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400" r:id="rId2"/>
    <p:sldId id="692" r:id="rId3"/>
    <p:sldId id="409" r:id="rId4"/>
    <p:sldId id="695" r:id="rId5"/>
    <p:sldId id="693" r:id="rId6"/>
    <p:sldId id="694" r:id="rId7"/>
    <p:sldId id="696" r:id="rId8"/>
    <p:sldId id="702" r:id="rId9"/>
    <p:sldId id="697" r:id="rId10"/>
    <p:sldId id="676" r:id="rId11"/>
    <p:sldId id="698" r:id="rId12"/>
    <p:sldId id="699" r:id="rId13"/>
    <p:sldId id="703" r:id="rId14"/>
    <p:sldId id="704" r:id="rId15"/>
    <p:sldId id="682" r:id="rId16"/>
    <p:sldId id="705" r:id="rId17"/>
    <p:sldId id="706" r:id="rId18"/>
    <p:sldId id="707" r:id="rId19"/>
    <p:sldId id="708" r:id="rId20"/>
    <p:sldId id="709" r:id="rId21"/>
    <p:sldId id="710" r:id="rId22"/>
    <p:sldId id="711" r:id="rId23"/>
    <p:sldId id="700" r:id="rId24"/>
    <p:sldId id="701" r:id="rId25"/>
    <p:sldId id="712" r:id="rId26"/>
    <p:sldId id="713" r:id="rId27"/>
    <p:sldId id="714" r:id="rId28"/>
    <p:sldId id="715" r:id="rId29"/>
    <p:sldId id="780" r:id="rId30"/>
    <p:sldId id="790" r:id="rId31"/>
    <p:sldId id="787" r:id="rId32"/>
    <p:sldId id="788" r:id="rId33"/>
  </p:sldIdLst>
  <p:sldSz cx="12192000" cy="6858000"/>
  <p:notesSz cx="6858000" cy="9144000"/>
  <p:custDataLst>
    <p:tags r:id="rId35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56" autoAdjust="0"/>
    <p:restoredTop sz="85198" autoAdjust="0"/>
  </p:normalViewPr>
  <p:slideViewPr>
    <p:cSldViewPr snapToGrid="0">
      <p:cViewPr varScale="1">
        <p:scale>
          <a:sx n="103" d="100"/>
          <a:sy n="103" d="100"/>
        </p:scale>
        <p:origin x="682" y="8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Justification for the last condition: This means that E and D have the same time budget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557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technicality: </a:t>
            </a:r>
            <a:r>
              <a:rPr lang="en-US" dirty="0" err="1"/>
              <a:t>D_Eve</a:t>
            </a:r>
            <a:r>
              <a:rPr lang="en-US" dirty="0"/>
              <a:t> isn’t completely well-defined, due to invalid public keys. “Horribly insecure” means that there exists a poly-time algorithm that computes </a:t>
            </a:r>
            <a:r>
              <a:rPr lang="en-US" dirty="0" err="1"/>
              <a:t>D_Eve</a:t>
            </a:r>
            <a:r>
              <a:rPr lang="en-US" dirty="0"/>
              <a:t> in the cases where it is well-defined.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756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09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See, e.g., “Introduction to Modern Cryptography” by Katz and Lindell if you want to see a proper definition of a secure public-key encryption scheme.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733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10.png"/><Relationship Id="rId4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9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D3CC75-77E6-A3BF-583B-57AB879082C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251773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0D3CC75-77E6-A3BF-583B-57AB87908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251773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9324E-03C4-551A-2562-475CA49849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886" y="3429000"/>
                <a:ext cx="11328935" cy="3360107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there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exists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such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that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𝑤𝑧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b="1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: </a:t>
                </a:r>
                <a:r>
                  <a:rPr lang="en-US" dirty="0">
                    <a:solidFill>
                      <a:schemeClr val="accent1"/>
                    </a:solidFill>
                  </a:rPr>
                  <a:t>the witness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. (</a:t>
                </a:r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b="0" dirty="0"/>
                  <a:t> is poly-time-computable,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b="0" dirty="0"/>
                  <a:t> is poly-size)</a:t>
                </a:r>
              </a:p>
              <a:p>
                <a:r>
                  <a:rPr lang="en-US" dirty="0"/>
                  <a:t>We are assuming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so 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Eve can construct the message </a:t>
                </a:r>
                <a:r>
                  <a:rPr lang="en-US" dirty="0">
                    <a:solidFill>
                      <a:schemeClr val="accent1"/>
                    </a:solidFill>
                  </a:rPr>
                  <a:t>bit-by-bit</a:t>
                </a:r>
                <a:r>
                  <a:rPr lang="en-US" dirty="0"/>
                  <a:t> in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A9324E-03C4-551A-2562-475CA49849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886" y="3429000"/>
                <a:ext cx="11328935" cy="3360107"/>
              </a:xfrm>
              <a:blipFill>
                <a:blip r:embed="rId4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3F37B-20CC-FE8F-2088-1C905C87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702B18-7787-E3B4-BEAE-CC5A26CCDC2E}"/>
                  </a:ext>
                </a:extLst>
              </p:cNvPr>
              <p:cNvSpPr/>
              <p:nvPr/>
            </p:nvSpPr>
            <p:spPr>
              <a:xfrm>
                <a:off x="1365423" y="1689587"/>
                <a:ext cx="9425859" cy="1627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simplified public-key encryption scheme is horribly insecure.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CA702B18-7787-E3B4-BEAE-CC5A26CCDC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423" y="1689587"/>
                <a:ext cx="9425859" cy="1627161"/>
              </a:xfrm>
              <a:prstGeom prst="rect">
                <a:avLst/>
              </a:prstGeom>
              <a:blipFill>
                <a:blip r:embed="rId5"/>
                <a:stretch>
                  <a:fillRect b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203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E33DD3-A6C8-F782-5ABA-1AB1AEFD253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2E33DD3-A6C8-F782-5ABA-1AB1AEFD25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B299B-FE73-2019-5185-21D95AF4D8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693" y="1825624"/>
                <a:ext cx="11247929" cy="4453795"/>
              </a:xfrm>
            </p:spPr>
            <p:txBody>
              <a:bodyPr/>
              <a:lstStyle/>
              <a:p>
                <a:r>
                  <a:rPr lang="en-US" dirty="0"/>
                  <a:t>Disclaimer: The preceding discussion of public-key encryption is </a:t>
                </a:r>
                <a:r>
                  <a:rPr lang="en-US" dirty="0">
                    <a:solidFill>
                      <a:schemeClr val="accent1"/>
                    </a:solidFill>
                  </a:rPr>
                  <a:t>simplified</a:t>
                </a:r>
              </a:p>
              <a:p>
                <a:pPr lvl="1"/>
                <a:r>
                  <a:rPr lang="en-US" dirty="0"/>
                  <a:t>For example, a real encryption scheme should explain </a:t>
                </a:r>
                <a:r>
                  <a:rPr lang="en-US" dirty="0">
                    <a:solidFill>
                      <a:schemeClr val="accent1"/>
                    </a:solidFill>
                  </a:rPr>
                  <a:t>how to generate keys</a:t>
                </a:r>
              </a:p>
              <a:p>
                <a:r>
                  <a:rPr lang="en-US" dirty="0"/>
                  <a:t>Nevertheless, the main message is accurate:</a:t>
                </a:r>
              </a:p>
              <a:p>
                <a:r>
                  <a:rPr lang="en-US" dirty="0">
                    <a:solidFill>
                      <a:schemeClr val="accent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, then secure public-key encryption is impossible!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09B299B-FE73-2019-5185-21D95AF4D8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693" y="1825624"/>
                <a:ext cx="11247929" cy="4453795"/>
              </a:xfrm>
              <a:blipFill>
                <a:blip r:embed="rId4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A59CB-1BD1-C6AA-4CCD-7A857E173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896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BF0316-A979-914E-3962-7E51B90FF81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1BF0316-A979-914E-3962-7E51B90FF8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59AE7-662C-270E-FB31-FC9BAA23F9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83029" y="1857993"/>
                <a:ext cx="1158240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 fact, virtually all of theoretical cryptography relies on assumptions that are </a:t>
                </a:r>
                <a:r>
                  <a:rPr lang="en-US" dirty="0">
                    <a:solidFill>
                      <a:schemeClr val="accent1"/>
                    </a:solidFill>
                  </a:rPr>
                  <a:t>stronger</a:t>
                </a:r>
                <a:r>
                  <a:rPr lang="en-US" dirty="0"/>
                  <a:t> than the assumption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Maybe this makes you feel </a:t>
                </a:r>
                <a:r>
                  <a:rPr lang="en-US" dirty="0">
                    <a:solidFill>
                      <a:schemeClr val="accent1"/>
                    </a:solidFill>
                  </a:rPr>
                  <a:t>concerned</a:t>
                </a:r>
                <a:r>
                  <a:rPr lang="en-US" dirty="0"/>
                  <a:t> about the uncertain foundations of computer security… 😟</a:t>
                </a:r>
              </a:p>
              <a:p>
                <a:r>
                  <a:rPr lang="en-US" b="0" dirty="0"/>
                  <a:t>Or, maybe this make</a:t>
                </a:r>
                <a:r>
                  <a:rPr lang="en-US" dirty="0"/>
                  <a:t>s you feel more </a:t>
                </a:r>
                <a:r>
                  <a:rPr lang="en-US" dirty="0">
                    <a:solidFill>
                      <a:schemeClr val="accent1"/>
                    </a:solidFill>
                  </a:rPr>
                  <a:t>confident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b="0" dirty="0"/>
                  <a:t>, considering how much effort people expend trying to break cryptosystems 🙂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F59AE7-662C-270E-FB31-FC9BAA23F9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83029" y="1857993"/>
                <a:ext cx="11582400" cy="4351338"/>
              </a:xfrm>
              <a:blipFill>
                <a:blip r:embed="rId3"/>
                <a:stretch>
                  <a:fillRect l="-947" r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8A9C5B-E7C2-A6A9-C29A-E4954AC6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671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Coping with intractability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31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FA914-F337-A104-2EEC-932A3767D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Facing 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2D407-3601-31EB-CB22-1157D134989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Suppose you need to solve some problem (for your job, your business, your hobby project, your research, …)</a:t>
                </a:r>
              </a:p>
              <a:p>
                <a:r>
                  <a:rPr lang="en-US" dirty="0"/>
                  <a:t>You formulate your problem as a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You find a proof (or some compelling evidence)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🙁</a:t>
                </a:r>
              </a:p>
              <a:p>
                <a:pPr lvl="1"/>
                <a:r>
                  <a:rPr lang="en-US" dirty="0"/>
                  <a:t>Undecidability,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-completeness…</a:t>
                </a:r>
              </a:p>
              <a:p>
                <a:r>
                  <a:rPr lang="en-US" dirty="0"/>
                  <a:t>What now? Is it time to </a:t>
                </a:r>
                <a:r>
                  <a:rPr lang="en-US" dirty="0">
                    <a:solidFill>
                      <a:schemeClr val="accent1"/>
                    </a:solidFill>
                  </a:rPr>
                  <a:t>give up</a:t>
                </a:r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C2D407-3601-31EB-CB22-1157D134989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2BCCF-5CED-21B7-B0A7-3C216470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10910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FD73E-72E3-FB7F-7771-453633833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Coping with 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29E24-EED3-0419-1B2E-111B999452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6392" y="1825625"/>
                <a:ext cx="11097928" cy="4351338"/>
              </a:xfrm>
            </p:spPr>
            <p:txBody>
              <a:bodyPr/>
              <a:lstStyle/>
              <a:p>
                <a:r>
                  <a:rPr lang="en-US" dirty="0"/>
                  <a:t>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does not </a:t>
                </a:r>
                <a:r>
                  <a:rPr lang="en-US" dirty="0">
                    <a:solidFill>
                      <a:schemeClr val="accent1"/>
                    </a:solidFill>
                  </a:rPr>
                  <a:t>necessarily</a:t>
                </a:r>
                <a:r>
                  <a:rPr lang="en-US" dirty="0"/>
                  <a:t> mean that you cannot solve your problem</a:t>
                </a:r>
              </a:p>
              <a:p>
                <a:r>
                  <a:rPr lang="en-US" dirty="0"/>
                  <a:t>There are, in fact, several approaches for </a:t>
                </a:r>
                <a:r>
                  <a:rPr lang="en-US" dirty="0">
                    <a:solidFill>
                      <a:schemeClr val="accent1"/>
                    </a:solidFill>
                  </a:rPr>
                  <a:t>coping</a:t>
                </a:r>
                <a:r>
                  <a:rPr lang="en-US" dirty="0"/>
                  <a:t> with the fact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will discuss a few approaches, without any proofs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E329E24-EED3-0419-1B2E-111B999452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6392" y="1825625"/>
                <a:ext cx="11097928" cy="4351338"/>
              </a:xfrm>
              <a:blipFill>
                <a:blip r:embed="rId2"/>
                <a:stretch>
                  <a:fillRect l="-988" r="-8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D35B6-3E1B-0782-37A6-EF36DF6C1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17506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DD9CA-33F1-0E50-0573-0992C906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Nontrivial exponential-time algorithms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93D8A-2692-4E81-5567-CD0DD2A14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78979" cy="466522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Even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doesn’t have a polynomial-time algorithm, it still might have a </a:t>
                </a:r>
                <a:r>
                  <a:rPr lang="en-US" dirty="0">
                    <a:solidFill>
                      <a:schemeClr val="accent1"/>
                    </a:solidFill>
                  </a:rPr>
                  <a:t>nontrivial</a:t>
                </a:r>
                <a:r>
                  <a:rPr lang="en-US" dirty="0"/>
                  <a:t> algorithm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If your inputs happen to be relatively </a:t>
                </a:r>
                <a:r>
                  <a:rPr lang="en-US" dirty="0">
                    <a:solidFill>
                      <a:schemeClr val="accent1"/>
                    </a:solidFill>
                  </a:rPr>
                  <a:t>small</a:t>
                </a:r>
                <a:r>
                  <a:rPr lang="en-US" dirty="0"/>
                  <a:t>, then maybe an exponential time complexity is </a:t>
                </a:r>
                <a:r>
                  <a:rPr lang="en-US" dirty="0">
                    <a:solidFill>
                      <a:schemeClr val="accent1"/>
                    </a:solidFill>
                  </a:rPr>
                  <a:t>tolerable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693D8A-2692-4E81-5567-CD0DD2A14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78979" cy="4665220"/>
              </a:xfrm>
              <a:blipFill>
                <a:blip r:embed="rId2"/>
                <a:stretch>
                  <a:fillRect l="-10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C0D2A0-6BC2-A910-172E-ACB607810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FBC3A2C-781A-6EBC-95DB-639CC46F8556}"/>
                  </a:ext>
                </a:extLst>
              </p:cNvPr>
              <p:cNvSpPr/>
              <p:nvPr/>
            </p:nvSpPr>
            <p:spPr>
              <a:xfrm>
                <a:off x="1226270" y="3320276"/>
                <a:ext cx="9739460" cy="141618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is an algorithm that determines whether a given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-variable 3-CNF formula is satisfiable in time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1.308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FBC3A2C-781A-6EBC-95DB-639CC46F85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6270" y="3320276"/>
                <a:ext cx="9739460" cy="1416187"/>
              </a:xfrm>
              <a:prstGeom prst="rect">
                <a:avLst/>
              </a:prstGeom>
              <a:blipFill>
                <a:blip r:embed="rId3"/>
                <a:stretch>
                  <a:fillRect l="-313" r="-1188" b="-81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8544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69FA3-0612-83B3-DF3E-FC81E2799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EEAE5-838E-8314-0185-267F6EEB82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/>
              <a:lstStyle/>
              <a:p>
                <a:r>
                  <a:rPr lang="en-US" dirty="0"/>
                  <a:t>Another approach: Maybe you can identify some </a:t>
                </a:r>
                <a:r>
                  <a:rPr lang="en-US" dirty="0">
                    <a:solidFill>
                      <a:schemeClr val="accent1"/>
                    </a:solidFill>
                  </a:rPr>
                  <a:t>additional structure</a:t>
                </a:r>
                <a:r>
                  <a:rPr lang="en-US" dirty="0"/>
                  <a:t> in the instances you care about, beyond the definition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Example: Initially, you think you need to solve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SAT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satisfiable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CNF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formula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🙁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8EEAE5-838E-8314-0185-267F6EEB82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2C746-7B01-92F7-6DDC-AED98625D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3759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9CCD4-88B2-0B74-DFA6-EE27AC508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594EE-9DC5-3BDA-83D7-B40F5F3CB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0631" y="1825625"/>
                <a:ext cx="1162731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However, after studying your situation more closely, you realize that your instances are all “Horn formulas”</a:t>
                </a:r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Horn formula</a:t>
                </a:r>
                <a:r>
                  <a:rPr lang="en-US" dirty="0"/>
                  <a:t> is a CNF formula with at most one positive literal per clause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HORN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satisfiable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Horn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formula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Exercise: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HORN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9594EE-9DC5-3BDA-83D7-B40F5F3CB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0631" y="1825625"/>
                <a:ext cx="11627317" cy="4351338"/>
              </a:xfrm>
              <a:blipFill>
                <a:blip r:embed="rId2"/>
                <a:stretch>
                  <a:fillRect l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F1AD0D-57E5-9C90-05EB-54704BD0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2972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B3640-3C03-A1D1-5DA3-32789B7594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A99A-C208-72DD-80DC-469D0B7A8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9764" y="1825625"/>
                <a:ext cx="11107554" cy="482543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Another approach: If your problem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you can try using a “SAT solver” (practical software for solving SAT)</a:t>
                </a:r>
              </a:p>
              <a:p>
                <a:r>
                  <a:rPr lang="en-US" dirty="0"/>
                  <a:t>For example, many software package managers use SAT solvers to resolve dependencies</a:t>
                </a:r>
                <a:endParaRPr lang="en-US" b="0" dirty="0"/>
              </a:p>
              <a:p>
                <a:r>
                  <a:rPr lang="en-US" dirty="0"/>
                  <a:t>Presumably, the reason this works is that there is some </a:t>
                </a:r>
                <a:r>
                  <a:rPr lang="en-US" dirty="0">
                    <a:solidFill>
                      <a:schemeClr val="accent1"/>
                    </a:solidFill>
                  </a:rPr>
                  <a:t>hidden structure</a:t>
                </a:r>
                <a:r>
                  <a:rPr lang="en-US" dirty="0"/>
                  <a:t> in the SAT instances that come up in practice (think Horn formulas)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7EA99A-C208-72DD-80DC-469D0B7A8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" y="1825625"/>
                <a:ext cx="11107554" cy="4825432"/>
              </a:xfrm>
              <a:blipFill>
                <a:blip r:embed="rId2"/>
                <a:stretch>
                  <a:fillRect l="-988" r="-1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1DED6-CAE5-08A7-399B-1A500BF70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381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D400B-988D-83DC-BC33-539FF0310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feel about intractability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F76D-C063-B72C-17C2-2957E6C06A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2031" y="1690688"/>
                <a:ext cx="11359661" cy="4800156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We have encountered several </a:t>
                </a:r>
                <a:r>
                  <a:rPr lang="en-US" dirty="0">
                    <a:solidFill>
                      <a:schemeClr val="accent1"/>
                    </a:solidFill>
                  </a:rPr>
                  <a:t>tractable</a:t>
                </a:r>
                <a:r>
                  <a:rPr lang="en-US" dirty="0"/>
                  <a:t> problems in this course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DECOMPOSABLE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INTO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SQUARES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2‑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COLORABLE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Conventional attitude: This is </a:t>
                </a:r>
                <a:r>
                  <a:rPr lang="en-US" dirty="0">
                    <a:solidFill>
                      <a:schemeClr val="accent1"/>
                    </a:solidFill>
                  </a:rPr>
                  <a:t>“good news” 🙂</a:t>
                </a:r>
                <a:endParaRPr lang="en-US" dirty="0"/>
              </a:p>
              <a:p>
                <a:r>
                  <a:rPr lang="en-US" dirty="0"/>
                  <a:t>We have also identified many problems that are probably/definitely </a:t>
                </a:r>
                <a:r>
                  <a:rPr lang="en-US" dirty="0">
                    <a:solidFill>
                      <a:schemeClr val="accent1"/>
                    </a:solidFill>
                  </a:rPr>
                  <a:t>intractable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 lvl="1"/>
                <a:r>
                  <a:rPr lang="en-US" dirty="0"/>
                  <a:t>Conventional attitude: This is </a:t>
                </a:r>
                <a:r>
                  <a:rPr lang="en-US" dirty="0">
                    <a:solidFill>
                      <a:schemeClr val="accent1"/>
                    </a:solidFill>
                  </a:rPr>
                  <a:t>“bad news”</a:t>
                </a:r>
                <a:r>
                  <a:rPr lang="en-US" dirty="0"/>
                  <a:t> 🙁</a:t>
                </a:r>
              </a:p>
              <a:p>
                <a:r>
                  <a:rPr lang="en-US" dirty="0"/>
                  <a:t>Twist: Sometimes we are </a:t>
                </a:r>
                <a:r>
                  <a:rPr lang="en-US" dirty="0">
                    <a:solidFill>
                      <a:schemeClr val="accent1"/>
                    </a:solidFill>
                  </a:rPr>
                  <a:t>hoping</a:t>
                </a:r>
                <a:r>
                  <a:rPr lang="en-US" dirty="0"/>
                  <a:t> that certain problems are </a:t>
                </a:r>
                <a:r>
                  <a:rPr lang="en-US" dirty="0">
                    <a:solidFill>
                      <a:schemeClr val="accent1"/>
                    </a:solidFill>
                  </a:rPr>
                  <a:t>intractable</a:t>
                </a:r>
                <a:r>
                  <a:rPr lang="en-US" dirty="0"/>
                  <a:t>! 🙃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B0F76D-C063-B72C-17C2-2957E6C06A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2031" y="1690688"/>
                <a:ext cx="11359661" cy="4800156"/>
              </a:xfrm>
              <a:blipFill>
                <a:blip r:embed="rId2"/>
                <a:stretch>
                  <a:fillRect l="-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0A9D8-39AF-1B0F-BBDD-F2D46447A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72445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39121-96D9-DD93-D2B4-232F69496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 solvers are not a panacea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9A6D-D144-4E04-5891-971684B72E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0515600" cy="4604234"/>
              </a:xfrm>
            </p:spPr>
            <p:txBody>
              <a:bodyPr/>
              <a:lstStyle/>
              <a:p>
                <a:r>
                  <a:rPr lang="en-US" dirty="0"/>
                  <a:t>Note: The practical success of SAT solvers does not undermine the conjecture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 are </a:t>
                </a:r>
                <a:r>
                  <a:rPr lang="en-US" dirty="0">
                    <a:solidFill>
                      <a:schemeClr val="accent1"/>
                    </a:solidFill>
                  </a:rPr>
                  <a:t>“hard instances”</a:t>
                </a:r>
                <a:r>
                  <a:rPr lang="en-US" dirty="0"/>
                  <a:t> on which practical SAT solvers fail badly </a:t>
                </a:r>
              </a:p>
              <a:p>
                <a:r>
                  <a:rPr lang="en-US" dirty="0"/>
                  <a:t>Cryptographers are very skilled at </a:t>
                </a:r>
                <a:r>
                  <a:rPr lang="en-US" dirty="0">
                    <a:solidFill>
                      <a:schemeClr val="accent1"/>
                    </a:solidFill>
                  </a:rPr>
                  <a:t>generating</a:t>
                </a:r>
                <a:r>
                  <a:rPr lang="en-US" dirty="0"/>
                  <a:t> such instances!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4F9A6D-D144-4E04-5891-971684B72E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0515600" cy="4604234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F04BD-891A-B80E-DE2F-6401D36A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49002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D8CBE-9506-4A59-16F3-01E6407C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AFC9B8-332B-A9B5-0B3C-548B061E88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next approach that we will discuss for coping with intractability is </a:t>
            </a:r>
            <a:r>
              <a:rPr lang="en-US" dirty="0">
                <a:solidFill>
                  <a:schemeClr val="accent1"/>
                </a:solidFill>
              </a:rPr>
              <a:t>approximation algorithms</a:t>
            </a:r>
          </a:p>
          <a:p>
            <a:r>
              <a:rPr lang="en-US" dirty="0"/>
              <a:t>This approach only makes sense if you are trying to solve an </a:t>
            </a:r>
            <a:r>
              <a:rPr lang="en-US" dirty="0">
                <a:solidFill>
                  <a:schemeClr val="accent1"/>
                </a:solidFill>
              </a:rPr>
              <a:t>optimization</a:t>
            </a:r>
            <a:r>
              <a:rPr lang="en-US" dirty="0"/>
              <a:t> problem</a:t>
            </a:r>
          </a:p>
          <a:p>
            <a:r>
              <a:rPr lang="en-US" dirty="0"/>
              <a:t>Example: the Knapsack problem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25A66E-D259-BB52-37DC-1556720CD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43942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7E71B8-BDB7-85AA-2F20-345BFA46B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Knapsack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AA6E8-02C5-8958-C91E-E539B902D62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7141" y="1825624"/>
                <a:ext cx="10515601" cy="446929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Given: Positive integers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Interpretation: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</a:t>
                </a:r>
              </a:p>
              <a:p>
                <a:pPr lvl="1"/>
                <a:r>
                  <a:rPr lang="en-US" dirty="0"/>
                  <a:t>Item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</a:t>
                </a:r>
                <a:r>
                  <a:rPr lang="en-US" dirty="0">
                    <a:solidFill>
                      <a:schemeClr val="accent1"/>
                    </a:solidFill>
                  </a:rPr>
                  <a:t>weight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(in pounds) and </a:t>
                </a:r>
                <a:r>
                  <a:rPr lang="en-US" dirty="0">
                    <a:solidFill>
                      <a:schemeClr val="accent1"/>
                    </a:solidFill>
                  </a:rPr>
                  <a:t>value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(in dollars)</a:t>
                </a:r>
              </a:p>
              <a:p>
                <a:pPr lvl="1"/>
                <a:r>
                  <a:rPr lang="en-US" dirty="0"/>
                  <a:t>We can carry up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pounds of stuff in our knapsack</a:t>
                </a:r>
              </a:p>
              <a:p>
                <a:r>
                  <a:rPr lang="en-US" dirty="0"/>
                  <a:t>Goal: Find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is as large as possible, subject to the constraint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ADAA6E8-02C5-8958-C91E-E539B902D62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7141" y="1825624"/>
                <a:ext cx="10515601" cy="4469297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21C2D3-E0C8-00D5-64AD-171DA2BFE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9" name="Picture 8" descr="A green backpack with a black background&#10;&#10;Description automatically generated">
            <a:extLst>
              <a:ext uri="{FF2B5EF4-FFF2-40B4-BE49-F238E27FC236}">
                <a16:creationId xmlns:a16="http://schemas.microsoft.com/office/drawing/2014/main" id="{14C64D61-38A0-9A71-AA38-6E75E4BC67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1901" y="563079"/>
            <a:ext cx="2612958" cy="2863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4328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46DD9-C209-F2AD-66B2-1FFFE1D265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746DD9-C209-F2AD-66B2-1FFFE1D265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85C66-9586-B815-8A7B-7D55B296C4E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45253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KNAPSACK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{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,…,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 :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there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exists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⊆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{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1, 2, …,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}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such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>
                          <a:latin typeface="Cambria Math" panose="02040503050406030204" pitchFamily="18" charset="0"/>
                        </a:rPr>
                        <m:t>that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  <m:brk m:alnAt="7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m:rPr>
                          <m:lit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D85C66-9586-B815-8A7B-7D55B296C4E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45253" cy="43513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F8ED0-AF21-853F-41BE-0B67F86D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BBCB31-15C2-083E-BF33-0959E261D4C6}"/>
                  </a:ext>
                </a:extLst>
              </p:cNvPr>
              <p:cNvSpPr/>
              <p:nvPr/>
            </p:nvSpPr>
            <p:spPr>
              <a:xfrm>
                <a:off x="3205533" y="3421781"/>
                <a:ext cx="5780934" cy="93124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KNAPSACK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0BBCB31-15C2-083E-BF33-0959E261D4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5533" y="3421781"/>
                <a:ext cx="5780934" cy="931244"/>
              </a:xfrm>
              <a:prstGeom prst="rect">
                <a:avLst/>
              </a:prstGeom>
              <a:blipFill>
                <a:blip r:embed="rId4"/>
                <a:stretch>
                  <a:fillRect l="-1368" r="-1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31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CF9E-E590-FD4E-26D1-0B95C581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Approximation algorithms for 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845" y="1260837"/>
                <a:ext cx="11686309" cy="23344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define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…,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845" y="1260837"/>
                <a:ext cx="11686309" cy="233441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B92C-60F0-79A9-6D1C-9AD66307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/>
              <p:nvPr/>
            </p:nvSpPr>
            <p:spPr>
              <a:xfrm>
                <a:off x="252846" y="3429000"/>
                <a:ext cx="11739056" cy="29510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exists a poly-time algorithm such that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that:</a:t>
                </a:r>
              </a:p>
              <a:p>
                <a:pPr marL="457200" indent="-33972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33972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0.99⋅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6" y="3429000"/>
                <a:ext cx="11739056" cy="295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3574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BCF9E-E590-FD4E-26D1-0B95C5813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Approximation algorithms for Knapsack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2845" y="1260837"/>
                <a:ext cx="11686309" cy="23344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, define</a:t>
                </a: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OPT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fName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…,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FD1A1C-BBE9-938F-6BF6-578608D82F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2845" y="1260837"/>
                <a:ext cx="11686309" cy="2334418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4B92C-60F0-79A9-6D1C-9AD66307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/>
              <p:nvPr/>
            </p:nvSpPr>
            <p:spPr>
              <a:xfrm>
                <a:off x="252846" y="3429000"/>
                <a:ext cx="11739056" cy="2951018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there exists a poly-time algorithm such that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 …, 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lit/>
                      </m:rP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such that:</a:t>
                </a:r>
              </a:p>
              <a:p>
                <a:pPr marL="457200" indent="-33972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  <a:p>
                <a:pPr marL="457200" indent="-339725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m:rPr>
                            <m:sty m:val="p"/>
                          </m:r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ϵ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OPT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C9FF9BF-53F0-974B-A692-4B741AF91B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846" y="3429000"/>
                <a:ext cx="11739056" cy="29510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9405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4C56E-830F-367C-0BF4-619B7BC6F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Approximation algorithms are not a panacea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70697-3CA6-5004-D4E5-73C8ED40D3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some cases, approximation algorithms take some of the sting out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  <a:p>
                <a:r>
                  <a:rPr lang="en-US" dirty="0"/>
                  <a:t>However, in other cases, approximation algorithms are unhelpful!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70697-3CA6-5004-D4E5-73C8ED40D3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E13EBE-A851-C169-6ECC-51EB5561C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277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5D65-8103-8E86-8517-FDA90B0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29"/>
            <a:ext cx="10515600" cy="1325563"/>
          </a:xfrm>
        </p:spPr>
        <p:txBody>
          <a:bodyPr/>
          <a:lstStyle/>
          <a:p>
            <a:r>
              <a:rPr lang="en-US" dirty="0"/>
              <a:t>Inapproximability of 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574"/>
                <a:ext cx="10515600" cy="5053631"/>
              </a:xfrm>
            </p:spPr>
            <p:txBody>
              <a:bodyPr/>
              <a:lstStyle/>
              <a:p>
                <a:r>
                  <a:rPr lang="en-US" dirty="0"/>
                  <a:t>For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be the size of the largest clique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574"/>
                <a:ext cx="10515600" cy="505363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3A30-09A4-55BA-5EFC-3E847E26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/>
              <p:nvPr/>
            </p:nvSpPr>
            <p:spPr>
              <a:xfrm>
                <a:off x="226472" y="2542315"/>
                <a:ext cx="11739056" cy="21760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Suppose there exists a poly-time algorithm such that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a clique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satisfying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≥0.01⋅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2" y="2542315"/>
                <a:ext cx="11739056" cy="2176062"/>
              </a:xfrm>
              <a:prstGeom prst="rect">
                <a:avLst/>
              </a:prstGeom>
              <a:blipFill>
                <a:blip r:embed="rId3"/>
                <a:stretch>
                  <a:fillRect b="-2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685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35D65-8103-8E86-8517-FDA90B05D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329"/>
            <a:ext cx="10515600" cy="1325563"/>
          </a:xfrm>
        </p:spPr>
        <p:txBody>
          <a:bodyPr/>
          <a:lstStyle/>
          <a:p>
            <a:r>
              <a:rPr lang="en-US" dirty="0"/>
              <a:t>Inapproximability of 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6574"/>
                <a:ext cx="10515600" cy="5053631"/>
              </a:xfrm>
            </p:spPr>
            <p:txBody>
              <a:bodyPr/>
              <a:lstStyle/>
              <a:p>
                <a:r>
                  <a:rPr lang="en-US" dirty="0"/>
                  <a:t>For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be the size of the largest clique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99227B-341B-50F8-ACA4-99E6534CA2F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6574"/>
                <a:ext cx="10515600" cy="5053631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83A30-09A4-55BA-5EFC-3E847E26F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/>
              <p:nvPr/>
            </p:nvSpPr>
            <p:spPr>
              <a:xfrm>
                <a:off x="226472" y="2542315"/>
                <a:ext cx="11739056" cy="217606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117475"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and suppose there exists a poly-time algorithm such that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given a graph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a clique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satisfying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827AB4D-F3FE-44F4-4B7F-B2C0D55A33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472" y="2542315"/>
                <a:ext cx="11739056" cy="2176062"/>
              </a:xfrm>
              <a:prstGeom prst="rect">
                <a:avLst/>
              </a:prstGeom>
              <a:blipFill>
                <a:blip r:embed="rId3"/>
                <a:stretch>
                  <a:fillRect r="-52" b="-2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3880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0BCD0-44E5-B3BB-CF7A-BCB62E25C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46855-BAF2-D9BB-FB89-9A740DCD5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4756" cy="4665219"/>
          </a:xfrm>
        </p:spPr>
        <p:txBody>
          <a:bodyPr>
            <a:normAutofit/>
          </a:bodyPr>
          <a:lstStyle/>
          <a:p>
            <a:r>
              <a:rPr lang="en-US" dirty="0"/>
              <a:t>Another approach for coping with intractability: Quantum Computing</a:t>
            </a:r>
          </a:p>
          <a:p>
            <a:r>
              <a:rPr lang="en-US" dirty="0"/>
              <a:t>A quantum computer is a computational device that uses special features of </a:t>
            </a:r>
            <a:r>
              <a:rPr lang="en-US" dirty="0">
                <a:solidFill>
                  <a:schemeClr val="accent1"/>
                </a:solidFill>
              </a:rPr>
              <a:t>quantum physics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chemeClr val="accent1"/>
                </a:solidFill>
              </a:rPr>
              <a:t>detailed</a:t>
            </a:r>
            <a:r>
              <a:rPr lang="en-US" dirty="0"/>
              <a:t> discussion of quantum computing is outside the scope of this course</a:t>
            </a:r>
          </a:p>
          <a:p>
            <a:r>
              <a:rPr lang="en-US" dirty="0"/>
              <a:t>We will discuss only some </a:t>
            </a:r>
            <a:r>
              <a:rPr lang="en-US" dirty="0">
                <a:solidFill>
                  <a:schemeClr val="accent1"/>
                </a:solidFill>
              </a:rPr>
              <a:t>key facts</a:t>
            </a:r>
            <a:r>
              <a:rPr lang="en-US" dirty="0"/>
              <a:t> about quantum computing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E86C7C-8CAB-5E21-C34F-D935C15CF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0935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Cryptography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414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AB8E5-8C43-1C4A-FD20-F4080159D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788EF9-3331-B60C-1753-E68CB90B7F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100" y="1825625"/>
            <a:ext cx="10680700" cy="4351338"/>
          </a:xfrm>
        </p:spPr>
        <p:txBody>
          <a:bodyPr/>
          <a:lstStyle/>
          <a:p>
            <a:r>
              <a:rPr lang="en-US" dirty="0"/>
              <a:t>Quantum computers are, to some extent, </a:t>
            </a:r>
            <a:r>
              <a:rPr lang="en-US" dirty="0">
                <a:solidFill>
                  <a:schemeClr val="accent1"/>
                </a:solidFill>
              </a:rPr>
              <a:t>hypothetical</a:t>
            </a:r>
          </a:p>
          <a:p>
            <a:r>
              <a:rPr lang="en-US" dirty="0"/>
              <a:t>So far, researchers have constructed </a:t>
            </a:r>
            <a:r>
              <a:rPr lang="en-US" dirty="0">
                <a:solidFill>
                  <a:schemeClr val="accent1"/>
                </a:solidFill>
              </a:rPr>
              <a:t>rudimentary</a:t>
            </a:r>
            <a:r>
              <a:rPr lang="en-US" dirty="0"/>
              <a:t> quantum computers</a:t>
            </a:r>
          </a:p>
          <a:p>
            <a:r>
              <a:rPr lang="en-US" dirty="0"/>
              <a:t>There are huge ongoing efforts to build </a:t>
            </a:r>
            <a:r>
              <a:rPr lang="en-US" dirty="0">
                <a:solidFill>
                  <a:schemeClr val="accent1"/>
                </a:solidFill>
              </a:rPr>
              <a:t>fully-functional</a:t>
            </a:r>
            <a:r>
              <a:rPr lang="en-US" dirty="0"/>
              <a:t> quantum computers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914B87-7FDC-6A17-99C5-4BCC7DDD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25741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115F6-AFA8-562F-7520-5FFB5035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complexity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8F216-E779-F307-CCDD-F1C5EC9DC8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2428" y="1825625"/>
                <a:ext cx="11112650" cy="4351338"/>
              </a:xfrm>
            </p:spPr>
            <p:txBody>
              <a:bodyPr/>
              <a:lstStyle/>
              <a:p>
                <a:r>
                  <a:rPr lang="en-US" dirty="0"/>
                  <a:t>One can define a complexity class,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, consisting of all languages that could be decided in polynomial time by a fully-functional quantum computer</a:t>
                </a:r>
              </a:p>
              <a:p>
                <a:r>
                  <a:rPr lang="en-US" dirty="0"/>
                  <a:t>The mathematical definition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r>
                  <a:rPr lang="en-US" dirty="0"/>
                  <a:t> is beyond the scope of this course</a:t>
                </a:r>
              </a:p>
              <a:p>
                <a:r>
                  <a:rPr lang="en-US" dirty="0"/>
                  <a:t>One can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BPP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BQP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28F216-E779-F307-CCDD-F1C5EC9DC8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2428" y="1825625"/>
                <a:ext cx="11112650" cy="4351338"/>
              </a:xfrm>
              <a:blipFill>
                <a:blip r:embed="rId2"/>
                <a:stretch>
                  <a:fillRect l="-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DDE08-25BC-AF5D-34D8-3A7C2F369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7964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C7BCD-95F4-F1A5-C295-EAEF0937B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Shor’s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6BB1A-122E-0E87-F06D-4A50EA9155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88489" y="1825625"/>
                <a:ext cx="1124174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Conjecture: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r>
                  <a:rPr lang="en-US" dirty="0"/>
                  <a:t> is a likely </a:t>
                </a:r>
                <a:r>
                  <a:rPr lang="en-US" dirty="0">
                    <a:solidFill>
                      <a:schemeClr val="accent1"/>
                    </a:solidFill>
                  </a:rPr>
                  <a:t>counterexample</a:t>
                </a:r>
                <a:r>
                  <a:rPr lang="en-US" dirty="0"/>
                  <a:t> to the extended Church-Turing thesis!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D6BB1A-122E-0E87-F06D-4A50EA9155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88489" y="1825625"/>
                <a:ext cx="11241742" cy="4351338"/>
              </a:xfrm>
              <a:blipFill>
                <a:blip r:embed="rId2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AA06C-01BD-7E45-D612-DCFA16423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D9E3A9-B17F-98A9-4EC3-44A6A4439D51}"/>
                  </a:ext>
                </a:extLst>
              </p:cNvPr>
              <p:cNvSpPr/>
              <p:nvPr/>
            </p:nvSpPr>
            <p:spPr>
              <a:xfrm>
                <a:off x="2443106" y="3647955"/>
                <a:ext cx="7305787" cy="885622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 (Shor’s algorithm):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BQP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5D9E3A9-B17F-98A9-4EC3-44A6A443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106" y="3647955"/>
                <a:ext cx="7305787" cy="8856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7622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895-E2BA-BAC7-CB84-0F3CF6CCB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31" y="262879"/>
            <a:ext cx="10515600" cy="1325563"/>
          </a:xfrm>
        </p:spPr>
        <p:txBody>
          <a:bodyPr/>
          <a:lstStyle/>
          <a:p>
            <a:r>
              <a:rPr lang="en-US" dirty="0"/>
              <a:t>Secure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F42EB-53DD-78C5-1F22-FFB3B52D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3CF7D6E-21FB-1F92-8CCA-1426DED5EEB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7497"/>
          <a:stretch/>
        </p:blipFill>
        <p:spPr>
          <a:xfrm>
            <a:off x="5706429" y="975249"/>
            <a:ext cx="1785328" cy="3874509"/>
          </a:xfrm>
          <a:prstGeom prst="rect">
            <a:avLst/>
          </a:prstGeom>
        </p:spPr>
      </p:pic>
      <p:pic>
        <p:nvPicPr>
          <p:cNvPr id="10" name="Picture 9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2C3C31D-C995-05F3-A725-B5B67BCCF9D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30"/>
          <a:stretch/>
        </p:blipFill>
        <p:spPr>
          <a:xfrm>
            <a:off x="10420534" y="975249"/>
            <a:ext cx="1477310" cy="387450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28C0DFC-9C98-AC69-2ECF-AB4479B15D41}"/>
              </a:ext>
            </a:extLst>
          </p:cNvPr>
          <p:cNvSpPr txBox="1"/>
          <p:nvPr/>
        </p:nvSpPr>
        <p:spPr>
          <a:xfrm>
            <a:off x="5661031" y="5154698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Alice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50BBCE-5AAD-5188-2DA7-35A43B0E489D}"/>
              </a:ext>
            </a:extLst>
          </p:cNvPr>
          <p:cNvSpPr txBox="1"/>
          <p:nvPr/>
        </p:nvSpPr>
        <p:spPr>
          <a:xfrm>
            <a:off x="10266525" y="5145073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Bob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512526B-107B-8922-D76B-E15AC09752DD}"/>
              </a:ext>
            </a:extLst>
          </p:cNvPr>
          <p:cNvSpPr txBox="1"/>
          <p:nvPr/>
        </p:nvSpPr>
        <p:spPr>
          <a:xfrm>
            <a:off x="5706429" y="1750807"/>
            <a:ext cx="178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Online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store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F1B3B5-491D-D4D2-4FFA-A965A71266D5}"/>
              </a:ext>
            </a:extLst>
          </p:cNvPr>
          <p:cNvSpPr txBox="1"/>
          <p:nvPr/>
        </p:nvSpPr>
        <p:spPr>
          <a:xfrm>
            <a:off x="10266525" y="1785124"/>
            <a:ext cx="17853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Customer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6FA31C-168F-D102-EE37-80024C734A30}"/>
              </a:ext>
            </a:extLst>
          </p:cNvPr>
          <p:cNvCxnSpPr>
            <a:cxnSpLocks/>
          </p:cNvCxnSpPr>
          <p:nvPr/>
        </p:nvCxnSpPr>
        <p:spPr>
          <a:xfrm>
            <a:off x="7318821" y="1400176"/>
            <a:ext cx="3006616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9FBB798-794E-3F87-B9A0-E90156A9A575}"/>
              </a:ext>
            </a:extLst>
          </p:cNvPr>
          <p:cNvSpPr txBox="1"/>
          <p:nvPr/>
        </p:nvSpPr>
        <p:spPr>
          <a:xfrm>
            <a:off x="6923339" y="895601"/>
            <a:ext cx="3795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Public</a:t>
            </a:r>
            <a:r>
              <a:rPr lang="en-US" dirty="0"/>
              <a:t> communication channel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28085A6-6338-98A8-E090-F408867B0538}"/>
              </a:ext>
            </a:extLst>
          </p:cNvPr>
          <p:cNvGrpSpPr/>
          <p:nvPr/>
        </p:nvGrpSpPr>
        <p:grpSpPr>
          <a:xfrm>
            <a:off x="7884549" y="1562204"/>
            <a:ext cx="1785328" cy="1062300"/>
            <a:chOff x="3181644" y="2666283"/>
            <a:chExt cx="1785328" cy="1062300"/>
          </a:xfrm>
        </p:grpSpPr>
        <p:pic>
          <p:nvPicPr>
            <p:cNvPr id="21" name="Picture 2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419EEBC6-1408-76DD-6344-D335764A618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57497"/>
            <a:stretch/>
          </p:blipFill>
          <p:spPr>
            <a:xfrm flipH="1">
              <a:off x="3964449" y="2758117"/>
              <a:ext cx="262598" cy="569888"/>
            </a:xfrm>
            <a:prstGeom prst="rect">
              <a:avLst/>
            </a:prstGeom>
          </p:spPr>
        </p:pic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5C087C2-9E85-3CF2-55FD-09EC82464778}"/>
                </a:ext>
              </a:extLst>
            </p:cNvPr>
            <p:cNvSpPr txBox="1"/>
            <p:nvPr/>
          </p:nvSpPr>
          <p:spPr>
            <a:xfrm>
              <a:off x="3181644" y="3359251"/>
              <a:ext cx="17853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Eve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B829652-9129-ABE7-B6CF-57E3E5C2C9AD}"/>
                </a:ext>
              </a:extLst>
            </p:cNvPr>
            <p:cNvSpPr txBox="1"/>
            <p:nvPr/>
          </p:nvSpPr>
          <p:spPr>
            <a:xfrm>
              <a:off x="3918388" y="2666283"/>
              <a:ext cx="458766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😈</a:t>
              </a:r>
              <a:endParaRPr lang="en-US" dirty="0"/>
            </a:p>
          </p:txBody>
        </p:sp>
      </p:grp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598CDF1B-A1E5-1C7F-65E3-598FDCC430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2963" y="1746616"/>
            <a:ext cx="11334881" cy="5047544"/>
          </a:xfrm>
        </p:spPr>
        <p:txBody>
          <a:bodyPr>
            <a:normAutofit/>
          </a:bodyPr>
          <a:lstStyle/>
          <a:p>
            <a:r>
              <a:rPr lang="en-US" dirty="0"/>
              <a:t>How can Bob send a </a:t>
            </a:r>
            <a:r>
              <a:rPr lang="en-US" dirty="0">
                <a:solidFill>
                  <a:schemeClr val="accent1"/>
                </a:solidFill>
              </a:rPr>
              <a:t>private</a:t>
            </a:r>
            <a:br>
              <a:rPr lang="en-US" dirty="0"/>
            </a:br>
            <a:r>
              <a:rPr lang="en-US" dirty="0"/>
              <a:t>message to Alice? </a:t>
            </a:r>
          </a:p>
          <a:p>
            <a:pPr lvl="1"/>
            <a:r>
              <a:rPr lang="en-US" dirty="0"/>
              <a:t>E.g., credit card number</a:t>
            </a:r>
          </a:p>
          <a:p>
            <a:r>
              <a:rPr lang="en-US" dirty="0"/>
              <a:t>It seems impossible, because</a:t>
            </a:r>
            <a:br>
              <a:rPr lang="en-US" dirty="0"/>
            </a:br>
            <a:r>
              <a:rPr lang="en-US" dirty="0"/>
              <a:t>Alice and Eve receive all the</a:t>
            </a:r>
            <a:br>
              <a:rPr lang="en-US" dirty="0"/>
            </a:br>
            <a:r>
              <a:rPr lang="en-US" dirty="0">
                <a:solidFill>
                  <a:schemeClr val="accent1"/>
                </a:solidFill>
              </a:rPr>
              <a:t>same information</a:t>
            </a:r>
            <a:r>
              <a:rPr lang="en-US" dirty="0"/>
              <a:t> from Bob!</a:t>
            </a:r>
          </a:p>
          <a:p>
            <a:r>
              <a:rPr lang="en-US" dirty="0"/>
              <a:t>A clever approach: Try to force Eve to solve an </a:t>
            </a:r>
            <a:r>
              <a:rPr lang="en-US" dirty="0">
                <a:solidFill>
                  <a:schemeClr val="accent1"/>
                </a:solidFill>
              </a:rPr>
              <a:t>intractable</a:t>
            </a:r>
            <a:r>
              <a:rPr lang="en-US" dirty="0"/>
              <a:t> problem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959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2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92895-E2BA-BAC7-CB84-0F3CF6CCB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646B4-7324-2222-3472-C4403546DD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934" y="5293894"/>
            <a:ext cx="11269139" cy="1099359"/>
          </a:xfrm>
        </p:spPr>
        <p:txBody>
          <a:bodyPr>
            <a:normAutofit/>
          </a:bodyPr>
          <a:lstStyle/>
          <a:p>
            <a:r>
              <a:rPr lang="en-US" dirty="0"/>
              <a:t>Alice’s advantage over Eve: </a:t>
            </a:r>
            <a:r>
              <a:rPr lang="en-US" dirty="0">
                <a:solidFill>
                  <a:schemeClr val="accent1"/>
                </a:solidFill>
              </a:rPr>
              <a:t>Alice knows the private key</a:t>
            </a:r>
            <a:r>
              <a:rPr lang="en-US" dirty="0"/>
              <a:t> and Eve doesn’t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5F42EB-53DD-78C5-1F22-FFB3B52D5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0BD9925-F405-7A7B-F533-B42C394E3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09008" y="1725241"/>
            <a:ext cx="3124552" cy="3053134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E0ADD2EA-5682-5B61-5D93-EC8CAF67A9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78173" y="1797696"/>
            <a:ext cx="2832801" cy="2553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404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6149E-9BE0-A1AA-E20F-8631787A1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Public-key encryption scheme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EDE68-AE1E-4E8C-EBF0-2D23B71321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6253" y="1825625"/>
                <a:ext cx="11853578" cy="4844682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:r>
                  <a:rPr lang="en-US" dirty="0">
                    <a:solidFill>
                      <a:schemeClr val="accent1"/>
                    </a:solidFill>
                  </a:rPr>
                  <a:t>simplified public-key encryption scheme </a:t>
                </a:r>
                <a:r>
                  <a:rPr lang="en-US" dirty="0"/>
                  <a:t>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can be computed in </a:t>
                </a:r>
                <a:r>
                  <a:rPr lang="en-US" dirty="0">
                    <a:solidFill>
                      <a:schemeClr val="accent1"/>
                    </a:solidFill>
                  </a:rPr>
                  <a:t>polynomial time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5EDE68-AE1E-4E8C-EBF0-2D23B71321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6253" y="1825625"/>
                <a:ext cx="11853578" cy="4844682"/>
              </a:xfrm>
              <a:blipFill>
                <a:blip r:embed="rId3"/>
                <a:stretch>
                  <a:fillRect l="-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E9239C-F9F5-2982-772C-AF5D1185D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284CA3D-DEB7-7874-E0E7-7486F1F24BD0}"/>
              </a:ext>
            </a:extLst>
          </p:cNvPr>
          <p:cNvGrpSpPr/>
          <p:nvPr/>
        </p:nvGrpSpPr>
        <p:grpSpPr>
          <a:xfrm>
            <a:off x="8757878" y="256978"/>
            <a:ext cx="2981685" cy="1714697"/>
            <a:chOff x="8757878" y="256978"/>
            <a:chExt cx="2981685" cy="1714697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1026AF6F-8418-6AA9-D30C-FA5B0F7DC895}"/>
                </a:ext>
              </a:extLst>
            </p:cNvPr>
            <p:cNvCxnSpPr/>
            <p:nvPr/>
          </p:nvCxnSpPr>
          <p:spPr>
            <a:xfrm>
              <a:off x="9372600" y="1162050"/>
              <a:ext cx="428625" cy="8096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6D40DC-4081-E958-BE08-A3DC7C3475BE}"/>
                </a:ext>
              </a:extLst>
            </p:cNvPr>
            <p:cNvSpPr txBox="1"/>
            <p:nvPr/>
          </p:nvSpPr>
          <p:spPr>
            <a:xfrm>
              <a:off x="8757878" y="734457"/>
              <a:ext cx="104810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“keys”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9B75704-9BC3-718C-0615-0B6B23039350}"/>
                </a:ext>
              </a:extLst>
            </p:cNvPr>
            <p:cNvCxnSpPr>
              <a:cxnSpLocks/>
            </p:cNvCxnSpPr>
            <p:nvPr/>
          </p:nvCxnSpPr>
          <p:spPr>
            <a:xfrm>
              <a:off x="10191750" y="725250"/>
              <a:ext cx="119062" cy="12464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6018B1C-2142-BCEE-9070-F5ACC02A2180}"/>
                </a:ext>
              </a:extLst>
            </p:cNvPr>
            <p:cNvSpPr txBox="1"/>
            <p:nvPr/>
          </p:nvSpPr>
          <p:spPr>
            <a:xfrm>
              <a:off x="9586912" y="256978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“encrypt”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E183F12-852E-A90B-139B-B4F2AD9DAD67}"/>
                </a:ext>
              </a:extLst>
            </p:cNvPr>
            <p:cNvSpPr txBox="1"/>
            <p:nvPr/>
          </p:nvSpPr>
          <p:spPr>
            <a:xfrm>
              <a:off x="10577513" y="734457"/>
              <a:ext cx="11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“decrypt”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D8A4E6B-79E1-1391-E844-18003785B8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748962" y="1153123"/>
              <a:ext cx="300396" cy="8185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2820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4FCDE-CFDB-D980-AB11-714BB9EE3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If Eve is </a:t>
            </a:r>
            <a:r>
              <a:rPr lang="en-US" dirty="0">
                <a:solidFill>
                  <a:schemeClr val="accent1"/>
                </a:solidFill>
              </a:rPr>
              <a:t>computationally unbounded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AEF13-4AE7-C5FC-8685-49DA549804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950" y="1590806"/>
                <a:ext cx="11544300" cy="511688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show that if Eve has </a:t>
                </a:r>
                <a:r>
                  <a:rPr lang="en-US" dirty="0">
                    <a:solidFill>
                      <a:schemeClr val="accent1"/>
                    </a:solidFill>
                  </a:rPr>
                  <a:t>unlimited</a:t>
                </a:r>
                <a:r>
                  <a:rPr lang="en-US" dirty="0"/>
                  <a:t> computational power, then encryption is futile</a:t>
                </a:r>
              </a:p>
              <a:p>
                <a:r>
                  <a:rPr lang="en-US" b="1" dirty="0"/>
                  <a:t>Claim:</a:t>
                </a:r>
                <a:r>
                  <a:rPr lang="en-US" dirty="0"/>
                  <a:t> There exists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such that for every message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and every pair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we have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Eve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pub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pub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priv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6AEF13-4AE7-C5FC-8685-49DA549804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950" y="1590806"/>
                <a:ext cx="11544300" cy="5116882"/>
              </a:xfrm>
              <a:blipFill>
                <a:blip r:embed="rId2"/>
                <a:stretch>
                  <a:fillRect l="-950" r="-1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287811-8FD1-3FD8-4B68-4227770AD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2551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E4079-E935-8EC9-D8F9-B681C5F28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Eve is </a:t>
            </a:r>
            <a:r>
              <a:rPr lang="en-US" dirty="0">
                <a:solidFill>
                  <a:schemeClr val="accent1"/>
                </a:solidFill>
              </a:rPr>
              <a:t>computationally bounded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41A08E-46A2-5ACE-4C41-CF86E6A815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7225" y="1601888"/>
            <a:ext cx="10782300" cy="4983737"/>
          </a:xfrm>
        </p:spPr>
        <p:txBody>
          <a:bodyPr>
            <a:normAutofit/>
          </a:bodyPr>
          <a:lstStyle/>
          <a:p>
            <a:r>
              <a:rPr lang="en-US" dirty="0"/>
              <a:t>Amazing fact: There are known public-key encryption schemes such that decrypting without the private key seems to be </a:t>
            </a:r>
            <a:r>
              <a:rPr lang="en-US" dirty="0">
                <a:solidFill>
                  <a:schemeClr val="accent1"/>
                </a:solidFill>
              </a:rPr>
              <a:t>intractable</a:t>
            </a:r>
            <a:r>
              <a:rPr lang="en-US" dirty="0"/>
              <a:t>!</a:t>
            </a:r>
            <a:r>
              <a:rPr lang="en-US" dirty="0">
                <a:solidFill>
                  <a:schemeClr val="accent1"/>
                </a:solidFill>
              </a:rPr>
              <a:t> </a:t>
            </a:r>
          </a:p>
          <a:p>
            <a:pPr lvl="1"/>
            <a:r>
              <a:rPr lang="en-US" sz="2000" dirty="0"/>
              <a:t>(*Better: There are schemes such that it is apparently intractable to </a:t>
            </a:r>
            <a:r>
              <a:rPr lang="en-US" sz="2000" dirty="0">
                <a:solidFill>
                  <a:schemeClr val="accent1"/>
                </a:solidFill>
              </a:rPr>
              <a:t>“occasionally” “partially”</a:t>
            </a:r>
            <a:r>
              <a:rPr lang="en-US" sz="2000" dirty="0"/>
              <a:t> decrypt without the private key. Making this precise is beyond the scope of our course)</a:t>
            </a:r>
            <a:endParaRPr lang="en-US" dirty="0"/>
          </a:p>
          <a:p>
            <a:r>
              <a:rPr lang="en-US" dirty="0"/>
              <a:t>Example: “RSA”</a:t>
            </a:r>
            <a:endParaRPr lang="en-US" dirty="0">
              <a:solidFill>
                <a:schemeClr val="accent1"/>
              </a:solidFill>
            </a:endParaRPr>
          </a:p>
          <a:p>
            <a:r>
              <a:rPr lang="en-US" dirty="0"/>
              <a:t>These amazing encryption schemes make our modern internet experience possible! Can we </a:t>
            </a:r>
            <a:r>
              <a:rPr lang="en-US" dirty="0">
                <a:solidFill>
                  <a:schemeClr val="accent1"/>
                </a:solidFill>
              </a:rPr>
              <a:t>prove</a:t>
            </a:r>
            <a:r>
              <a:rPr lang="en-US" dirty="0"/>
              <a:t> that they are secure?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39F23-2994-C1A3-85AC-2E91E41E4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66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CC57A-147E-B913-8BD8-F764A964525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78285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Cryptography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B0CC57A-147E-B913-8BD8-F764A96452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78285"/>
                <a:ext cx="10515600" cy="1325563"/>
              </a:xfrm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C1C92-4FAF-F45D-7505-5FCBE96E69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0831" y="1547268"/>
                <a:ext cx="11229583" cy="494357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be a simplified public-key encryption scheme</a:t>
                </a:r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There is a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pub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pub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horribly insecure</a:t>
                </a:r>
                <a:r>
                  <a:rPr lang="en-US" dirty="0"/>
                  <a:t> if the function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Eve</m:t>
                        </m:r>
                      </m:sub>
                    </m:sSub>
                  </m:oMath>
                </a14:m>
                <a:r>
                  <a:rPr lang="en-US" dirty="0"/>
                  <a:t> can be computed in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8C1C92-4FAF-F45D-7505-5FCBE96E69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0831" y="1547268"/>
                <a:ext cx="11229583" cy="4943576"/>
              </a:xfrm>
              <a:blipFill>
                <a:blip r:embed="rId4"/>
                <a:stretch>
                  <a:fillRect l="-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220DE2-B2D5-49A0-4C51-C5CB8DAE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47FEEF-A176-0CC2-E657-A11EA34B5945}"/>
                  </a:ext>
                </a:extLst>
              </p:cNvPr>
              <p:cNvSpPr/>
              <p:nvPr/>
            </p:nvSpPr>
            <p:spPr>
              <a:xfrm>
                <a:off x="1302692" y="4720263"/>
                <a:ext cx="9425859" cy="162716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then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every</a:t>
                </a:r>
                <a:r>
                  <a:rPr lang="en-US" sz="2800" dirty="0">
                    <a:solidFill>
                      <a:schemeClr val="tx1"/>
                    </a:solidFill>
                  </a:rPr>
                  <a:t> simplified public-key encryption scheme is horribly insecure.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447FEEF-A176-0CC2-E657-A11EA34B59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2692" y="4720263"/>
                <a:ext cx="9425859" cy="1627161"/>
              </a:xfrm>
              <a:prstGeom prst="rect">
                <a:avLst/>
              </a:prstGeom>
              <a:blipFill>
                <a:blip r:embed="rId5"/>
                <a:stretch>
                  <a:fillRect b="-7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1289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177973</TotalTime>
  <Words>1813</Words>
  <Application>Microsoft Office PowerPoint</Application>
  <PresentationFormat>Widescreen</PresentationFormat>
  <Paragraphs>192</Paragraphs>
  <Slides>32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How to feel about intractability</vt:lpstr>
      <vt:lpstr>Cryptography</vt:lpstr>
      <vt:lpstr>Secure communication</vt:lpstr>
      <vt:lpstr>Public-key encryption</vt:lpstr>
      <vt:lpstr>Public-key encryption scheme</vt:lpstr>
      <vt:lpstr>If Eve is computationally unbounded</vt:lpstr>
      <vt:lpstr>What if Eve is computationally bounded?</vt:lpstr>
      <vt:lpstr>Cryptography and "P" vs. "NP"</vt:lpstr>
      <vt:lpstr>Cryptography and "P" vs. "NP"</vt:lpstr>
      <vt:lpstr>Cryptography and "P" vs. "NP"</vt:lpstr>
      <vt:lpstr>Cryptography and "P" vs. "NP"</vt:lpstr>
      <vt:lpstr>Coping with intractability</vt:lpstr>
      <vt:lpstr>Facing intractability</vt:lpstr>
      <vt:lpstr>Coping with intractability</vt:lpstr>
      <vt:lpstr>Nontrivial exponential-time algorithms</vt:lpstr>
      <vt:lpstr>Structured inputs</vt:lpstr>
      <vt:lpstr>Structured inputs</vt:lpstr>
      <vt:lpstr>SAT solvers</vt:lpstr>
      <vt:lpstr>SAT solvers are not a panacea</vt:lpstr>
      <vt:lpstr>Approximation algorithms</vt:lpstr>
      <vt:lpstr>The Knapsack problem</vt:lpstr>
      <vt:lpstr>"KNAPSACK" is "NP"-complete</vt:lpstr>
      <vt:lpstr>Approximation algorithms for Knapsack</vt:lpstr>
      <vt:lpstr>Approximation algorithms for Knapsack</vt:lpstr>
      <vt:lpstr>Approximation algorithms are not a panacea</vt:lpstr>
      <vt:lpstr>Inapproximability of the clique problem</vt:lpstr>
      <vt:lpstr>Inapproximability of the clique problem</vt:lpstr>
      <vt:lpstr>Quantum computing</vt:lpstr>
      <vt:lpstr>Quantum computing</vt:lpstr>
      <vt:lpstr>Quantum complexity theory</vt:lpstr>
      <vt:lpstr>Shor’s algorithm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619</cp:revision>
  <dcterms:created xsi:type="dcterms:W3CDTF">2022-12-12T23:26:37Z</dcterms:created>
  <dcterms:modified xsi:type="dcterms:W3CDTF">2024-05-13T19:15:10Z</dcterms:modified>
</cp:coreProperties>
</file>