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400" r:id="rId2"/>
    <p:sldId id="410" r:id="rId3"/>
    <p:sldId id="429" r:id="rId4"/>
    <p:sldId id="411" r:id="rId5"/>
    <p:sldId id="430" r:id="rId6"/>
    <p:sldId id="412" r:id="rId7"/>
    <p:sldId id="431" r:id="rId8"/>
    <p:sldId id="432" r:id="rId9"/>
    <p:sldId id="413" r:id="rId10"/>
    <p:sldId id="433" r:id="rId11"/>
    <p:sldId id="914" r:id="rId12"/>
    <p:sldId id="460" r:id="rId13"/>
    <p:sldId id="751" r:id="rId14"/>
    <p:sldId id="466" r:id="rId15"/>
    <p:sldId id="753" r:id="rId16"/>
    <p:sldId id="824" r:id="rId17"/>
    <p:sldId id="563" r:id="rId18"/>
    <p:sldId id="416" r:id="rId19"/>
    <p:sldId id="417" r:id="rId20"/>
    <p:sldId id="917" r:id="rId21"/>
    <p:sldId id="915" r:id="rId22"/>
    <p:sldId id="424" r:id="rId23"/>
    <p:sldId id="918" r:id="rId24"/>
    <p:sldId id="919" r:id="rId25"/>
    <p:sldId id="920" r:id="rId26"/>
    <p:sldId id="727" r:id="rId27"/>
    <p:sldId id="737" r:id="rId28"/>
    <p:sldId id="921" r:id="rId29"/>
    <p:sldId id="922" r:id="rId30"/>
    <p:sldId id="923" r:id="rId31"/>
    <p:sldId id="661" r:id="rId32"/>
    <p:sldId id="754" r:id="rId33"/>
    <p:sldId id="755" r:id="rId34"/>
    <p:sldId id="924" r:id="rId35"/>
    <p:sldId id="747" r:id="rId36"/>
    <p:sldId id="418" r:id="rId37"/>
    <p:sldId id="925" r:id="rId38"/>
    <p:sldId id="841" r:id="rId39"/>
    <p:sldId id="420" r:id="rId40"/>
    <p:sldId id="799" r:id="rId41"/>
    <p:sldId id="421" r:id="rId42"/>
    <p:sldId id="926" r:id="rId43"/>
    <p:sldId id="426" r:id="rId44"/>
    <p:sldId id="422" r:id="rId45"/>
    <p:sldId id="912" r:id="rId46"/>
    <p:sldId id="913" r:id="rId47"/>
  </p:sldIdLst>
  <p:sldSz cx="12192000" cy="6858000"/>
  <p:notesSz cx="6858000" cy="9144000"/>
  <p:custDataLst>
    <p:tags r:id="rId49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85198" autoAdjust="0"/>
  </p:normalViewPr>
  <p:slideViewPr>
    <p:cSldViewPr snapToGrid="0">
      <p:cViewPr>
        <p:scale>
          <a:sx n="102" d="100"/>
          <a:sy n="102" d="100"/>
        </p:scale>
        <p:origin x="58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13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110.png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0.png"/><Relationship Id="rId4" Type="http://schemas.openxmlformats.org/officeDocument/2006/relationships/image" Target="../media/image3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2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7" Type="http://schemas.openxmlformats.org/officeDocument/2006/relationships/image" Target="../media/image37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1.png"/><Relationship Id="rId4" Type="http://schemas.openxmlformats.org/officeDocument/2006/relationships/image" Target="../media/image28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1.png"/><Relationship Id="rId7" Type="http://schemas.openxmlformats.org/officeDocument/2006/relationships/image" Target="../media/image351.png"/><Relationship Id="rId2" Type="http://schemas.openxmlformats.org/officeDocument/2006/relationships/image" Target="../media/image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1.png"/><Relationship Id="rId5" Type="http://schemas.openxmlformats.org/officeDocument/2006/relationships/image" Target="../media/image331.png"/><Relationship Id="rId4" Type="http://schemas.openxmlformats.org/officeDocument/2006/relationships/image" Target="../media/image7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2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95F00-EC2B-EA61-3DEA-68348E21F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Physical Church-Turing Thesis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68E1B-D6F1-CDDA-8CEC-481F976EDF8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068E1B-D6F1-CDDA-8CEC-481F976EDF8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471E-ADC1-7DB3-9C7D-87FDB567D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E841B-DDB9-6FFF-65DB-7FB8853E227D}"/>
                  </a:ext>
                </a:extLst>
              </p:cNvPr>
              <p:cNvSpPr/>
              <p:nvPr/>
            </p:nvSpPr>
            <p:spPr>
              <a:xfrm>
                <a:off x="1997941" y="3006070"/>
                <a:ext cx="8196118" cy="238796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Physical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DFE841B-DDB9-6FFF-65DB-7FB8853E2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941" y="3006070"/>
                <a:ext cx="8196118" cy="2387966"/>
              </a:xfrm>
              <a:prstGeom prst="rect">
                <a:avLst/>
              </a:prstGeom>
              <a:blipFill>
                <a:blip r:embed="rId3"/>
                <a:stretch>
                  <a:fillRect l="-2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241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0E0AC-9831-1B02-A86B-8762299C0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857E2-3705-0FE8-5B9D-38355702A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represents an algorithm</a:t>
                </a:r>
              </a:p>
              <a:p>
                <a:r>
                  <a:rPr lang="en-US" dirty="0"/>
                  <a:t>At the same time, a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</a:t>
                </a:r>
                <a:r>
                  <a:rPr lang="en-US" dirty="0">
                    <a:solidFill>
                      <a:schemeClr val="accent1"/>
                    </a:solidFill>
                  </a:rPr>
                  <a:t>string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This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could be the input or output of a different algorithm!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3857E2-3705-0FE8-5B9D-38355702A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F9DB2-27B2-7A38-BC0F-9EB0077C3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571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878-1671-2DC7-D410-AE52229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567-1E90-59A3-5E90-A40A506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/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512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stranded on an alien planet and you are trying to build a computer,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B3796-BCF7-9EC7-CB43-8B1AFE55A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7571"/>
            <a:ext cx="10515600" cy="1325563"/>
          </a:xfrm>
        </p:spPr>
        <p:txBody>
          <a:bodyPr/>
          <a:lstStyle/>
          <a:p>
            <a:r>
              <a:rPr lang="en-US" dirty="0"/>
              <a:t>The halting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D236-72A4-C01A-4BEE-AB87B3621C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4279" y="1988287"/>
                <a:ext cx="10744888" cy="407227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Turing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machine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that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C2D236-72A4-C01A-4BEE-AB87B3621C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4279" y="1988287"/>
                <a:ext cx="10744888" cy="4072271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3D97B7-102C-201A-AC11-B56FA2556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E79F05-B45C-380C-8053-590494A8C9DE}"/>
                  </a:ext>
                </a:extLst>
              </p:cNvPr>
              <p:cNvSpPr/>
              <p:nvPr/>
            </p:nvSpPr>
            <p:spPr>
              <a:xfrm>
                <a:off x="3351337" y="3452728"/>
                <a:ext cx="5530772" cy="114338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E79F05-B45C-380C-8053-590494A8C9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1337" y="3452728"/>
                <a:ext cx="5530772" cy="1143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476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0548"/>
            <a:ext cx="10515600" cy="1325563"/>
          </a:xfrm>
        </p:spPr>
        <p:txBody>
          <a:bodyPr/>
          <a:lstStyle/>
          <a:p>
            <a:r>
              <a:rPr lang="en-US" dirty="0"/>
              <a:t>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1709"/>
                <a:ext cx="10515600" cy="4625254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mapping reduction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a way of converting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into equivalent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1709"/>
                <a:ext cx="10515600" cy="4625254"/>
              </a:xfrm>
              <a:blipFill>
                <a:blip r:embed="rId2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7C38DC1-9799-4504-4D5A-410FDA5F9FBA}"/>
              </a:ext>
            </a:extLst>
          </p:cNvPr>
          <p:cNvGrpSpPr/>
          <p:nvPr/>
        </p:nvGrpSpPr>
        <p:grpSpPr>
          <a:xfrm>
            <a:off x="1540517" y="3562982"/>
            <a:ext cx="5032337" cy="3002543"/>
            <a:chOff x="2990626" y="3636085"/>
            <a:chExt cx="5032337" cy="300254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CD2AACD-0D96-B71D-A164-B6259A1F0559}"/>
                </a:ext>
              </a:extLst>
            </p:cNvPr>
            <p:cNvSpPr/>
            <p:nvPr/>
          </p:nvSpPr>
          <p:spPr>
            <a:xfrm>
              <a:off x="2990626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7A4997F-EF8F-663C-4533-B61CCF4E74F9}"/>
                </a:ext>
              </a:extLst>
            </p:cNvPr>
            <p:cNvSpPr/>
            <p:nvPr/>
          </p:nvSpPr>
          <p:spPr>
            <a:xfrm>
              <a:off x="6473862" y="3636085"/>
              <a:ext cx="1549101" cy="2452743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/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C37A9ED-1433-547A-888E-C8527F2BCC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447" y="6176963"/>
                  <a:ext cx="688489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/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C649144-CCE4-BE1D-CC73-032FBDB9B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167" y="6147643"/>
                  <a:ext cx="688489" cy="469809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/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Explosion: 8 Points 8">
                  <a:extLst>
                    <a:ext uri="{FF2B5EF4-FFF2-40B4-BE49-F238E27FC236}">
                      <a16:creationId xmlns:a16="http://schemas.microsoft.com/office/drawing/2014/main" id="{696A4C89-E7EB-5A69-83F8-0A0DA4FBE6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1840" y="4421393"/>
                  <a:ext cx="957431" cy="1247887"/>
                </a:xfrm>
                <a:prstGeom prst="irregularSeal1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/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Explosion: 14 Points 9">
                  <a:extLst>
                    <a:ext uri="{FF2B5EF4-FFF2-40B4-BE49-F238E27FC236}">
                      <a16:creationId xmlns:a16="http://schemas.microsoft.com/office/drawing/2014/main" id="{15618959-DFBB-3E8B-F227-35136F49E3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47552" y="4234698"/>
                  <a:ext cx="1330810" cy="1479399"/>
                </a:xfrm>
                <a:prstGeom prst="irregularSeal2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A6130C85-F330-5C09-5837-BAF96FCCE8BD}"/>
                </a:ext>
              </a:extLst>
            </p:cNvPr>
            <p:cNvSpPr/>
            <p:nvPr/>
          </p:nvSpPr>
          <p:spPr>
            <a:xfrm>
              <a:off x="3924300" y="4891293"/>
              <a:ext cx="3251200" cy="328407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251200" h="328407">
                  <a:moveTo>
                    <a:pt x="0" y="226807"/>
                  </a:moveTo>
                  <a:cubicBezTo>
                    <a:pt x="500591" y="8790"/>
                    <a:pt x="1140883" y="-12376"/>
                    <a:pt x="1682750" y="4557"/>
                  </a:cubicBezTo>
                  <a:cubicBezTo>
                    <a:pt x="2224617" y="21490"/>
                    <a:pt x="2668058" y="76523"/>
                    <a:pt x="3251200" y="328407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E3F6E65A-E170-C9C9-9ECF-C1A32B8E07CE}"/>
                </a:ext>
              </a:extLst>
            </p:cNvPr>
            <p:cNvSpPr/>
            <p:nvPr/>
          </p:nvSpPr>
          <p:spPr>
            <a:xfrm>
              <a:off x="3881195" y="3754689"/>
              <a:ext cx="3321050" cy="273991"/>
            </a:xfrm>
            <a:custGeom>
              <a:avLst/>
              <a:gdLst>
                <a:gd name="connsiteX0" fmla="*/ 0 w 3251200"/>
                <a:gd name="connsiteY0" fmla="*/ 420026 h 521626"/>
                <a:gd name="connsiteX1" fmla="*/ 1543050 w 3251200"/>
                <a:gd name="connsiteY1" fmla="*/ 926 h 521626"/>
                <a:gd name="connsiteX2" fmla="*/ 3251200 w 3251200"/>
                <a:gd name="connsiteY2" fmla="*/ 521626 h 521626"/>
                <a:gd name="connsiteX0" fmla="*/ 0 w 3251200"/>
                <a:gd name="connsiteY0" fmla="*/ 226807 h 328407"/>
                <a:gd name="connsiteX1" fmla="*/ 1682750 w 3251200"/>
                <a:gd name="connsiteY1" fmla="*/ 4557 h 328407"/>
                <a:gd name="connsiteX2" fmla="*/ 3251200 w 3251200"/>
                <a:gd name="connsiteY2" fmla="*/ 328407 h 328407"/>
                <a:gd name="connsiteX0" fmla="*/ 0 w 3321050"/>
                <a:gd name="connsiteY0" fmla="*/ 226807 h 233157"/>
                <a:gd name="connsiteX1" fmla="*/ 1682750 w 3321050"/>
                <a:gd name="connsiteY1" fmla="*/ 4557 h 233157"/>
                <a:gd name="connsiteX2" fmla="*/ 3321050 w 3321050"/>
                <a:gd name="connsiteY2" fmla="*/ 233157 h 233157"/>
                <a:gd name="connsiteX0" fmla="*/ 0 w 3321050"/>
                <a:gd name="connsiteY0" fmla="*/ 263068 h 269418"/>
                <a:gd name="connsiteX1" fmla="*/ 1657350 w 3321050"/>
                <a:gd name="connsiteY1" fmla="*/ 2718 h 269418"/>
                <a:gd name="connsiteX2" fmla="*/ 3321050 w 3321050"/>
                <a:gd name="connsiteY2" fmla="*/ 269418 h 269418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  <a:gd name="connsiteX0" fmla="*/ 0 w 3321050"/>
                <a:gd name="connsiteY0" fmla="*/ 267641 h 273991"/>
                <a:gd name="connsiteX1" fmla="*/ 1657350 w 3321050"/>
                <a:gd name="connsiteY1" fmla="*/ 7291 h 273991"/>
                <a:gd name="connsiteX2" fmla="*/ 3321050 w 3321050"/>
                <a:gd name="connsiteY2" fmla="*/ 273991 h 273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21050" h="273991">
                  <a:moveTo>
                    <a:pt x="0" y="267641"/>
                  </a:moveTo>
                  <a:cubicBezTo>
                    <a:pt x="500591" y="49624"/>
                    <a:pt x="1115950" y="35444"/>
                    <a:pt x="1657350" y="7291"/>
                  </a:cubicBezTo>
                  <a:cubicBezTo>
                    <a:pt x="2186517" y="-20226"/>
                    <a:pt x="2737908" y="22107"/>
                    <a:pt x="3321050" y="273991"/>
                  </a:cubicBezTo>
                </a:path>
              </a:pathLst>
            </a:custGeom>
            <a:noFill/>
            <a:ln>
              <a:tailEnd type="triangle"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E4AF7969-3FFD-F600-9891-5D5E496B6247}"/>
              </a:ext>
            </a:extLst>
          </p:cNvPr>
          <p:cNvSpPr txBox="1"/>
          <p:nvPr/>
        </p:nvSpPr>
        <p:spPr>
          <a:xfrm>
            <a:off x="7892472" y="3887998"/>
            <a:ext cx="31126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“YES” maps to “YES”</a:t>
            </a:r>
          </a:p>
          <a:p>
            <a:endParaRPr lang="en-US" sz="2400" dirty="0"/>
          </a:p>
          <a:p>
            <a:r>
              <a:rPr lang="en-US" sz="2400" dirty="0"/>
              <a:t>“NO” maps to “NO”</a:t>
            </a:r>
          </a:p>
        </p:txBody>
      </p: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017391-9C7B-6B58-7A6C-5CCA9B57B444}"/>
              </a:ext>
            </a:extLst>
          </p:cNvPr>
          <p:cNvSpPr/>
          <p:nvPr/>
        </p:nvSpPr>
        <p:spPr>
          <a:xfrm>
            <a:off x="1297095" y="3078632"/>
            <a:ext cx="8277980" cy="244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D51DB5-587E-C18B-E788-B5CC3EF4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671" y="109682"/>
            <a:ext cx="10515600" cy="1325563"/>
          </a:xfrm>
        </p:spPr>
        <p:txBody>
          <a:bodyPr/>
          <a:lstStyle/>
          <a:p>
            <a:r>
              <a:rPr lang="en-US" dirty="0"/>
              <a:t>Using reductions to prove decidability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701AD-9B56-3DAA-F7F4-EF9F917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/>
              <p:nvPr/>
            </p:nvSpPr>
            <p:spPr>
              <a:xfrm>
                <a:off x="1854140" y="3579854"/>
                <a:ext cx="2599601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Algorithm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4140" y="3579854"/>
                <a:ext cx="2599601" cy="1455313"/>
              </a:xfrm>
              <a:prstGeom prst="rect">
                <a:avLst/>
              </a:prstGeom>
              <a:blipFill>
                <a:blip r:embed="rId2"/>
                <a:stretch>
                  <a:fillRect r="-1865"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/>
              <p:nvPr/>
            </p:nvSpPr>
            <p:spPr>
              <a:xfrm>
                <a:off x="6527718" y="3579854"/>
                <a:ext cx="2503176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Algorithm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718" y="3579854"/>
                <a:ext cx="2503176" cy="1455313"/>
              </a:xfrm>
              <a:prstGeom prst="rect">
                <a:avLst/>
              </a:prstGeom>
              <a:blipFill>
                <a:blip r:embed="rId3"/>
                <a:stretch>
                  <a:fillRect l="-485" r="-3883" b="-6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/>
              <p:nvPr/>
            </p:nvSpPr>
            <p:spPr>
              <a:xfrm>
                <a:off x="412244" y="4088765"/>
                <a:ext cx="480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44" y="4088765"/>
                <a:ext cx="4801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D04E-2151-545A-EAC7-CF19F8449FA6}"/>
              </a:ext>
            </a:extLst>
          </p:cNvPr>
          <p:cNvCxnSpPr>
            <a:cxnSpLocks/>
          </p:cNvCxnSpPr>
          <p:nvPr/>
        </p:nvCxnSpPr>
        <p:spPr>
          <a:xfrm>
            <a:off x="914401" y="4376609"/>
            <a:ext cx="7653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502D1-2736-8E45-9051-17BEC505D0B1}"/>
              </a:ext>
            </a:extLst>
          </p:cNvPr>
          <p:cNvCxnSpPr>
            <a:cxnSpLocks/>
          </p:cNvCxnSpPr>
          <p:nvPr/>
        </p:nvCxnSpPr>
        <p:spPr>
          <a:xfrm>
            <a:off x="4575387" y="4383711"/>
            <a:ext cx="17394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/>
              <p:nvPr/>
            </p:nvSpPr>
            <p:spPr>
              <a:xfrm>
                <a:off x="4757242" y="3713975"/>
                <a:ext cx="1335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242" y="3713975"/>
                <a:ext cx="1335229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766C41-A66D-737F-7265-4F7A01DBCEC4}"/>
              </a:ext>
            </a:extLst>
          </p:cNvPr>
          <p:cNvCxnSpPr>
            <a:cxnSpLocks/>
          </p:cNvCxnSpPr>
          <p:nvPr/>
        </p:nvCxnSpPr>
        <p:spPr>
          <a:xfrm>
            <a:off x="9226247" y="4350375"/>
            <a:ext cx="7112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7E048-9F2E-F50F-7326-BDF32EAC04DF}"/>
              </a:ext>
            </a:extLst>
          </p:cNvPr>
          <p:cNvSpPr txBox="1"/>
          <p:nvPr/>
        </p:nvSpPr>
        <p:spPr>
          <a:xfrm>
            <a:off x="10132120" y="4045900"/>
            <a:ext cx="176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Acc/</a:t>
            </a:r>
            <a:r>
              <a:rPr lang="en-US" sz="2800" dirty="0" err="1"/>
              <a:t>Rej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C9ECEB-7632-476D-5F11-65C7B6624692}"/>
              </a:ext>
            </a:extLst>
          </p:cNvPr>
          <p:cNvGrpSpPr/>
          <p:nvPr/>
        </p:nvGrpSpPr>
        <p:grpSpPr>
          <a:xfrm>
            <a:off x="1285866" y="1795155"/>
            <a:ext cx="8277979" cy="855299"/>
            <a:chOff x="1297093" y="1930300"/>
            <a:chExt cx="8277979" cy="85529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A5572F76-8147-5664-9946-F49439A86BEF}"/>
                </a:ext>
              </a:extLst>
            </p:cNvPr>
            <p:cNvSpPr/>
            <p:nvPr/>
          </p:nvSpPr>
          <p:spPr>
            <a:xfrm rot="5400000">
              <a:off x="5278204" y="-1511269"/>
              <a:ext cx="315757" cy="8277979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/>
                <p:nvPr/>
              </p:nvSpPr>
              <p:spPr>
                <a:xfrm>
                  <a:off x="3552372" y="1930300"/>
                  <a:ext cx="411818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Algorithm that decides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2372" y="1930300"/>
                  <a:ext cx="4118187" cy="523220"/>
                </a:xfrm>
                <a:prstGeom prst="rect">
                  <a:avLst/>
                </a:prstGeom>
                <a:blipFill>
                  <a:blip r:embed="rId6"/>
                  <a:stretch>
                    <a:fillRect l="-311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61E02-312D-B11C-E7D7-8F8D1685E8A8}"/>
              </a:ext>
            </a:extLst>
          </p:cNvPr>
          <p:cNvGrpSpPr/>
          <p:nvPr/>
        </p:nvGrpSpPr>
        <p:grpSpPr>
          <a:xfrm>
            <a:off x="1046239" y="5852423"/>
            <a:ext cx="7308427" cy="811979"/>
            <a:chOff x="1046239" y="5852423"/>
            <a:chExt cx="7308427" cy="811979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57D4B29D-B4C9-61A7-1D29-EF9F9C9A6789}"/>
                </a:ext>
              </a:extLst>
            </p:cNvPr>
            <p:cNvSpPr/>
            <p:nvPr/>
          </p:nvSpPr>
          <p:spPr>
            <a:xfrm rot="16200000">
              <a:off x="3007501" y="4699062"/>
              <a:ext cx="292880" cy="2599601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C677FA-68DD-EDB0-B3AC-2871C5EA128D}"/>
                    </a:ext>
                  </a:extLst>
                </p:cNvPr>
                <p:cNvSpPr txBox="1"/>
                <p:nvPr/>
              </p:nvSpPr>
              <p:spPr>
                <a:xfrm>
                  <a:off x="1046239" y="6141182"/>
                  <a:ext cx="7308427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The “mapping reduction” is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3C677FA-68DD-EDB0-B3AC-2871C5EA1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239" y="6141182"/>
                  <a:ext cx="7308427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1751" t="-10465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34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FFE79-EB6B-0593-686D-470A26D9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Undecidability via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To prove that some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undecidable</a:t>
                </a:r>
                <a:r>
                  <a:rPr lang="en-US" dirty="0"/>
                  <a:t>: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Identify a suitable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that we previously proved is undecidable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Design a mapping reduction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Post’s Correspondence Problem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F89BDE-254B-BF78-B386-FAA9FAC243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2CF2A-2A51-FD59-9CFB-285A8400E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9EF0-8730-C794-3E62-3D6C37F3B52A}"/>
                  </a:ext>
                </a:extLst>
              </p:cNvPr>
              <p:cNvSpPr/>
              <p:nvPr/>
            </p:nvSpPr>
            <p:spPr>
              <a:xfrm>
                <a:off x="3598250" y="4894974"/>
                <a:ext cx="4995500" cy="11607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>
                  <a:spcBef>
                    <a:spcPts val="1000"/>
                  </a:spcBef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PCP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is undecidable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9EF0-8730-C794-3E62-3D6C37F3B5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8250" y="4894974"/>
                <a:ext cx="4995500" cy="11607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2270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CA185-DAC4-343A-B4DF-60FCE69F6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A852F-79F3-143C-F0F5-B1AA9C766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096904C-7C09-8FAE-0432-8E9EF8B4AC5C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grows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more slowly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than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most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 at the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same rate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Ω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:r>
                            <a:rPr lang="en-US" sz="2400" dirty="0">
                              <a:solidFill>
                                <a:schemeClr val="accent1"/>
                              </a:solidFill>
                            </a:rPr>
                            <a:t>at least</a:t>
                          </a:r>
                          <a:r>
                            <a:rPr lang="en-US" sz="240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oMath>
                          </a14:m>
                          <a:r>
                            <a:rPr lang="en-US" sz="2400" dirty="0"/>
                            <a:t> is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grows</a:t>
                          </a:r>
                          <a:r>
                            <a:rPr lang="en-US" sz="2400" baseline="0" dirty="0"/>
                            <a:t> </a:t>
                          </a:r>
                          <a:r>
                            <a:rPr lang="en-US" sz="2400" baseline="0" dirty="0">
                              <a:solidFill>
                                <a:schemeClr val="accent1"/>
                              </a:solidFill>
                            </a:rPr>
                            <a:t>more quickly </a:t>
                          </a:r>
                          <a:r>
                            <a:rPr lang="en-US" sz="2400" baseline="0" dirty="0"/>
                            <a:t>than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Content Placeholder 4">
                <a:extLst>
                  <a:ext uri="{FF2B5EF4-FFF2-40B4-BE49-F238E27FC236}">
                    <a16:creationId xmlns:a16="http://schemas.microsoft.com/office/drawing/2014/main" id="{5096904C-7C09-8FAE-0432-8E9EF8B4AC5C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47477561"/>
                  </p:ext>
                </p:extLst>
              </p:nvPr>
            </p:nvGraphicFramePr>
            <p:xfrm>
              <a:off x="1607820" y="1690687"/>
              <a:ext cx="8784068" cy="4638788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1618834">
                      <a:extLst>
                        <a:ext uri="{9D8B030D-6E8A-4147-A177-3AD203B41FA5}">
                          <a16:colId xmlns:a16="http://schemas.microsoft.com/office/drawing/2014/main" val="3972310553"/>
                        </a:ext>
                      </a:extLst>
                    </a:gridCol>
                    <a:gridCol w="5668286">
                      <a:extLst>
                        <a:ext uri="{9D8B030D-6E8A-4147-A177-3AD203B41FA5}">
                          <a16:colId xmlns:a16="http://schemas.microsoft.com/office/drawing/2014/main" val="2190668843"/>
                        </a:ext>
                      </a:extLst>
                    </a:gridCol>
                    <a:gridCol w="1496948">
                      <a:extLst>
                        <a:ext uri="{9D8B030D-6E8A-4147-A177-3AD203B41FA5}">
                          <a16:colId xmlns:a16="http://schemas.microsoft.com/office/drawing/2014/main" val="408960952"/>
                        </a:ext>
                      </a:extLst>
                    </a:gridCol>
                  </a:tblGrid>
                  <a:tr h="773566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Notation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In words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sz="2400" dirty="0"/>
                            <a:t>Analogy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722830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100787" r="-443609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100787" r="-26882" b="-4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100787" r="-1626" b="-4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71887879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200787" r="-443609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200787" r="-26882" b="-3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200787" r="-1626" b="-3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32019154"/>
                      </a:ext>
                    </a:extLst>
                  </a:tr>
                  <a:tr h="77356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300787" r="-443609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300787" r="-26882" b="-2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300787" r="-1626" b="-2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0070823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400787" r="-443609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400787" r="-26882" b="-10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400787" r="-1626" b="-10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593184"/>
                      </a:ext>
                    </a:extLst>
                  </a:tr>
                  <a:tr h="77291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6" t="-500787" r="-443609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8710" t="-500787" r="-26882" b="-15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86585" t="-500787" r="-1626" b="-15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7566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522826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84514-1456-1F81-5578-5577EA7EA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Polynomial-time computation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36-DAD7-9400-8CB6-7FA081247F6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83283" cy="446366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mainly focus on the distinction between polynomial-time algorithms and exponential-time algorithms</a:t>
                </a:r>
              </a:p>
              <a:p>
                <a:r>
                  <a:rPr lang="en-US" dirty="0"/>
                  <a:t>We proved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for every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Exponential-time algorithms are almost </a:t>
                </a:r>
                <a:r>
                  <a:rPr lang="en-US" dirty="0">
                    <a:solidFill>
                      <a:schemeClr val="accent1"/>
                    </a:solidFill>
                  </a:rPr>
                  <a:t>worthless</a:t>
                </a:r>
              </a:p>
              <a:p>
                <a:r>
                  <a:rPr lang="en-US" dirty="0"/>
                  <a:t>Polynomial-time algorithms are usually </a:t>
                </a:r>
                <a:r>
                  <a:rPr lang="en-US" dirty="0">
                    <a:solidFill>
                      <a:schemeClr val="accent1"/>
                    </a:solidFill>
                  </a:rPr>
                  <a:t>usable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622336-DAD7-9400-8CB6-7FA081247F6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83283" cy="4463663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61E2A-16F2-0451-A101-7D5C8A1EB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7239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354" y="1438901"/>
            <a:ext cx="11021291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Course Review</a:t>
            </a:r>
            <a:endParaRPr lang="en-US" sz="5400" b="1" dirty="0">
              <a:solidFill>
                <a:schemeClr val="accent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3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395FA-F496-0F51-C611-A73890F64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9798"/>
            <a:ext cx="10515600" cy="1325563"/>
          </a:xfrm>
        </p:spPr>
        <p:txBody>
          <a:bodyPr/>
          <a:lstStyle/>
          <a:p>
            <a:r>
              <a:rPr lang="en-US" dirty="0"/>
              <a:t>Complexity classes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133E9-8CC6-234F-829A-1B8DFAD52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1334" y="2046957"/>
                <a:ext cx="10729332" cy="444388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complexity class</a:t>
                </a:r>
                <a:r>
                  <a:rPr lang="en-US" dirty="0"/>
                  <a:t> is a set of languages</a:t>
                </a:r>
              </a:p>
              <a:p>
                <a:r>
                  <a:rPr lang="en-US" dirty="0"/>
                  <a:t>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if it can be decided by a polynomial-time TM</a:t>
                </a:r>
              </a:p>
              <a:p>
                <a:r>
                  <a:rPr lang="en-US" dirty="0"/>
                  <a:t>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if it can be decided by a polynomial-space TM</a:t>
                </a:r>
              </a:p>
              <a:p>
                <a:r>
                  <a:rPr lang="en-US" dirty="0"/>
                  <a:t>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if it can be decided by a TM with time complexity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poly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0133E9-8CC6-234F-829A-1B8DFAD52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1334" y="2046957"/>
                <a:ext cx="10729332" cy="4443887"/>
              </a:xfrm>
              <a:blipFill>
                <a:blip r:embed="rId2"/>
                <a:stretch>
                  <a:fillRect l="-10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E1ADC-ED6A-615C-3FEA-940F4A462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32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0832E-1997-D342-B523-9355CF7A4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Randomized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18B0E-DC8B-9CB2-25EC-39B67A2B1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0AB4B62-B70A-B68A-E57C-AF0C95C2F1AA}"/>
              </a:ext>
            </a:extLst>
          </p:cNvPr>
          <p:cNvGrpSpPr/>
          <p:nvPr/>
        </p:nvGrpSpPr>
        <p:grpSpPr>
          <a:xfrm>
            <a:off x="6227135" y="2397531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791630-E5CB-4BFB-DB47-C37294545EFB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75D83B4-E4DE-03CD-48D9-2DEAD3F5F7D6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CD1899-D1C7-78A0-AE42-F76FC1D1C06F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022AEDA1-7544-90A6-1570-ED312458B5BB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210AEA77-8870-0339-BAB9-6DC595EC52E7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560F4DE-9467-8BD9-4112-CD311597A440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92AE9CE-B467-81D7-4AA9-FB5234C14BC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F3CDAF-E64C-BEAC-E93C-558B035D15C2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245E977-0C46-2B60-7AE8-DA030511B89C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853927B6-BB16-7182-5F71-9AB79FD2A34B}"/>
              </a:ext>
            </a:extLst>
          </p:cNvPr>
          <p:cNvSpPr/>
          <p:nvPr/>
        </p:nvSpPr>
        <p:spPr>
          <a:xfrm>
            <a:off x="6315741" y="3237503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A0C5095-4036-E959-EE48-309955FB248B}"/>
              </a:ext>
            </a:extLst>
          </p:cNvPr>
          <p:cNvGrpSpPr/>
          <p:nvPr/>
        </p:nvGrpSpPr>
        <p:grpSpPr>
          <a:xfrm>
            <a:off x="6491181" y="2610244"/>
            <a:ext cx="3322671" cy="592290"/>
            <a:chOff x="6491181" y="893197"/>
            <a:chExt cx="3322671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3233F7D9-79EB-68B7-7632-7472B258E475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9B29607C-C4B3-A7D3-66AF-7E6A1676B129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3621A697-A0EA-F1B1-B537-0D42F4112718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/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6B0CF809-91EF-EE12-F429-50BA60BB76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1181" y="900712"/>
                  <a:ext cx="531627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41095D-03FB-2E1B-70DB-0553BF3BF8A3}"/>
              </a:ext>
            </a:extLst>
          </p:cNvPr>
          <p:cNvGrpSpPr/>
          <p:nvPr/>
        </p:nvGrpSpPr>
        <p:grpSpPr>
          <a:xfrm>
            <a:off x="6227135" y="4568459"/>
            <a:ext cx="5964865" cy="1031469"/>
            <a:chOff x="6227135" y="680484"/>
            <a:chExt cx="5964865" cy="1031469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7265DF3-8266-D065-6E81-D398168F2968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492D442-3335-A598-8DA7-946348C5B6B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290BD8-83A0-9470-2396-30B1C21ECF24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A528D73-6160-96B2-7684-499F7027BAA9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AC7448F-8E4E-061B-6293-37360B6273F4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1BD5A8-2811-3F0A-6A14-08C345EA5E9E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22DE8D-A5BE-B10A-4F35-6DCCB3121F82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E6B294F-F36C-717D-4D5F-C33D63F18C7D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D20A09E-503C-715A-1BF3-0291524F4E84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9" name="Picture 38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B6C1E7CB-B2A1-3C13-0294-CC54E95BC6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01" y="4750110"/>
            <a:ext cx="702371" cy="702371"/>
          </a:xfrm>
          <a:prstGeom prst="rect">
            <a:avLst/>
          </a:prstGeom>
        </p:spPr>
      </p:pic>
      <p:pic>
        <p:nvPicPr>
          <p:cNvPr id="40" name="Picture 39" descr="A black and white photo of a coin&#10;&#10;Description automatically generated">
            <a:extLst>
              <a:ext uri="{FF2B5EF4-FFF2-40B4-BE49-F238E27FC236}">
                <a16:creationId xmlns:a16="http://schemas.microsoft.com/office/drawing/2014/main" id="{A9716B8A-638E-259E-69F0-6C28D506B5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5" y="4743640"/>
            <a:ext cx="702371" cy="702371"/>
          </a:xfrm>
          <a:prstGeom prst="rect">
            <a:avLst/>
          </a:prstGeom>
        </p:spPr>
      </p:pic>
      <p:pic>
        <p:nvPicPr>
          <p:cNvPr id="41" name="Picture 40" descr="A close up of a coin&#10;&#10;Description automatically generated">
            <a:extLst>
              <a:ext uri="{FF2B5EF4-FFF2-40B4-BE49-F238E27FC236}">
                <a16:creationId xmlns:a16="http://schemas.microsoft.com/office/drawing/2014/main" id="{E5E90FC2-7DBC-4854-B74F-E3E4CE386E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206" y="4733008"/>
            <a:ext cx="702371" cy="702371"/>
          </a:xfrm>
          <a:prstGeom prst="rect">
            <a:avLst/>
          </a:prstGeom>
        </p:spPr>
      </p:pic>
      <p:pic>
        <p:nvPicPr>
          <p:cNvPr id="42" name="Picture 41" descr="A close up of a coin&#10;&#10;Description automatically generated">
            <a:extLst>
              <a:ext uri="{FF2B5EF4-FFF2-40B4-BE49-F238E27FC236}">
                <a16:creationId xmlns:a16="http://schemas.microsoft.com/office/drawing/2014/main" id="{F29B9000-BAAB-F499-2708-653F0F0205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4159" y="4729719"/>
            <a:ext cx="702371" cy="702371"/>
          </a:xfrm>
          <a:prstGeom prst="rect">
            <a:avLst/>
          </a:prstGeom>
        </p:spPr>
      </p:pic>
      <p:pic>
        <p:nvPicPr>
          <p:cNvPr id="43" name="Picture 42" descr="A close up of a coin&#10;&#10;Description automatically generated">
            <a:extLst>
              <a:ext uri="{FF2B5EF4-FFF2-40B4-BE49-F238E27FC236}">
                <a16:creationId xmlns:a16="http://schemas.microsoft.com/office/drawing/2014/main" id="{C3537D76-E299-45A3-7E71-0839F6CD02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457" y="4736298"/>
            <a:ext cx="702371" cy="702371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FBB58D08-DF5F-B7DF-D5C1-4B99CCC11C6D}"/>
              </a:ext>
            </a:extLst>
          </p:cNvPr>
          <p:cNvSpPr/>
          <p:nvPr/>
        </p:nvSpPr>
        <p:spPr>
          <a:xfrm>
            <a:off x="8222513" y="5385934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19D6665-8966-7DBA-F0FD-7FCB61630B8B}"/>
              </a:ext>
            </a:extLst>
          </p:cNvPr>
          <p:cNvSpPr/>
          <p:nvPr/>
        </p:nvSpPr>
        <p:spPr>
          <a:xfrm>
            <a:off x="5121823" y="3959158"/>
            <a:ext cx="1580533" cy="1911909"/>
          </a:xfrm>
          <a:custGeom>
            <a:avLst/>
            <a:gdLst>
              <a:gd name="connsiteX0" fmla="*/ 2276272 w 2324068"/>
              <a:gd name="connsiteY0" fmla="*/ 0 h 360615"/>
              <a:gd name="connsiteX1" fmla="*/ 2023353 w 2324068"/>
              <a:gd name="connsiteY1" fmla="*/ 340469 h 360615"/>
              <a:gd name="connsiteX2" fmla="*/ 0 w 2324068"/>
              <a:gd name="connsiteY2" fmla="*/ 291830 h 360615"/>
              <a:gd name="connsiteX0" fmla="*/ 2276272 w 2283976"/>
              <a:gd name="connsiteY0" fmla="*/ 0 h 360615"/>
              <a:gd name="connsiteX1" fmla="*/ 1624519 w 2283976"/>
              <a:gd name="connsiteY1" fmla="*/ 340469 h 360615"/>
              <a:gd name="connsiteX2" fmla="*/ 0 w 2283976"/>
              <a:gd name="connsiteY2" fmla="*/ 291830 h 360615"/>
              <a:gd name="connsiteX0" fmla="*/ 2276272 w 2276272"/>
              <a:gd name="connsiteY0" fmla="*/ 0 h 360615"/>
              <a:gd name="connsiteX1" fmla="*/ 1624519 w 2276272"/>
              <a:gd name="connsiteY1" fmla="*/ 340469 h 360615"/>
              <a:gd name="connsiteX2" fmla="*/ 0 w 2276272"/>
              <a:gd name="connsiteY2" fmla="*/ 291830 h 360615"/>
              <a:gd name="connsiteX0" fmla="*/ 2276272 w 2276272"/>
              <a:gd name="connsiteY0" fmla="*/ 0 h 385604"/>
              <a:gd name="connsiteX1" fmla="*/ 1435675 w 2276272"/>
              <a:gd name="connsiteY1" fmla="*/ 370286 h 385604"/>
              <a:gd name="connsiteX2" fmla="*/ 0 w 2276272"/>
              <a:gd name="connsiteY2" fmla="*/ 291830 h 385604"/>
              <a:gd name="connsiteX0" fmla="*/ 1242602 w 1242602"/>
              <a:gd name="connsiteY0" fmla="*/ 0 h 1893171"/>
              <a:gd name="connsiteX1" fmla="*/ 402005 w 1242602"/>
              <a:gd name="connsiteY1" fmla="*/ 370286 h 1893171"/>
              <a:gd name="connsiteX2" fmla="*/ 0 w 1242602"/>
              <a:gd name="connsiteY2" fmla="*/ 1892030 h 1893171"/>
              <a:gd name="connsiteX0" fmla="*/ 1242602 w 1242602"/>
              <a:gd name="connsiteY0" fmla="*/ 0 h 1892030"/>
              <a:gd name="connsiteX1" fmla="*/ 402005 w 1242602"/>
              <a:gd name="connsiteY1" fmla="*/ 370286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570970 w 1242602"/>
              <a:gd name="connsiteY1" fmla="*/ 439860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242602 w 1242602"/>
              <a:gd name="connsiteY0" fmla="*/ 0 h 1892030"/>
              <a:gd name="connsiteX1" fmla="*/ 620666 w 1242602"/>
              <a:gd name="connsiteY1" fmla="*/ 519373 h 1892030"/>
              <a:gd name="connsiteX2" fmla="*/ 0 w 1242602"/>
              <a:gd name="connsiteY2" fmla="*/ 1892030 h 1892030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  <a:gd name="connsiteX0" fmla="*/ 1580533 w 1580533"/>
              <a:gd name="connsiteY0" fmla="*/ 0 h 1911909"/>
              <a:gd name="connsiteX1" fmla="*/ 958597 w 1580533"/>
              <a:gd name="connsiteY1" fmla="*/ 519373 h 1911909"/>
              <a:gd name="connsiteX2" fmla="*/ 0 w 1580533"/>
              <a:gd name="connsiteY2" fmla="*/ 1911909 h 1911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80533" h="1911909">
                <a:moveTo>
                  <a:pt x="1580533" y="0"/>
                </a:moveTo>
                <a:cubicBezTo>
                  <a:pt x="1517302" y="262647"/>
                  <a:pt x="1301532" y="419382"/>
                  <a:pt x="958597" y="519373"/>
                </a:cubicBezTo>
                <a:cubicBezTo>
                  <a:pt x="615662" y="619364"/>
                  <a:pt x="215702" y="1433775"/>
                  <a:pt x="0" y="1911909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Diamond 45">
            <a:extLst>
              <a:ext uri="{FF2B5EF4-FFF2-40B4-BE49-F238E27FC236}">
                <a16:creationId xmlns:a16="http://schemas.microsoft.com/office/drawing/2014/main" id="{BD1D8FA3-73F4-54C8-04C0-17CF96F2087E}"/>
              </a:ext>
            </a:extLst>
          </p:cNvPr>
          <p:cNvSpPr/>
          <p:nvPr/>
        </p:nvSpPr>
        <p:spPr>
          <a:xfrm>
            <a:off x="4690444" y="5725203"/>
            <a:ext cx="603113" cy="623191"/>
          </a:xfrm>
          <a:prstGeom prst="diamond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: Shape 47">
            <a:extLst>
              <a:ext uri="{FF2B5EF4-FFF2-40B4-BE49-F238E27FC236}">
                <a16:creationId xmlns:a16="http://schemas.microsoft.com/office/drawing/2014/main" id="{85A54E01-8A33-2278-29B0-9D5EC95FD9F0}"/>
              </a:ext>
            </a:extLst>
          </p:cNvPr>
          <p:cNvSpPr/>
          <p:nvPr/>
        </p:nvSpPr>
        <p:spPr>
          <a:xfrm>
            <a:off x="5171519" y="6138153"/>
            <a:ext cx="3466643" cy="364082"/>
          </a:xfrm>
          <a:custGeom>
            <a:avLst/>
            <a:gdLst>
              <a:gd name="connsiteX0" fmla="*/ 4192622 w 4429764"/>
              <a:gd name="connsiteY0" fmla="*/ 1712068 h 2024265"/>
              <a:gd name="connsiteX1" fmla="*/ 4085617 w 4429764"/>
              <a:gd name="connsiteY1" fmla="*/ 2023353 h 2024265"/>
              <a:gd name="connsiteX2" fmla="*/ 894945 w 4429764"/>
              <a:gd name="connsiteY2" fmla="*/ 1624519 h 2024265"/>
              <a:gd name="connsiteX3" fmla="*/ 1342417 w 4429764"/>
              <a:gd name="connsiteY3" fmla="*/ 379379 h 2024265"/>
              <a:gd name="connsiteX4" fmla="*/ 0 w 4429764"/>
              <a:gd name="connsiteY4" fmla="*/ 0 h 2024265"/>
              <a:gd name="connsiteX0" fmla="*/ 4192622 w 4232318"/>
              <a:gd name="connsiteY0" fmla="*/ 1712068 h 1995260"/>
              <a:gd name="connsiteX1" fmla="*/ 3112851 w 4232318"/>
              <a:gd name="connsiteY1" fmla="*/ 1994170 h 1995260"/>
              <a:gd name="connsiteX2" fmla="*/ 894945 w 4232318"/>
              <a:gd name="connsiteY2" fmla="*/ 1624519 h 1995260"/>
              <a:gd name="connsiteX3" fmla="*/ 1342417 w 4232318"/>
              <a:gd name="connsiteY3" fmla="*/ 379379 h 1995260"/>
              <a:gd name="connsiteX4" fmla="*/ 0 w 4232318"/>
              <a:gd name="connsiteY4" fmla="*/ 0 h 1995260"/>
              <a:gd name="connsiteX0" fmla="*/ 4192622 w 4192622"/>
              <a:gd name="connsiteY0" fmla="*/ 1712068 h 1996589"/>
              <a:gd name="connsiteX1" fmla="*/ 311285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6589"/>
              <a:gd name="connsiteX1" fmla="*/ 2782111 w 4192622"/>
              <a:gd name="connsiteY1" fmla="*/ 1994170 h 1996589"/>
              <a:gd name="connsiteX2" fmla="*/ 894945 w 4192622"/>
              <a:gd name="connsiteY2" fmla="*/ 1624519 h 1996589"/>
              <a:gd name="connsiteX3" fmla="*/ 1342417 w 4192622"/>
              <a:gd name="connsiteY3" fmla="*/ 379379 h 1996589"/>
              <a:gd name="connsiteX4" fmla="*/ 0 w 4192622"/>
              <a:gd name="connsiteY4" fmla="*/ 0 h 1996589"/>
              <a:gd name="connsiteX0" fmla="*/ 4192622 w 4192622"/>
              <a:gd name="connsiteY0" fmla="*/ 1712068 h 1994420"/>
              <a:gd name="connsiteX1" fmla="*/ 2782111 w 4192622"/>
              <a:gd name="connsiteY1" fmla="*/ 1994170 h 1994420"/>
              <a:gd name="connsiteX2" fmla="*/ 1034093 w 4192622"/>
              <a:gd name="connsiteY2" fmla="*/ 1723910 h 1994420"/>
              <a:gd name="connsiteX3" fmla="*/ 1342417 w 4192622"/>
              <a:gd name="connsiteY3" fmla="*/ 379379 h 1994420"/>
              <a:gd name="connsiteX4" fmla="*/ 0 w 4192622"/>
              <a:gd name="connsiteY4" fmla="*/ 0 h 1994420"/>
              <a:gd name="connsiteX0" fmla="*/ 4192622 w 4192622"/>
              <a:gd name="connsiteY0" fmla="*/ 1712068 h 1999620"/>
              <a:gd name="connsiteX1" fmla="*/ 2782111 w 4192622"/>
              <a:gd name="connsiteY1" fmla="*/ 1994170 h 1999620"/>
              <a:gd name="connsiteX2" fmla="*/ 1034093 w 4192622"/>
              <a:gd name="connsiteY2" fmla="*/ 1723910 h 1999620"/>
              <a:gd name="connsiteX3" fmla="*/ 0 w 4192622"/>
              <a:gd name="connsiteY3" fmla="*/ 0 h 1999620"/>
              <a:gd name="connsiteX0" fmla="*/ 3158529 w 3158529"/>
              <a:gd name="connsiteY0" fmla="*/ 0 h 287552"/>
              <a:gd name="connsiteX1" fmla="*/ 1748018 w 3158529"/>
              <a:gd name="connsiteY1" fmla="*/ 282102 h 287552"/>
              <a:gd name="connsiteX2" fmla="*/ 0 w 3158529"/>
              <a:gd name="connsiteY2" fmla="*/ 11842 h 287552"/>
              <a:gd name="connsiteX0" fmla="*/ 3128712 w 3128712"/>
              <a:gd name="connsiteY0" fmla="*/ 0 h 300583"/>
              <a:gd name="connsiteX1" fmla="*/ 1718201 w 3128712"/>
              <a:gd name="connsiteY1" fmla="*/ 282102 h 300583"/>
              <a:gd name="connsiteX2" fmla="*/ 0 w 3128712"/>
              <a:gd name="connsiteY2" fmla="*/ 51598 h 300583"/>
              <a:gd name="connsiteX0" fmla="*/ 3128712 w 3128712"/>
              <a:gd name="connsiteY0" fmla="*/ 0 h 51598"/>
              <a:gd name="connsiteX1" fmla="*/ 0 w 3128712"/>
              <a:gd name="connsiteY1" fmla="*/ 51598 h 51598"/>
              <a:gd name="connsiteX0" fmla="*/ 3128712 w 3128712"/>
              <a:gd name="connsiteY0" fmla="*/ 0 h 264978"/>
              <a:gd name="connsiteX1" fmla="*/ 0 w 3128712"/>
              <a:gd name="connsiteY1" fmla="*/ 51598 h 264978"/>
              <a:gd name="connsiteX0" fmla="*/ 3128712 w 3128712"/>
              <a:gd name="connsiteY0" fmla="*/ 0 h 377356"/>
              <a:gd name="connsiteX1" fmla="*/ 0 w 3128712"/>
              <a:gd name="connsiteY1" fmla="*/ 51598 h 377356"/>
              <a:gd name="connsiteX0" fmla="*/ 3466643 w 3466643"/>
              <a:gd name="connsiteY0" fmla="*/ 0 h 364082"/>
              <a:gd name="connsiteX1" fmla="*/ 0 w 3466643"/>
              <a:gd name="connsiteY1" fmla="*/ 21781 h 3640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466643" h="364082">
                <a:moveTo>
                  <a:pt x="3466643" y="0"/>
                </a:moveTo>
                <a:cubicBezTo>
                  <a:pt x="3338139" y="573790"/>
                  <a:pt x="784487" y="382269"/>
                  <a:pt x="0" y="21781"/>
                </a:cubicBezTo>
              </a:path>
            </a:pathLst>
          </a:cu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F5A5B4C-A20B-B060-2A56-B114B3C9258D}"/>
              </a:ext>
            </a:extLst>
          </p:cNvPr>
          <p:cNvSpPr txBox="1"/>
          <p:nvPr/>
        </p:nvSpPr>
        <p:spPr>
          <a:xfrm>
            <a:off x="1801655" y="2637233"/>
            <a:ext cx="2800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Input tape ➡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90D6FDB-20FB-EBF2-E7EA-A4F45A7685C1}"/>
              </a:ext>
            </a:extLst>
          </p:cNvPr>
          <p:cNvSpPr txBox="1"/>
          <p:nvPr/>
        </p:nvSpPr>
        <p:spPr>
          <a:xfrm>
            <a:off x="691103" y="4839685"/>
            <a:ext cx="39353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Randomness tape ➡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20DFC346-50A6-3151-DB69-D9414A61B899}"/>
                  </a:ext>
                </a:extLst>
              </p:cNvPr>
              <p:cNvSpPr txBox="1"/>
              <p:nvPr/>
            </p:nvSpPr>
            <p:spPr>
              <a:xfrm>
                <a:off x="6492744" y="4801159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A0">
                <a:extLst>
                  <a:ext uri="{FF2B5EF4-FFF2-40B4-BE49-F238E27FC236}">
                    <a16:creationId xmlns:a16="http://schemas.microsoft.com/office/drawing/2014/main" id="{20DFC346-50A6-3151-DB69-D9414A61B8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2744" y="4801159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/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C1">
                <a:extLst>
                  <a:ext uri="{FF2B5EF4-FFF2-40B4-BE49-F238E27FC236}">
                    <a16:creationId xmlns:a16="http://schemas.microsoft.com/office/drawing/2014/main" id="{63888AAA-08B7-04B9-9A39-3C750C4E1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430" y="2626193"/>
                <a:ext cx="531627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/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C1">
                <a:extLst>
                  <a:ext uri="{FF2B5EF4-FFF2-40B4-BE49-F238E27FC236}">
                    <a16:creationId xmlns:a16="http://schemas.microsoft.com/office/drawing/2014/main" id="{7C4A829D-AF7E-C7D2-ED70-AD089BCA98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1297" y="2613237"/>
                <a:ext cx="53162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004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46DDCD-D9ED-A6FC-6D8A-201992D98F7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146DDCD-D9ED-A6FC-6D8A-201992D98F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AA80-80C4-EF01-05E5-1CEB4EB70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750" y="1825624"/>
                <a:ext cx="11487150" cy="4606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if there is a polynomial-time </a:t>
                </a:r>
                <a:r>
                  <a:rPr lang="en-US" dirty="0">
                    <a:solidFill>
                      <a:schemeClr val="accent1"/>
                    </a:solidFill>
                  </a:rPr>
                  <a:t>randomized</a:t>
                </a:r>
                <a:r>
                  <a:rPr lang="en-US" dirty="0"/>
                  <a:t>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Amplification lemma:</a:t>
                </a:r>
                <a:r>
                  <a:rPr lang="en-US" dirty="0"/>
                  <a:t> We can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1/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1BAA80-80C4-EF01-05E5-1CEB4EB70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750" y="1825624"/>
                <a:ext cx="11487150" cy="4606925"/>
              </a:xfrm>
              <a:blipFill>
                <a:blip r:embed="rId3"/>
                <a:stretch>
                  <a:fillRect l="-9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6F6C6-5175-0126-918A-E98F0D40C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406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76E2C-6DA4-5799-88A6-D45B7C20BFB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76E2C-6DA4-5799-88A6-D45B7C20B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95CE1-B4BE-9A74-1DB4-AFC967FE1D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90043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because we can elect to not use our random bits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because we can deterministically try all possible settings of the random tape (“brute-force </a:t>
                </a:r>
                <a:r>
                  <a:rPr lang="en-US" dirty="0" err="1"/>
                  <a:t>derandomization</a:t>
                </a:r>
                <a:r>
                  <a:rPr lang="en-US" dirty="0"/>
                  <a:t>”)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because a polynomial-space algorithm that uses more than exponential time would repeat a configuration (problem set 2), hence it would get stuck in an infinite loop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95CE1-B4BE-9A74-1DB4-AFC967FE1D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90043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EA067A-8AF7-C03C-AB96-654644871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3495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477407" y="1567630"/>
            <a:ext cx="3594538" cy="4812473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8014BDF-B0C7-30F5-8156-8B315529DCC4}"/>
              </a:ext>
            </a:extLst>
          </p:cNvPr>
          <p:cNvSpPr/>
          <p:nvPr/>
        </p:nvSpPr>
        <p:spPr>
          <a:xfrm>
            <a:off x="4939862" y="2589730"/>
            <a:ext cx="2732690" cy="3621884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1707825-1A6C-C98D-2CC0-A3B991C18951}"/>
              </a:ext>
            </a:extLst>
          </p:cNvPr>
          <p:cNvSpPr/>
          <p:nvPr/>
        </p:nvSpPr>
        <p:spPr>
          <a:xfrm>
            <a:off x="5321990" y="3532804"/>
            <a:ext cx="1953089" cy="246381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716474" y="4374257"/>
            <a:ext cx="1189275" cy="143608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4649" y="4504103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781" y="1894014"/>
                <a:ext cx="240982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925444" y="533880"/>
            <a:ext cx="4680248" cy="60339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F5798A-BE69-C701-69A0-CAF4177C7629}"/>
              </a:ext>
            </a:extLst>
          </p:cNvPr>
          <p:cNvSpPr txBox="1"/>
          <p:nvPr/>
        </p:nvSpPr>
        <p:spPr>
          <a:xfrm>
            <a:off x="5282067" y="970653"/>
            <a:ext cx="219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Decidable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/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BPP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EFF40F2-30D3-6933-1157-1D1C6B3A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4512" y="3745969"/>
                <a:ext cx="7131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/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A3434E-19B6-16C2-0082-7B804D0AC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8783" y="2911407"/>
                <a:ext cx="11358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88787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2FED14-A723-0CB1-393C-A827AC4E802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42FED14-A723-0CB1-393C-A827AC4E80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272D7-84C8-2011-B6A8-50F819911F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To prove that certain problems are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  <a:r>
                  <a:rPr lang="en-US" dirty="0"/>
                  <a:t>, we need a mathematical </a:t>
                </a:r>
                <a:r>
                  <a:rPr lang="en-US" dirty="0">
                    <a:solidFill>
                      <a:schemeClr val="accent1"/>
                    </a:solidFill>
                  </a:rPr>
                  <a:t>model</a:t>
                </a:r>
                <a:r>
                  <a:rPr lang="en-US" dirty="0"/>
                  <a:t> of tractability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are both reasonable models of tractability</a:t>
                </a:r>
              </a:p>
              <a:p>
                <a:r>
                  <a:rPr lang="en-US" b="1" dirty="0"/>
                  <a:t>Open Question:</a:t>
                </a:r>
                <a:r>
                  <a:rPr lang="en-US" dirty="0"/>
                  <a:t> Does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08272D7-84C8-2011-B6A8-50F819911F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FACAA-951B-98C1-F151-E217D0094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00475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3B398-EF64-30F9-4212-CA2ACC24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677" y="379666"/>
            <a:ext cx="10515600" cy="1325563"/>
          </a:xfrm>
        </p:spPr>
        <p:txBody>
          <a:bodyPr/>
          <a:lstStyle/>
          <a:p>
            <a:r>
              <a:rPr lang="en-US" dirty="0"/>
              <a:t>Communication complexity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Goal: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using as little communication as possible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6CA28B-6E09-8E44-5D55-998710422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9467" y="1825623"/>
                <a:ext cx="5327024" cy="5030345"/>
              </a:xfrm>
              <a:blipFill>
                <a:blip r:embed="rId2"/>
                <a:stretch>
                  <a:fillRect l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24AFE-AA7C-5ACD-65F6-8898F478E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53AE8C2-5170-9C31-FB2A-E1B45F80108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855898" y="1905273"/>
            <a:ext cx="1785328" cy="3874509"/>
          </a:xfrm>
          <a:prstGeom prst="rect">
            <a:avLst/>
          </a:prstGeom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071B7A-0A8E-C457-E14D-762767A96A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231214" y="1905273"/>
            <a:ext cx="1477310" cy="38745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/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Alice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CB01F88-C444-F0BF-4E70-D188C0E1BF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0500" y="6084722"/>
                <a:ext cx="1785328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/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Bob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7DDEBB-AEBD-E34C-1274-8C1A25BB1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7205" y="6020574"/>
                <a:ext cx="1785328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8ED02C9-7AD3-9F74-5A3C-6ED986486EB6}"/>
              </a:ext>
            </a:extLst>
          </p:cNvPr>
          <p:cNvCxnSpPr>
            <a:cxnSpLocks/>
          </p:cNvCxnSpPr>
          <p:nvPr/>
        </p:nvCxnSpPr>
        <p:spPr>
          <a:xfrm>
            <a:off x="7728438" y="2330200"/>
            <a:ext cx="234876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C02C22E-07B5-7982-EC89-2B8DE0ACD4F2}"/>
              </a:ext>
            </a:extLst>
          </p:cNvPr>
          <p:cNvSpPr txBox="1"/>
          <p:nvPr/>
        </p:nvSpPr>
        <p:spPr>
          <a:xfrm>
            <a:off x="7072808" y="1825625"/>
            <a:ext cx="36274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Communication channel</a:t>
            </a:r>
          </a:p>
        </p:txBody>
      </p:sp>
    </p:spTree>
    <p:extLst>
      <p:ext uri="{BB962C8B-B14F-4D97-AF65-F5344CB8AC3E}">
        <p14:creationId xmlns:p14="http://schemas.microsoft.com/office/powerpoint/2010/main" val="36166427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DC0A42-8E90-7CD3-7770-4EFE3E8E21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4149" y="1690688"/>
                <a:ext cx="10959152" cy="503765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43C969-42CD-DAD9-61A4-EA10B66AFD4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4149" y="1690688"/>
                <a:ext cx="10959152" cy="5037657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49E9A8-B813-A5CF-2382-DEE5B535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/>
              <p:nvPr/>
            </p:nvSpPr>
            <p:spPr>
              <a:xfrm>
                <a:off x="1136650" y="2789009"/>
                <a:ext cx="9766300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sz="2800" dirty="0">
                    <a:solidFill>
                      <a:schemeClr val="tx1"/>
                    </a:solidFill>
                  </a:rPr>
                  <a:t> communication protocol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has cost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05EA995-E50F-5118-16D9-89897E0FE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2789009"/>
                <a:ext cx="9766300" cy="17571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5B3AF9-D27A-F384-A806-1578F5A9DACF}"/>
                  </a:ext>
                </a:extLst>
              </p:cNvPr>
              <p:cNvSpPr/>
              <p:nvPr/>
            </p:nvSpPr>
            <p:spPr>
              <a:xfrm>
                <a:off x="1136650" y="4758677"/>
                <a:ext cx="9766300" cy="1757149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randomized communication protocol with cost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EQ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with high probability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55B3AF9-D27A-F384-A806-1578F5A9DA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50" y="4758677"/>
                <a:ext cx="9766300" cy="175714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972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B6FADA-3DFA-70FD-A4D8-76C99F4234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B6FADA-3DFA-70FD-A4D8-76C99F4234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14A56-1AAC-997F-EB91-282CB3E717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Communication complexity might suggest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we gathered some more “evidence” about 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 question by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Boolean logic: </a:t>
                </a:r>
                <a:r>
                  <a:rPr lang="en-US" dirty="0"/>
                  <a:t>AND / OR / NOT operations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214A56-1AAC-997F-EB91-282CB3E717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B35A2D-FDA1-897A-76F0-977876868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8750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57C68-BFCC-5F95-7BE5-8FD209E21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E7661-F045-C8EE-427A-16815C1D6B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a Boolean variable or its negation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 is a disjunction (OR) of literals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conjunctive normal form </a:t>
                </a:r>
                <a:r>
                  <a:rPr lang="en-US" dirty="0"/>
                  <a:t>(CNF) formula is a conjunction (AND) of clauses</a:t>
                </a:r>
              </a:p>
              <a:p>
                <a:r>
                  <a:rPr lang="en-US" dirty="0"/>
                  <a:t>In other words, a CNF formula is an </a:t>
                </a:r>
                <a:r>
                  <a:rPr lang="en-US" dirty="0">
                    <a:solidFill>
                      <a:schemeClr val="accent1"/>
                    </a:solidFill>
                  </a:rPr>
                  <a:t>AND of ORs of literals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0E7661-F045-C8EE-427A-16815C1D6B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7BCC06-767E-FFD7-2D3F-DFDCBF7C1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53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27077" y="1881554"/>
            <a:ext cx="286629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364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CB2FD-2070-5ED9-3363-F09CC090C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Conjunctive normal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156A4-B157-ADF7-BDEB-F2D82F71D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0D9426-A24A-7886-D21B-3E5C7B169C89}"/>
                  </a:ext>
                </a:extLst>
              </p:cNvPr>
              <p:cNvSpPr/>
              <p:nvPr/>
            </p:nvSpPr>
            <p:spPr>
              <a:xfrm>
                <a:off x="2029523" y="2364059"/>
                <a:ext cx="7136779" cy="281754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Lemma: </a:t>
                </a:r>
                <a:r>
                  <a:rPr lang="en-US" sz="2800" dirty="0">
                    <a:solidFill>
                      <a:schemeClr val="tx1"/>
                    </a:solidFill>
                  </a:rPr>
                  <a:t>Every function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represented by a CNF formula in which</a:t>
                </a:r>
              </a:p>
              <a:p>
                <a:pPr marL="457200" indent="-4572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are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clauses</a:t>
                </a:r>
              </a:p>
              <a:p>
                <a:pPr marL="457200" indent="-457200" algn="ctr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Each clause has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literals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80D9426-A24A-7886-D21B-3E5C7B169C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9523" y="2364059"/>
                <a:ext cx="7136779" cy="2817540"/>
              </a:xfrm>
              <a:prstGeom prst="rect">
                <a:avLst/>
              </a:prstGeom>
              <a:blipFill>
                <a:blip r:embed="rId2"/>
                <a:stretch>
                  <a:fillRect r="-597" b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4756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9C62-A2DF-A6B0-3D7F-1CC40D8B9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4400"/>
            <a:ext cx="10515600" cy="1325563"/>
          </a:xfrm>
        </p:spPr>
        <p:txBody>
          <a:bodyPr/>
          <a:lstStyle/>
          <a:p>
            <a:r>
              <a:rPr lang="en-US" dirty="0"/>
              <a:t>Boolean circuits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50D07-61EB-98D4-323B-5C81271E9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298" y="1782618"/>
            <a:ext cx="5741030" cy="4880981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“circuit” </a:t>
            </a:r>
            <a:r>
              <a:rPr lang="en-US" dirty="0"/>
              <a:t>is a network of AND/OR/NOT gates applied to Boolean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67AB3-6191-A82A-C681-7E7157A05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E0777A6-D20F-22D8-9CEC-32D813438A17}"/>
              </a:ext>
            </a:extLst>
          </p:cNvPr>
          <p:cNvGrpSpPr/>
          <p:nvPr/>
        </p:nvGrpSpPr>
        <p:grpSpPr>
          <a:xfrm>
            <a:off x="6793818" y="1287293"/>
            <a:ext cx="4384184" cy="4019879"/>
            <a:chOff x="1224291" y="2506492"/>
            <a:chExt cx="4384184" cy="40198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/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5337A513-3B80-4B65-BB06-37ED8E7E86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95401" y="2506492"/>
                  <a:ext cx="297366" cy="297366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/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15C29806-20F8-E883-9619-EE18A5E66B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7664" y="3147647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/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B567DECF-FF63-E963-A1FC-2328D3D0F9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142047"/>
                  <a:ext cx="297366" cy="297366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/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C29956B7-EDE9-EF58-F2D2-5475A9CBB94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9433" y="4238428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/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7D0BEA32-EB73-1816-0083-11A03C583CE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9315" y="4214395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/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13C8AD4-DBFC-58C9-4F44-162FF2DF55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9202" y="4871044"/>
                  <a:ext cx="297366" cy="297366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/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C842D68E-A20F-F3CD-EB37-D39BD5EF6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726" y="4892395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/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1ADB2AB7-6336-D88A-AAA6-BCE349D02A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872" y="4856817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/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04663D-69FD-86F7-B6C4-75AE668E8DA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7528" y="4834671"/>
                  <a:ext cx="297366" cy="297366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/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1C6A0CC-A346-36E9-2F26-B111697B60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24291" y="6149238"/>
                  <a:ext cx="41631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/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80CA2234-E55B-0003-7D84-2474130644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24158" y="6123241"/>
                  <a:ext cx="41631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/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3E209B96-2D21-08E1-B9AE-5E3A66B06B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9258" y="6149238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/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5B0039FF-C815-CF36-120F-3511241614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92162" y="6157039"/>
                  <a:ext cx="416313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0CBA4FD9-73D4-EB96-A742-153E060B1863}"/>
                </a:ext>
              </a:extLst>
            </p:cNvPr>
            <p:cNvCxnSpPr>
              <a:cxnSpLocks/>
              <a:stCxn id="14" idx="0"/>
              <a:endCxn id="10" idx="3"/>
            </p:cNvCxnSpPr>
            <p:nvPr/>
          </p:nvCxnSpPr>
          <p:spPr>
            <a:xfrm flipV="1">
              <a:off x="1432448" y="5124862"/>
              <a:ext cx="420302" cy="102437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27A970F-205A-E650-4E73-E4608CBC063B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1538696" y="5935591"/>
              <a:ext cx="283413" cy="2772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/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FCD2B15B-4850-9CA0-A9AC-C022E02F10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8561" y="5681773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F21FB47-3B7C-E3B3-E3A7-A76ED7CBE981}"/>
                </a:ext>
              </a:extLst>
            </p:cNvPr>
            <p:cNvCxnSpPr>
              <a:cxnSpLocks/>
              <a:stCxn id="29" idx="7"/>
              <a:endCxn id="11" idx="3"/>
            </p:cNvCxnSpPr>
            <p:nvPr/>
          </p:nvCxnSpPr>
          <p:spPr>
            <a:xfrm flipV="1">
              <a:off x="2032379" y="5146213"/>
              <a:ext cx="497895" cy="5791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/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81512D7F-AFE0-5918-3623-AFA49037FC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77802" y="5681614"/>
                  <a:ext cx="297366" cy="297366"/>
                </a:xfrm>
                <a:prstGeom prst="ellipse">
                  <a:avLst/>
                </a:prstGeom>
                <a:blipFill>
                  <a:blip r:embed="rId1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022AAB-19D9-A57C-2CFF-911A97057B9E}"/>
                </a:ext>
              </a:extLst>
            </p:cNvPr>
            <p:cNvCxnSpPr>
              <a:cxnSpLocks/>
              <a:endCxn id="35" idx="5"/>
            </p:cNvCxnSpPr>
            <p:nvPr/>
          </p:nvCxnSpPr>
          <p:spPr>
            <a:xfrm flipH="1" flipV="1">
              <a:off x="2731620" y="5935432"/>
              <a:ext cx="257661" cy="23513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9C26C2A-E573-8BFF-797F-F99FB8AB9A80}"/>
                </a:ext>
              </a:extLst>
            </p:cNvPr>
            <p:cNvCxnSpPr>
              <a:cxnSpLocks/>
              <a:stCxn id="35" idx="1"/>
              <a:endCxn id="10" idx="5"/>
            </p:cNvCxnSpPr>
            <p:nvPr/>
          </p:nvCxnSpPr>
          <p:spPr>
            <a:xfrm flipH="1" flipV="1">
              <a:off x="2063020" y="5124862"/>
              <a:ext cx="458330" cy="6003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F69E848-5514-28A3-E65B-5A72B3FAE0AA}"/>
                </a:ext>
              </a:extLst>
            </p:cNvPr>
            <p:cNvCxnSpPr>
              <a:cxnSpLocks/>
              <a:stCxn id="15" idx="0"/>
              <a:endCxn id="11" idx="5"/>
            </p:cNvCxnSpPr>
            <p:nvPr/>
          </p:nvCxnSpPr>
          <p:spPr>
            <a:xfrm flipH="1" flipV="1">
              <a:off x="2740544" y="5146213"/>
              <a:ext cx="391771" cy="97702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F23A7DD1-8670-5864-0F59-0E53E67E9C20}"/>
                </a:ext>
              </a:extLst>
            </p:cNvPr>
            <p:cNvCxnSpPr>
              <a:cxnSpLocks/>
              <a:stCxn id="16" idx="0"/>
              <a:endCxn id="12" idx="3"/>
            </p:cNvCxnSpPr>
            <p:nvPr/>
          </p:nvCxnSpPr>
          <p:spPr>
            <a:xfrm flipV="1">
              <a:off x="3577415" y="5110635"/>
              <a:ext cx="408005" cy="10386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942E8AD-7FC7-6084-707E-C4CB3E8632C6}"/>
                </a:ext>
              </a:extLst>
            </p:cNvPr>
            <p:cNvCxnSpPr>
              <a:cxnSpLocks/>
              <a:stCxn id="19" idx="0"/>
              <a:endCxn id="13" idx="5"/>
            </p:cNvCxnSpPr>
            <p:nvPr/>
          </p:nvCxnSpPr>
          <p:spPr>
            <a:xfrm flipH="1" flipV="1">
              <a:off x="4901346" y="5088489"/>
              <a:ext cx="498973" cy="1068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3D8DC51-CCC1-C09D-6361-4C2AC617A958}"/>
                </a:ext>
              </a:extLst>
            </p:cNvPr>
            <p:cNvCxnSpPr>
              <a:cxnSpLocks/>
              <a:endCxn id="66" idx="3"/>
            </p:cNvCxnSpPr>
            <p:nvPr/>
          </p:nvCxnSpPr>
          <p:spPr>
            <a:xfrm flipV="1">
              <a:off x="3709556" y="5905553"/>
              <a:ext cx="297638" cy="3073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/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6" name="Oval 65">
                  <a:extLst>
                    <a:ext uri="{FF2B5EF4-FFF2-40B4-BE49-F238E27FC236}">
                      <a16:creationId xmlns:a16="http://schemas.microsoft.com/office/drawing/2014/main" id="{C54E4F85-BB27-2553-1FA4-1562B5D546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63646" y="5651735"/>
                  <a:ext cx="297366" cy="297366"/>
                </a:xfrm>
                <a:prstGeom prst="ellipse">
                  <a:avLst/>
                </a:prstGeom>
                <a:blipFill>
                  <a:blip r:embed="rId1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A01D7FC5-8D2D-5202-CFD6-3785DC39284A}"/>
                </a:ext>
              </a:extLst>
            </p:cNvPr>
            <p:cNvCxnSpPr>
              <a:cxnSpLocks/>
              <a:stCxn id="66" idx="7"/>
              <a:endCxn id="13" idx="3"/>
            </p:cNvCxnSpPr>
            <p:nvPr/>
          </p:nvCxnSpPr>
          <p:spPr>
            <a:xfrm flipV="1">
              <a:off x="4217464" y="5088489"/>
              <a:ext cx="473612" cy="60679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/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23A923A5-75DC-6F38-6D9D-08C24BD414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3739" y="5718734"/>
                  <a:ext cx="297366" cy="297366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692C2B9-C99B-0C9E-D0DA-4268E9433387}"/>
                </a:ext>
              </a:extLst>
            </p:cNvPr>
            <p:cNvCxnSpPr>
              <a:cxnSpLocks/>
              <a:endCxn id="68" idx="5"/>
            </p:cNvCxnSpPr>
            <p:nvPr/>
          </p:nvCxnSpPr>
          <p:spPr>
            <a:xfrm flipH="1" flipV="1">
              <a:off x="4997557" y="5972552"/>
              <a:ext cx="282586" cy="24033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806874DF-B971-DBD1-A3B3-978B523DB615}"/>
                </a:ext>
              </a:extLst>
            </p:cNvPr>
            <p:cNvCxnSpPr>
              <a:cxnSpLocks/>
              <a:stCxn id="68" idx="1"/>
              <a:endCxn id="12" idx="5"/>
            </p:cNvCxnSpPr>
            <p:nvPr/>
          </p:nvCxnSpPr>
          <p:spPr>
            <a:xfrm flipH="1" flipV="1">
              <a:off x="4195690" y="5110635"/>
              <a:ext cx="591597" cy="65164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7F4F883C-8498-E1F7-ABC8-5174B945B2C4}"/>
                </a:ext>
              </a:extLst>
            </p:cNvPr>
            <p:cNvCxnSpPr>
              <a:cxnSpLocks/>
              <a:stCxn id="6" idx="0"/>
              <a:endCxn id="5" idx="3"/>
            </p:cNvCxnSpPr>
            <p:nvPr/>
          </p:nvCxnSpPr>
          <p:spPr>
            <a:xfrm flipV="1">
              <a:off x="3096347" y="2760310"/>
              <a:ext cx="242602" cy="3873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9FE78BC8-E606-4E40-587A-BB000D733648}"/>
                </a:ext>
              </a:extLst>
            </p:cNvPr>
            <p:cNvCxnSpPr>
              <a:cxnSpLocks/>
              <a:stCxn id="7" idx="0"/>
              <a:endCxn id="5" idx="5"/>
            </p:cNvCxnSpPr>
            <p:nvPr/>
          </p:nvCxnSpPr>
          <p:spPr>
            <a:xfrm flipH="1" flipV="1">
              <a:off x="3549219" y="2760310"/>
              <a:ext cx="221414" cy="381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0BE02688-0638-1AD7-D3CD-A149C14CF381}"/>
                </a:ext>
              </a:extLst>
            </p:cNvPr>
            <p:cNvCxnSpPr>
              <a:cxnSpLocks/>
              <a:stCxn id="10" idx="0"/>
              <a:endCxn id="8" idx="3"/>
            </p:cNvCxnSpPr>
            <p:nvPr/>
          </p:nvCxnSpPr>
          <p:spPr>
            <a:xfrm flipV="1">
              <a:off x="1957885" y="4492246"/>
              <a:ext cx="265096" cy="37879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E94F94C-8EE8-7B3A-D807-E0CE6D5055AF}"/>
                </a:ext>
              </a:extLst>
            </p:cNvPr>
            <p:cNvCxnSpPr>
              <a:cxnSpLocks/>
              <a:stCxn id="11" idx="0"/>
              <a:endCxn id="8" idx="5"/>
            </p:cNvCxnSpPr>
            <p:nvPr/>
          </p:nvCxnSpPr>
          <p:spPr>
            <a:xfrm flipH="1" flipV="1">
              <a:off x="2433251" y="4492246"/>
              <a:ext cx="202158" cy="4001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15AC9B42-C2E0-3F23-B07E-FDBE6CD0864C}"/>
                </a:ext>
              </a:extLst>
            </p:cNvPr>
            <p:cNvCxnSpPr>
              <a:cxnSpLocks/>
              <a:stCxn id="12" idx="0"/>
              <a:endCxn id="9" idx="3"/>
            </p:cNvCxnSpPr>
            <p:nvPr/>
          </p:nvCxnSpPr>
          <p:spPr>
            <a:xfrm flipV="1">
              <a:off x="4090555" y="4468213"/>
              <a:ext cx="192308" cy="3886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8CE766F-DCAC-B203-0BA8-AC54E329F2E9}"/>
                </a:ext>
              </a:extLst>
            </p:cNvPr>
            <p:cNvCxnSpPr>
              <a:cxnSpLocks/>
              <a:stCxn id="13" idx="0"/>
              <a:endCxn id="9" idx="5"/>
            </p:cNvCxnSpPr>
            <p:nvPr/>
          </p:nvCxnSpPr>
          <p:spPr>
            <a:xfrm flipH="1" flipV="1">
              <a:off x="4493133" y="4468213"/>
              <a:ext cx="303078" cy="3664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AC84F89E-09E1-137B-1000-9CF34433FC32}"/>
                </a:ext>
              </a:extLst>
            </p:cNvPr>
            <p:cNvCxnSpPr>
              <a:cxnSpLocks/>
              <a:stCxn id="8" idx="7"/>
              <a:endCxn id="97" idx="3"/>
            </p:cNvCxnSpPr>
            <p:nvPr/>
          </p:nvCxnSpPr>
          <p:spPr>
            <a:xfrm flipV="1">
              <a:off x="2433251" y="4047416"/>
              <a:ext cx="447534" cy="2345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/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7" name="Oval 96">
                  <a:extLst>
                    <a:ext uri="{FF2B5EF4-FFF2-40B4-BE49-F238E27FC236}">
                      <a16:creationId xmlns:a16="http://schemas.microsoft.com/office/drawing/2014/main" id="{C6D5CA8E-F354-7E7D-40F6-6D8248BE48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37237" y="3793598"/>
                  <a:ext cx="297366" cy="297366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85D2E947-CB93-60EC-2CF9-38AFD9A1B874}"/>
                </a:ext>
              </a:extLst>
            </p:cNvPr>
            <p:cNvCxnSpPr>
              <a:cxnSpLocks/>
              <a:stCxn id="97" idx="7"/>
              <a:endCxn id="7" idx="3"/>
            </p:cNvCxnSpPr>
            <p:nvPr/>
          </p:nvCxnSpPr>
          <p:spPr>
            <a:xfrm flipV="1">
              <a:off x="3091055" y="3395865"/>
              <a:ext cx="574443" cy="4412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/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9" name="Oval 98">
                  <a:extLst>
                    <a:ext uri="{FF2B5EF4-FFF2-40B4-BE49-F238E27FC236}">
                      <a16:creationId xmlns:a16="http://schemas.microsoft.com/office/drawing/2014/main" id="{A9591D69-A193-7F9B-5401-069A8F6ACE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950" y="3760736"/>
                  <a:ext cx="297366" cy="297366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8F3822C-CB3D-80C6-DB2F-EB7C9F2944CB}"/>
                </a:ext>
              </a:extLst>
            </p:cNvPr>
            <p:cNvCxnSpPr>
              <a:cxnSpLocks/>
              <a:stCxn id="9" idx="1"/>
              <a:endCxn id="99" idx="5"/>
            </p:cNvCxnSpPr>
            <p:nvPr/>
          </p:nvCxnSpPr>
          <p:spPr>
            <a:xfrm flipH="1" flipV="1">
              <a:off x="3875768" y="4014554"/>
              <a:ext cx="407095" cy="2433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4662E1E9-7E55-83E8-D54C-1837E73DEA9B}"/>
                </a:ext>
              </a:extLst>
            </p:cNvPr>
            <p:cNvCxnSpPr>
              <a:cxnSpLocks/>
              <a:stCxn id="99" idx="1"/>
              <a:endCxn id="6" idx="5"/>
            </p:cNvCxnSpPr>
            <p:nvPr/>
          </p:nvCxnSpPr>
          <p:spPr>
            <a:xfrm flipH="1" flipV="1">
              <a:off x="3201482" y="3401465"/>
              <a:ext cx="464016" cy="4028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9C0B16A5-2872-04CF-6536-E19BDDB3DF77}"/>
                </a:ext>
              </a:extLst>
            </p:cNvPr>
            <p:cNvCxnSpPr>
              <a:cxnSpLocks/>
              <a:stCxn id="8" idx="0"/>
              <a:endCxn id="6" idx="3"/>
            </p:cNvCxnSpPr>
            <p:nvPr/>
          </p:nvCxnSpPr>
          <p:spPr>
            <a:xfrm flipV="1">
              <a:off x="2328116" y="3401465"/>
              <a:ext cx="663096" cy="836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639FC1CC-9070-8C5C-E8D7-566D5558C7DC}"/>
                </a:ext>
              </a:extLst>
            </p:cNvPr>
            <p:cNvCxnSpPr>
              <a:cxnSpLocks/>
              <a:stCxn id="9" idx="0"/>
              <a:endCxn id="7" idx="5"/>
            </p:cNvCxnSpPr>
            <p:nvPr/>
          </p:nvCxnSpPr>
          <p:spPr>
            <a:xfrm flipH="1" flipV="1">
              <a:off x="3875768" y="3395865"/>
              <a:ext cx="512230" cy="81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8769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98300-6CC9-7383-444D-518EE1583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6E38F-7660-94FE-6251-1D3B8C8104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0018" cy="4351338"/>
              </a:xfrm>
            </p:spPr>
            <p:txBody>
              <a:bodyPr/>
              <a:lstStyle/>
              <a:p>
                <a:r>
                  <a:rPr lang="en-US" dirty="0"/>
                  <a:t>CNF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Every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can be computed by a circuit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In your homework, you showed that there exists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with circuit complexity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6E38F-7660-94FE-6251-1D3B8C8104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0018" cy="4351338"/>
              </a:xfrm>
              <a:blipFill>
                <a:blip r:embed="rId2"/>
                <a:stretch>
                  <a:fillRect l="-1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937DE-9B2E-FD71-1ECB-C0763A6B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810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6EECE-C910-FE0C-F08D-E6BB11E8C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Polynomial-size circuits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AD9AC-39A2-AE66-B52C-58EE3F0831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153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 circuit of size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restricted to inputs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lnSpc>
                    <a:spcPct val="200000"/>
                  </a:lnSpc>
                  <a:buNone/>
                </a:pPr>
                <a:endParaRPr lang="en-US" dirty="0"/>
              </a:p>
              <a:p>
                <a:r>
                  <a:rPr lang="en-US" dirty="0"/>
                  <a:t>Polynomial-Time Algorithm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Polynomial-Size Circuits</a:t>
                </a:r>
              </a:p>
              <a:p>
                <a:r>
                  <a:rPr lang="en-US" dirty="0"/>
                  <a:t>In your homework, you showed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5AD9AC-39A2-AE66-B52C-58EE3F0831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15320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49176-B64E-30A8-C245-AFEAE2313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C126-3BD2-A2E2-7880-23509ADFF77E}"/>
                  </a:ext>
                </a:extLst>
              </p:cNvPr>
              <p:cNvSpPr/>
              <p:nvPr/>
            </p:nvSpPr>
            <p:spPr>
              <a:xfrm>
                <a:off x="3975963" y="3627459"/>
                <a:ext cx="4240073" cy="1079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6C126-3BD2-A2E2-7880-23509ADFF7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5963" y="3627459"/>
                <a:ext cx="4240073" cy="1079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3077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9BD80-C5B4-A56B-A729-69C80801D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Adleman’s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74720-4285-2E1F-95A5-56887BBFA4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5522" y="3731941"/>
                <a:ext cx="10848278" cy="2445022"/>
              </a:xfrm>
            </p:spPr>
            <p:txBody>
              <a:bodyPr/>
              <a:lstStyle/>
              <a:p>
                <a:r>
                  <a:rPr lang="en-US" dirty="0"/>
                  <a:t>Adleman’s theorem is tantalizingly similar to the statement 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r>
                  <a:rPr lang="en-US" dirty="0"/>
                  <a:t>”</a:t>
                </a:r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BPP</m:t>
                    </m:r>
                  </m:oMath>
                </a14:m>
                <a:endParaRPr lang="en-US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F74720-4285-2E1F-95A5-56887BBFA4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522" y="3731941"/>
                <a:ext cx="10848278" cy="2445022"/>
              </a:xfrm>
              <a:blipFill>
                <a:blip r:embed="rId2"/>
                <a:stretch>
                  <a:fillRect l="-1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D9DDF-4058-C9A8-595A-4276D74C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13BB6A-BD55-1615-770B-EAF8846CAA8B}"/>
                  </a:ext>
                </a:extLst>
              </p:cNvPr>
              <p:cNvSpPr/>
              <p:nvPr/>
            </p:nvSpPr>
            <p:spPr>
              <a:xfrm>
                <a:off x="2609385" y="1910171"/>
                <a:ext cx="6043961" cy="107973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Adleman’s Theorem: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BP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813BB6A-BD55-1615-770B-EAF8846CAA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385" y="1910171"/>
                <a:ext cx="6043961" cy="1079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488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93CA8-0CD1-C1A2-7F3B-960FDDFCF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690"/>
            <a:ext cx="10515600" cy="1325563"/>
          </a:xfrm>
        </p:spPr>
        <p:txBody>
          <a:bodyPr/>
          <a:lstStyle/>
          <a:p>
            <a:r>
              <a:rPr lang="en-US" dirty="0"/>
              <a:t>The Extended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r>
                  <a:rPr lang="en-US" dirty="0"/>
                  <a:t>The Extended Church-Turing thesis is probably </a:t>
                </a:r>
                <a:r>
                  <a:rPr lang="en-US" dirty="0">
                    <a:solidFill>
                      <a:schemeClr val="accent1"/>
                    </a:solidFill>
                  </a:rPr>
                  <a:t>false</a:t>
                </a:r>
                <a:r>
                  <a:rPr lang="en-US" dirty="0"/>
                  <a:t> because of quantum computing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15002-84CF-7BE6-D131-EE75C8D872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750" y="1634247"/>
                <a:ext cx="11356708" cy="5017838"/>
              </a:xfrm>
              <a:blipFill>
                <a:blip r:embed="rId2"/>
                <a:stretch>
                  <a:fillRect l="-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3667F-ED6E-86D7-BF2D-B50662AF10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/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Extended 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It is physically possible to build a device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in polynomial time if and only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8F27356-390C-9A74-92E8-47538AD4C0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2781" y="2621371"/>
                <a:ext cx="7510645" cy="2219216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178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9C33-6B7C-474D-2358-6006D78F1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Time Hierarchy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B11-98AD-37C4-F491-027E9DB6C5A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be any “reasonable” (time-constructible) function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Consequence: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B93B11-98AD-37C4-F491-027E9DB6C5A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F6B292-1B1F-AF0D-7BA7-9776DDE1E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744E-7B11-4ABE-F627-054DD7F0D3ED}"/>
                  </a:ext>
                </a:extLst>
              </p:cNvPr>
              <p:cNvSpPr/>
              <p:nvPr/>
            </p:nvSpPr>
            <p:spPr>
              <a:xfrm>
                <a:off x="1987733" y="2977713"/>
                <a:ext cx="8216534" cy="90257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Time Hierarchy 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</m:t>
                        </m:r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TIME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D23744E-7B11-4ABE-F627-054DD7F0D3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7733" y="2977713"/>
                <a:ext cx="8216534" cy="90257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0926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7C745B-8D12-8FAF-ADA9-0B0DB451EF1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A7C745B-8D12-8FAF-ADA9-0B0DB451EF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8F8DA-989E-A5EB-8829-374F6FC043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endParaRPr lang="en-US" b="0" i="0" dirty="0">
                  <a:solidFill>
                    <a:schemeClr val="accent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 languages are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D8F8DA-989E-A5EB-8829-374F6FC043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B2C47A-66C8-6D28-3BE1-513F5816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4686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566853" y="2371604"/>
            <a:ext cx="4029200" cy="780428"/>
            <a:chOff x="4566853" y="2371604"/>
            <a:chExt cx="4029200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171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9C1EBF-C21D-0D42-9E7C-AFBCDE73E57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A9C1EBF-C21D-0D42-9E7C-AFBCDE73E5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1345F-0E5A-1BB6-D757-3138CC59D5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0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is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Equivalent: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</a:t>
                </a:r>
                <a:r>
                  <a:rPr lang="en-US" dirty="0">
                    <a:solidFill>
                      <a:schemeClr val="accent1"/>
                    </a:solidFill>
                  </a:rPr>
                  <a:t>certificate</a:t>
                </a:r>
                <a:r>
                  <a:rPr lang="en-US" dirty="0"/>
                  <a:t> of membership, and certificates can be </a:t>
                </a:r>
                <a:r>
                  <a:rPr lang="en-US" dirty="0">
                    <a:solidFill>
                      <a:schemeClr val="accent1"/>
                    </a:solidFill>
                  </a:rPr>
                  <a:t>verified</a:t>
                </a:r>
                <a:r>
                  <a:rPr lang="en-US" dirty="0"/>
                  <a:t> in (deterministic) polynomial time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21345F-0E5A-1BB6-D757-3138CC59D5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15E9-5436-F1D3-04C1-7572597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32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F91B3-D635-079C-A7EF-CC270A55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languages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CA284-7BF7-8FD9-AD86-F5BBE3F0C9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is the set of all strings over the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(of any finite length)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subset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 language models a computational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, namely, the problem of distinguishing strings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from strings outside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study other types of problems, we can often formulate a </a:t>
                </a:r>
                <a:r>
                  <a:rPr lang="en-US" dirty="0">
                    <a:solidFill>
                      <a:schemeClr val="accent1"/>
                    </a:solidFill>
                  </a:rPr>
                  <a:t>closely related</a:t>
                </a:r>
                <a:r>
                  <a:rPr lang="en-US" dirty="0"/>
                  <a:t> language. (E.g., problem set 6: searching for large cliques)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ECA284-7BF7-8FD9-AD86-F5BBE3F0C9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928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CFD328-6769-301B-95D0-51DA71614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4685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246214" y="1714719"/>
            <a:ext cx="3369719" cy="4642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387BE-C461-BBF0-BB29-17231A042740}"/>
              </a:ext>
            </a:extLst>
          </p:cNvPr>
          <p:cNvSpPr/>
          <p:nvPr/>
        </p:nvSpPr>
        <p:spPr>
          <a:xfrm>
            <a:off x="4837247" y="3001860"/>
            <a:ext cx="2142979" cy="3165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242585" y="4263384"/>
            <a:ext cx="1376979" cy="17255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581091" y="313206"/>
            <a:ext cx="4680248" cy="6231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/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/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34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0BB3D2-33DB-88D5-3997-0D2CC5681E8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0BB3D2-33DB-88D5-3997-0D2CC5681E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6526F-4DA2-6BFB-1A48-B9C69650D4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78181"/>
                <a:ext cx="4694382" cy="4098781"/>
              </a:xfrm>
            </p:spPr>
            <p:txBody>
              <a:bodyPr/>
              <a:lstStyle/>
              <a:p>
                <a:r>
                  <a:rPr lang="en-US" dirty="0"/>
                  <a:t>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and 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reduces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D66526F-4DA2-6BFB-1A48-B9C69650D4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78181"/>
                <a:ext cx="4694382" cy="4098781"/>
              </a:xfrm>
              <a:blipFill>
                <a:blip r:embed="rId3"/>
                <a:stretch>
                  <a:fillRect l="-2338" r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66A5C6-88F1-03BC-3E16-92A180CE0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EB2D386-12B1-7E0E-BA5E-C15D9E0AACC4}"/>
              </a:ext>
            </a:extLst>
          </p:cNvPr>
          <p:cNvSpPr/>
          <p:nvPr/>
        </p:nvSpPr>
        <p:spPr>
          <a:xfrm>
            <a:off x="7169017" y="2869089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20EC85D-1B7B-B108-5D93-74F60AF57EB1}"/>
              </a:ext>
            </a:extLst>
          </p:cNvPr>
          <p:cNvGrpSpPr/>
          <p:nvPr/>
        </p:nvGrpSpPr>
        <p:grpSpPr>
          <a:xfrm>
            <a:off x="8536220" y="5186798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1FE6BDD-303A-DC23-4582-515D758F381F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FDFAFF88-B7D6-A797-9ACF-CA41DC78ABFF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8E63A-BC16-9A6F-B2DD-E19E9DF47DBE}"/>
                  </a:ext>
                </a:extLst>
              </p:cNvPr>
              <p:cNvSpPr txBox="1"/>
              <p:nvPr/>
            </p:nvSpPr>
            <p:spPr>
              <a:xfrm>
                <a:off x="8680748" y="4265825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9E8E63A-BC16-9A6F-B2DD-E19E9DF47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80748" y="4265825"/>
                <a:ext cx="57529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B33AE4F7-7C82-673B-2ECC-00F8A5B9AC69}"/>
              </a:ext>
            </a:extLst>
          </p:cNvPr>
          <p:cNvSpPr/>
          <p:nvPr/>
        </p:nvSpPr>
        <p:spPr>
          <a:xfrm rot="10800000">
            <a:off x="6807116" y="-253913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4CE616-D62C-7CAF-B07F-48CBCD805181}"/>
                  </a:ext>
                </a:extLst>
              </p:cNvPr>
              <p:cNvSpPr txBox="1"/>
              <p:nvPr/>
            </p:nvSpPr>
            <p:spPr>
              <a:xfrm>
                <a:off x="8259262" y="3063561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04CE616-D62C-7CAF-B07F-48CBCD8051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59262" y="3063561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24921-4009-A3F9-4774-C9B63AB9C236}"/>
                  </a:ext>
                </a:extLst>
              </p:cNvPr>
              <p:cNvSpPr txBox="1"/>
              <p:nvPr/>
            </p:nvSpPr>
            <p:spPr>
              <a:xfrm>
                <a:off x="8411984" y="113659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3424921-4009-A3F9-4774-C9B63AB9C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1984" y="1136590"/>
                <a:ext cx="1688123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42513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C5494-64AA-A97C-1968-D2A8D8106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489F7-CEBF-7A47-D67D-B325EA4403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023" y="1825624"/>
                <a:ext cx="10626777" cy="46652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satisfiable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Key idea: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not only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have</a:t>
                </a:r>
                <a:r>
                  <a:rPr lang="en-US" dirty="0"/>
                  <a:t> polynomial-size circuits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), but in fact we can </a:t>
                </a:r>
                <a:r>
                  <a:rPr lang="en-US" dirty="0">
                    <a:solidFill>
                      <a:schemeClr val="accent1"/>
                    </a:solidFill>
                  </a:rPr>
                  <a:t>efficiently construct</a:t>
                </a:r>
                <a:r>
                  <a:rPr lang="en-US" dirty="0"/>
                  <a:t> the circuits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8489F7-CEBF-7A47-D67D-B325EA4403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023" y="1825624"/>
                <a:ext cx="10626777" cy="4665219"/>
              </a:xfrm>
              <a:blipFill>
                <a:blip r:embed="rId2"/>
                <a:stretch>
                  <a:fillRect l="-1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3B663-7ED7-8BAF-140B-19BDF5F1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42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4DB674-ECFC-6A2E-7C9A-0E9D54C011CE}"/>
                  </a:ext>
                </a:extLst>
              </p:cNvPr>
              <p:cNvSpPr/>
              <p:nvPr/>
            </p:nvSpPr>
            <p:spPr>
              <a:xfrm>
                <a:off x="2836381" y="3356260"/>
                <a:ext cx="6519237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74DB674-ECFC-6A2E-7C9A-0E9D54C011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6381" y="3356260"/>
                <a:ext cx="6519237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6809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18FC6-CA8E-3193-5DB8-588F6C8F5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7FF11-7BDB-D89F-FBA4-F7FD97E403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9666" y="1825624"/>
                <a:ext cx="11392524" cy="466521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an AND of ORs of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b="1" dirty="0"/>
                  <a:t>Definition: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b="1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dirty="0"/>
                  <a:t>Using this theorem, we also proved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  <a:p>
                <a:r>
                  <a:rPr lang="en-US" dirty="0"/>
                  <a:t>On your homework, you showed, e.g.,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COLORABLE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D7FF11-7BDB-D89F-FBA4-F7FD97E403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9666" y="1825624"/>
                <a:ext cx="11392524" cy="4665219"/>
              </a:xfrm>
              <a:blipFill>
                <a:blip r:embed="rId2"/>
                <a:stretch>
                  <a:fillRect l="-964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F28AA-FA75-3CD2-B728-FA2E5EBC5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A395E-4D49-6C50-93CF-726D5F753509}"/>
                  </a:ext>
                </a:extLst>
              </p:cNvPr>
              <p:cNvSpPr/>
              <p:nvPr/>
            </p:nvSpPr>
            <p:spPr>
              <a:xfrm>
                <a:off x="2205038" y="3701033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6AA395E-4D49-6C50-93CF-726D5F7535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3701033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085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348B1D-06BF-1879-5B3A-80E21D26AF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5348B1D-06BF-1879-5B3A-80E21D26AF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B7499-789F-BA98-05D6-E7BE65442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127" y="1825625"/>
                <a:ext cx="11111346" cy="4351338"/>
              </a:xfrm>
            </p:spPr>
            <p:txBody>
              <a:bodyPr/>
              <a:lstStyle/>
              <a:p>
                <a:r>
                  <a:rPr lang="en-US" dirty="0"/>
                  <a:t>We </a:t>
                </a:r>
                <a:r>
                  <a:rPr lang="en-US" dirty="0">
                    <a:solidFill>
                      <a:schemeClr val="accent1"/>
                    </a:solidFill>
                  </a:rPr>
                  <a:t>conjecture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Solving and verifying are different</a:t>
                </a:r>
              </a:p>
              <a:p>
                <a:r>
                  <a:rPr lang="en-US" dirty="0"/>
                  <a:t>A 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would </a:t>
                </a:r>
                <a:r>
                  <a:rPr lang="en-US" dirty="0">
                    <a:solidFill>
                      <a:schemeClr val="accent1"/>
                    </a:solidFill>
                  </a:rPr>
                  <a:t>change the world</a:t>
                </a:r>
              </a:p>
              <a:p>
                <a:pPr lvl="1"/>
                <a:r>
                  <a:rPr lang="en-US" dirty="0"/>
                  <a:t>*Assuming the proof gives us truly </a:t>
                </a:r>
                <a:r>
                  <a:rPr lang="en-US" dirty="0">
                    <a:solidFill>
                      <a:schemeClr val="accent1"/>
                    </a:solidFill>
                  </a:rPr>
                  <a:t>practical</a:t>
                </a:r>
                <a:r>
                  <a:rPr lang="en-US" dirty="0"/>
                  <a:t> algorithms</a:t>
                </a:r>
              </a:p>
              <a:p>
                <a:r>
                  <a:rPr lang="en-US" dirty="0"/>
                  <a:t>We could solve countless important problems in polynomial time 🙂</a:t>
                </a:r>
              </a:p>
              <a:p>
                <a:r>
                  <a:rPr lang="en-US" dirty="0"/>
                  <a:t>Hackers could break our encryption schemes in polynomial time 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7B7499-789F-BA98-05D6-E7BE65442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7" y="1825625"/>
                <a:ext cx="11111346" cy="4351338"/>
              </a:xfrm>
              <a:blipFill>
                <a:blip r:embed="rId3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4E410-110A-0BB5-F1AF-EFA2D722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5463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FFD2E-B066-0550-0FB0-095B91A5F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9EAD2A-E4FB-2EBC-56E8-191EDC626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4982"/>
            <a:ext cx="10515600" cy="4615861"/>
          </a:xfrm>
        </p:spPr>
        <p:txBody>
          <a:bodyPr/>
          <a:lstStyle/>
          <a:p>
            <a:r>
              <a:rPr lang="en-US" dirty="0"/>
              <a:t>Computation has </a:t>
            </a:r>
            <a:r>
              <a:rPr lang="en-US" dirty="0">
                <a:solidFill>
                  <a:schemeClr val="accent1"/>
                </a:solidFill>
              </a:rPr>
              <a:t>intrinsic limitations</a:t>
            </a:r>
          </a:p>
          <a:p>
            <a:r>
              <a:rPr lang="en-US" dirty="0"/>
              <a:t>Mathematics and computer science form a </a:t>
            </a:r>
            <a:r>
              <a:rPr lang="en-US" dirty="0">
                <a:solidFill>
                  <a:schemeClr val="accent1"/>
                </a:solidFill>
              </a:rPr>
              <a:t>powerful combination</a:t>
            </a:r>
          </a:p>
          <a:p>
            <a:r>
              <a:rPr lang="en-US" dirty="0"/>
              <a:t>Complexity theory enables us to formulate and study profound questions</a:t>
            </a:r>
          </a:p>
          <a:p>
            <a:pPr lvl="1"/>
            <a:r>
              <a:rPr lang="en-US" dirty="0"/>
              <a:t>Questions about the </a:t>
            </a:r>
            <a:r>
              <a:rPr lang="en-US" dirty="0">
                <a:solidFill>
                  <a:schemeClr val="accent1"/>
                </a:solidFill>
              </a:rPr>
              <a:t>human condition</a:t>
            </a:r>
            <a:endParaRPr lang="en-US" dirty="0"/>
          </a:p>
          <a:p>
            <a:pPr lvl="1"/>
            <a:r>
              <a:rPr lang="en-US" dirty="0"/>
              <a:t>Questions about the </a:t>
            </a:r>
            <a:r>
              <a:rPr lang="en-US" dirty="0">
                <a:solidFill>
                  <a:schemeClr val="accent1"/>
                </a:solidFill>
              </a:rPr>
              <a:t>physical universe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38927A-A6A5-AC80-088C-29190167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9568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8532A-3B29-DF62-315A-AFC65519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0CA16-67F0-BEC1-75EA-38CB84F7F9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562475"/>
          </a:xfrm>
        </p:spPr>
        <p:txBody>
          <a:bodyPr/>
          <a:lstStyle/>
          <a:p>
            <a:r>
              <a:rPr lang="en-US" dirty="0"/>
              <a:t>Teaching you has been a privilege</a:t>
            </a:r>
          </a:p>
          <a:p>
            <a:r>
              <a:rPr lang="en-US" dirty="0"/>
              <a:t>I hope you’ve enjoyed taking the course as much as I’ve enjoyed teaching it</a:t>
            </a:r>
          </a:p>
          <a:p>
            <a:r>
              <a:rPr lang="en-US" dirty="0"/>
              <a:t>Please fill out the College Course Feedback Form using </a:t>
            </a:r>
            <a:r>
              <a:rPr lang="en-US" dirty="0" err="1"/>
              <a:t>My.UChicago</a:t>
            </a:r>
            <a:r>
              <a:rPr lang="en-US" dirty="0"/>
              <a:t> (deadline is May 26)</a:t>
            </a:r>
          </a:p>
          <a:p>
            <a:r>
              <a:rPr lang="en-US" dirty="0"/>
              <a:t>See you next week for office hours and the final exam!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D44E35-2A54-EAD2-F9B4-43F8B8D30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976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FB964-2BF5-B308-0532-ACF7B0BA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8A005-080D-F345-5780-2DF1DEC955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9509"/>
                <a:ext cx="10515600" cy="3957454"/>
              </a:xfrm>
            </p:spPr>
            <p:txBody>
              <a:bodyPr/>
              <a:lstStyle/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tape</a:t>
                </a:r>
                <a:r>
                  <a:rPr lang="en-US" dirty="0"/>
                  <a:t> extends infinitely to the right</a:t>
                </a:r>
              </a:p>
              <a:p>
                <a:r>
                  <a:rPr lang="en-US" dirty="0"/>
                  <a:t>The machine uses a </a:t>
                </a:r>
                <a:r>
                  <a:rPr lang="en-US" dirty="0">
                    <a:solidFill>
                      <a:schemeClr val="accent1"/>
                    </a:solidFill>
                  </a:rPr>
                  <a:t>head</a:t>
                </a:r>
                <a:r>
                  <a:rPr lang="en-US" dirty="0"/>
                  <a:t> to read from and write to the tape</a:t>
                </a:r>
              </a:p>
              <a:p>
                <a:r>
                  <a:rPr lang="en-US" dirty="0"/>
                  <a:t>The machine also has an internal </a:t>
                </a:r>
                <a:r>
                  <a:rPr lang="en-US" dirty="0">
                    <a:solidFill>
                      <a:schemeClr val="accent1"/>
                    </a:solidFill>
                  </a:rPr>
                  <a:t>state</a:t>
                </a:r>
              </a:p>
              <a:p>
                <a:r>
                  <a:rPr lang="en-US" dirty="0"/>
                  <a:t>“Local evolution” of a Turing machine is described by the </a:t>
                </a:r>
                <a:r>
                  <a:rPr lang="en-US" dirty="0">
                    <a:solidFill>
                      <a:schemeClr val="accent1"/>
                    </a:solidFill>
                  </a:rPr>
                  <a:t>transition function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E8A005-080D-F345-5780-2DF1DEC955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9509"/>
                <a:ext cx="10515600" cy="395745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73726-CB38-EE0A-90CC-73E295B1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40C42E1-CA93-B297-5DC6-C8A5B32B751D}"/>
              </a:ext>
            </a:extLst>
          </p:cNvPr>
          <p:cNvGrpSpPr/>
          <p:nvPr/>
        </p:nvGrpSpPr>
        <p:grpSpPr>
          <a:xfrm>
            <a:off x="6227135" y="480275"/>
            <a:ext cx="5964865" cy="1031469"/>
            <a:chOff x="6227135" y="680484"/>
            <a:chExt cx="5964865" cy="1031469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C8CAEF1-F9D5-45AE-776A-8B99D0A685BF}"/>
                </a:ext>
              </a:extLst>
            </p:cNvPr>
            <p:cNvCxnSpPr/>
            <p:nvPr/>
          </p:nvCxnSpPr>
          <p:spPr>
            <a:xfrm>
              <a:off x="6227135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9367A51-824D-2FBF-98B8-09FA04DB03F1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701749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237112-76A9-6AC3-9F33-2A43EA2D928D}"/>
                </a:ext>
              </a:extLst>
            </p:cNvPr>
            <p:cNvCxnSpPr>
              <a:cxnSpLocks/>
            </p:cNvCxnSpPr>
            <p:nvPr/>
          </p:nvCxnSpPr>
          <p:spPr>
            <a:xfrm>
              <a:off x="6227135" y="1690688"/>
              <a:ext cx="596486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0A4D56-EBD3-B095-7C77-71CCEC1EB88F}"/>
                </a:ext>
              </a:extLst>
            </p:cNvPr>
            <p:cNvCxnSpPr/>
            <p:nvPr/>
          </p:nvCxnSpPr>
          <p:spPr>
            <a:xfrm>
              <a:off x="7187610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6906228-F434-46C1-1FD8-ED0FC741E3ED}"/>
                </a:ext>
              </a:extLst>
            </p:cNvPr>
            <p:cNvCxnSpPr/>
            <p:nvPr/>
          </p:nvCxnSpPr>
          <p:spPr>
            <a:xfrm>
              <a:off x="816580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3A5074C-5D0A-9BCE-82C2-931E55F11F9B}"/>
                </a:ext>
              </a:extLst>
            </p:cNvPr>
            <p:cNvCxnSpPr/>
            <p:nvPr/>
          </p:nvCxnSpPr>
          <p:spPr>
            <a:xfrm>
              <a:off x="9122735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22817B8-8345-B25B-9AFF-A59751068A5A}"/>
                </a:ext>
              </a:extLst>
            </p:cNvPr>
            <p:cNvCxnSpPr/>
            <p:nvPr/>
          </p:nvCxnSpPr>
          <p:spPr>
            <a:xfrm>
              <a:off x="10090298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210EBE-803A-1426-FDB9-5D4BABBDDF0E}"/>
                </a:ext>
              </a:extLst>
            </p:cNvPr>
            <p:cNvCxnSpPr/>
            <p:nvPr/>
          </p:nvCxnSpPr>
          <p:spPr>
            <a:xfrm>
              <a:off x="11100391" y="680484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826766F-FF48-C3A2-8914-E20A51C71167}"/>
                </a:ext>
              </a:extLst>
            </p:cNvPr>
            <p:cNvCxnSpPr/>
            <p:nvPr/>
          </p:nvCxnSpPr>
          <p:spPr>
            <a:xfrm>
              <a:off x="12046688" y="701749"/>
              <a:ext cx="0" cy="101020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02E13485-6674-3D0B-3EE5-9953B72E4B32}"/>
              </a:ext>
            </a:extLst>
          </p:cNvPr>
          <p:cNvSpPr/>
          <p:nvPr/>
        </p:nvSpPr>
        <p:spPr>
          <a:xfrm>
            <a:off x="6315741" y="1320247"/>
            <a:ext cx="832882" cy="729030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4D1552E-B8B8-AF82-4B9C-C2669B709E17}"/>
              </a:ext>
            </a:extLst>
          </p:cNvPr>
          <p:cNvGrpSpPr/>
          <p:nvPr/>
        </p:nvGrpSpPr>
        <p:grpSpPr>
          <a:xfrm>
            <a:off x="6533707" y="692988"/>
            <a:ext cx="3280145" cy="592290"/>
            <a:chOff x="6533707" y="893197"/>
            <a:chExt cx="3280145" cy="592290"/>
          </a:xfrm>
        </p:grpSpPr>
        <p:sp>
          <p:nvSpPr>
            <p:cNvPr id="17" name="A0">
              <a:extLst>
                <a:ext uri="{FF2B5EF4-FFF2-40B4-BE49-F238E27FC236}">
                  <a16:creationId xmlns:a16="http://schemas.microsoft.com/office/drawing/2014/main" id="{E8416756-DC8F-9BC9-8968-14516A56B416}"/>
                </a:ext>
              </a:extLst>
            </p:cNvPr>
            <p:cNvSpPr txBox="1"/>
            <p:nvPr/>
          </p:nvSpPr>
          <p:spPr>
            <a:xfrm>
              <a:off x="7432162" y="893197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8" name="B1">
              <a:extLst>
                <a:ext uri="{FF2B5EF4-FFF2-40B4-BE49-F238E27FC236}">
                  <a16:creationId xmlns:a16="http://schemas.microsoft.com/office/drawing/2014/main" id="{A4BD1068-810A-9DCC-C2B3-2B2AE6C2AA0F}"/>
                </a:ext>
              </a:extLst>
            </p:cNvPr>
            <p:cNvSpPr txBox="1"/>
            <p:nvPr/>
          </p:nvSpPr>
          <p:spPr>
            <a:xfrm>
              <a:off x="8378458" y="893198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1</a:t>
              </a:r>
              <a:endParaRPr lang="en-US" dirty="0"/>
            </a:p>
          </p:txBody>
        </p:sp>
        <p:sp>
          <p:nvSpPr>
            <p:cNvPr id="19" name="C1">
              <a:extLst>
                <a:ext uri="{FF2B5EF4-FFF2-40B4-BE49-F238E27FC236}">
                  <a16:creationId xmlns:a16="http://schemas.microsoft.com/office/drawing/2014/main" id="{FF18FB9C-BD86-B751-7073-13372ACD37E9}"/>
                </a:ext>
              </a:extLst>
            </p:cNvPr>
            <p:cNvSpPr txBox="1"/>
            <p:nvPr/>
          </p:nvSpPr>
          <p:spPr>
            <a:xfrm>
              <a:off x="9282225" y="900712"/>
              <a:ext cx="531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dirty="0"/>
                <a:t>0</a:t>
              </a:r>
              <a:endParaRPr lang="en-US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906A7BDE-D4A1-50A3-88A1-B3FDA87A3FAA}"/>
                    </a:ext>
                  </a:extLst>
                </p:cNvPr>
                <p:cNvSpPr txBox="1"/>
                <p:nvPr/>
              </p:nvSpPr>
              <p:spPr>
                <a:xfrm>
                  <a:off x="6533707" y="893197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20" name="A0">
                  <a:extLst>
                    <a:ext uri="{FF2B5EF4-FFF2-40B4-BE49-F238E27FC236}">
                      <a16:creationId xmlns:a16="http://schemas.microsoft.com/office/drawing/2014/main" id="{906A7BDE-D4A1-50A3-88A1-B3FDA87A3F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3707" y="893197"/>
                  <a:ext cx="531627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1">
                <a:extLst>
                  <a:ext uri="{FF2B5EF4-FFF2-40B4-BE49-F238E27FC236}">
                    <a16:creationId xmlns:a16="http://schemas.microsoft.com/office/drawing/2014/main" id="{E84F9754-7FDE-9873-46B2-F3C21CC47D6B}"/>
                  </a:ext>
                </a:extLst>
              </p:cNvPr>
              <p:cNvSpPr txBox="1"/>
              <p:nvPr/>
            </p:nvSpPr>
            <p:spPr>
              <a:xfrm>
                <a:off x="10368736" y="700503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C1">
                <a:extLst>
                  <a:ext uri="{FF2B5EF4-FFF2-40B4-BE49-F238E27FC236}">
                    <a16:creationId xmlns:a16="http://schemas.microsoft.com/office/drawing/2014/main" id="{E84F9754-7FDE-9873-46B2-F3C21CC47D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8736" y="700503"/>
                <a:ext cx="53162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C1">
                <a:extLst>
                  <a:ext uri="{FF2B5EF4-FFF2-40B4-BE49-F238E27FC236}">
                    <a16:creationId xmlns:a16="http://schemas.microsoft.com/office/drawing/2014/main" id="{660BF9D4-C0CE-0864-C768-AF61AE4DF1F7}"/>
                  </a:ext>
                </a:extLst>
              </p:cNvPr>
              <p:cNvSpPr txBox="1"/>
              <p:nvPr/>
            </p:nvSpPr>
            <p:spPr>
              <a:xfrm>
                <a:off x="11364432" y="718324"/>
                <a:ext cx="531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⊔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" name="C1">
                <a:extLst>
                  <a:ext uri="{FF2B5EF4-FFF2-40B4-BE49-F238E27FC236}">
                    <a16:creationId xmlns:a16="http://schemas.microsoft.com/office/drawing/2014/main" id="{660BF9D4-C0CE-0864-C768-AF61AE4DF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4432" y="718324"/>
                <a:ext cx="53162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5144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6096000" y="3091229"/>
            <a:ext cx="1952625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85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5012E-F58F-B645-A2BF-D12185947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575" y="136683"/>
            <a:ext cx="10515600" cy="1325563"/>
          </a:xfrm>
        </p:spPr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1475" y="3906982"/>
                <a:ext cx="10934700" cy="268363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A99CBFE-8E3B-ECB9-574F-F61ADB7215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1475" y="3906982"/>
                <a:ext cx="10934700" cy="2683634"/>
              </a:xfrm>
              <a:blipFill>
                <a:blip r:embed="rId2"/>
                <a:stretch>
                  <a:fillRect l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F050A9-AF07-982A-E783-51FDD81C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FE2466-A851-1B8B-6B30-67BFD5111F17}"/>
              </a:ext>
            </a:extLst>
          </p:cNvPr>
          <p:cNvGrpSpPr/>
          <p:nvPr/>
        </p:nvGrpSpPr>
        <p:grpSpPr>
          <a:xfrm>
            <a:off x="2390775" y="1647118"/>
            <a:ext cx="7410450" cy="1597009"/>
            <a:chOff x="2505075" y="2687082"/>
            <a:chExt cx="7410450" cy="15970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540375B-0E02-F9AD-8C34-5B540EE746A6}"/>
                </a:ext>
              </a:extLst>
            </p:cNvPr>
            <p:cNvSpPr txBox="1"/>
            <p:nvPr/>
          </p:nvSpPr>
          <p:spPr>
            <a:xfrm>
              <a:off x="2505075" y="3295650"/>
              <a:ext cx="84772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Input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DC3BF9C-D501-4FD6-402F-43328862698D}"/>
                </a:ext>
              </a:extLst>
            </p:cNvPr>
            <p:cNvSpPr/>
            <p:nvPr/>
          </p:nvSpPr>
          <p:spPr>
            <a:xfrm>
              <a:off x="4333875" y="2687082"/>
              <a:ext cx="1828800" cy="158646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Turing Machine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C204BA2-CB4E-572B-EE22-8A677EC7DCE4}"/>
                </a:ext>
              </a:extLst>
            </p:cNvPr>
            <p:cNvCxnSpPr>
              <a:cxnSpLocks/>
              <a:stCxn id="5" idx="3"/>
            </p:cNvCxnSpPr>
            <p:nvPr/>
          </p:nvCxnSpPr>
          <p:spPr>
            <a:xfrm>
              <a:off x="3352800" y="3480316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5970A1F-30C2-0DF0-0E2A-37AB39D3AC47}"/>
                </a:ext>
              </a:extLst>
            </p:cNvPr>
            <p:cNvCxnSpPr>
              <a:cxnSpLocks/>
            </p:cNvCxnSpPr>
            <p:nvPr/>
          </p:nvCxnSpPr>
          <p:spPr>
            <a:xfrm>
              <a:off x="6343650" y="3484007"/>
              <a:ext cx="84772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0F9DDCE6-EFBD-00B8-5422-8E56863321E7}"/>
                </a:ext>
              </a:extLst>
            </p:cNvPr>
            <p:cNvSpPr/>
            <p:nvPr/>
          </p:nvSpPr>
          <p:spPr>
            <a:xfrm>
              <a:off x="7372350" y="2687082"/>
              <a:ext cx="428625" cy="1597009"/>
            </a:xfrm>
            <a:prstGeom prst="leftBrace">
              <a:avLst>
                <a:gd name="adj1" fmla="val 57222"/>
                <a:gd name="adj2" fmla="val 50000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010B62-C749-800D-D689-8C68DAEEA738}"/>
                </a:ext>
              </a:extLst>
            </p:cNvPr>
            <p:cNvSpPr txBox="1"/>
            <p:nvPr/>
          </p:nvSpPr>
          <p:spPr>
            <a:xfrm>
              <a:off x="7810500" y="2781066"/>
              <a:ext cx="2105025" cy="12958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dirty="0"/>
                <a:t>Accept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Reject</a:t>
              </a:r>
            </a:p>
            <a:p>
              <a:pPr>
                <a:lnSpc>
                  <a:spcPct val="150000"/>
                </a:lnSpc>
              </a:pPr>
              <a:r>
                <a:rPr lang="en-US" dirty="0"/>
                <a:t>Run forever (“loop”)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1969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974AF-799F-8AA9-D8FD-919223BD5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87092-1298-B73B-7E4D-4B3B15E3CA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787092-1298-B73B-7E4D-4B3B15E3CA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E670D-3DC5-4853-A20E-5023B67F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0E4194-E74B-85AE-A929-33AB347BD1BF}"/>
                  </a:ext>
                </a:extLst>
              </p:cNvPr>
              <p:cNvSpPr/>
              <p:nvPr/>
            </p:nvSpPr>
            <p:spPr>
              <a:xfrm>
                <a:off x="495301" y="3329343"/>
                <a:ext cx="8251536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of deciding whether a given string is in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 if and only if there is a Turing machine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80E4194-E74B-85AE-A929-33AB347BD1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1" y="3329343"/>
                <a:ext cx="8251536" cy="2705100"/>
              </a:xfrm>
              <a:prstGeom prst="rect">
                <a:avLst/>
              </a:prstGeom>
              <a:blipFill>
                <a:blip r:embed="rId3"/>
                <a:stretch>
                  <a:fillRect b="-4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1889A3C4-53AB-9991-8F09-F21F0600C3C6}"/>
              </a:ext>
            </a:extLst>
          </p:cNvPr>
          <p:cNvGrpSpPr/>
          <p:nvPr/>
        </p:nvGrpSpPr>
        <p:grpSpPr>
          <a:xfrm>
            <a:off x="9144000" y="4825949"/>
            <a:ext cx="2390775" cy="369332"/>
            <a:chOff x="9144000" y="3672761"/>
            <a:chExt cx="2390775" cy="36933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B28A08F-61D8-F7CC-E113-0F2D24F890D5}"/>
                </a:ext>
              </a:extLst>
            </p:cNvPr>
            <p:cNvSpPr txBox="1"/>
            <p:nvPr/>
          </p:nvSpPr>
          <p:spPr>
            <a:xfrm>
              <a:off x="9839325" y="3672761"/>
              <a:ext cx="16954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Intuitive notion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FB4E57F-C7B3-88AB-EAD1-45F8F3512A26}"/>
                </a:ext>
              </a:extLst>
            </p:cNvPr>
            <p:cNvCxnSpPr/>
            <p:nvPr/>
          </p:nvCxnSpPr>
          <p:spPr>
            <a:xfrm flipH="1">
              <a:off x="9144000" y="3857427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91F5FBA-9B94-A22D-6A37-B131B6DA28B4}"/>
              </a:ext>
            </a:extLst>
          </p:cNvPr>
          <p:cNvGrpSpPr/>
          <p:nvPr/>
        </p:nvGrpSpPr>
        <p:grpSpPr>
          <a:xfrm>
            <a:off x="9144000" y="5427564"/>
            <a:ext cx="2428875" cy="646331"/>
            <a:chOff x="9144000" y="4796985"/>
            <a:chExt cx="2428875" cy="646331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62EEF3C-5D44-0D9D-F195-E9D822F791FC}"/>
                </a:ext>
              </a:extLst>
            </p:cNvPr>
            <p:cNvSpPr txBox="1"/>
            <p:nvPr/>
          </p:nvSpPr>
          <p:spPr>
            <a:xfrm>
              <a:off x="9877425" y="4796985"/>
              <a:ext cx="169545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Mathematically precise notion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138C190-A5C4-3D60-026B-4221184FCB57}"/>
                </a:ext>
              </a:extLst>
            </p:cNvPr>
            <p:cNvCxnSpPr/>
            <p:nvPr/>
          </p:nvCxnSpPr>
          <p:spPr>
            <a:xfrm flipH="1">
              <a:off x="9144000" y="5112808"/>
              <a:ext cx="6096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1274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179549</TotalTime>
  <Words>1876</Words>
  <Application>Microsoft Office PowerPoint</Application>
  <PresentationFormat>Widescreen</PresentationFormat>
  <Paragraphs>308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Course Review</vt:lpstr>
      <vt:lpstr>Which problems can be solved through computation?</vt:lpstr>
      <vt:lpstr>Strings and languages</vt:lpstr>
      <vt:lpstr>Which problems can be solved through computation?</vt:lpstr>
      <vt:lpstr>Turing machines</vt:lpstr>
      <vt:lpstr>Which problems can be solved through computation?</vt:lpstr>
      <vt:lpstr>Deciding a language</vt:lpstr>
      <vt:lpstr>The Church-Turing Thesis</vt:lpstr>
      <vt:lpstr>The Physical Church-Turing Thesis </vt:lpstr>
      <vt:lpstr>Code as data</vt:lpstr>
      <vt:lpstr>Universal Turing machines</vt:lpstr>
      <vt:lpstr>Universal Turing machines</vt:lpstr>
      <vt:lpstr>The halting problem</vt:lpstr>
      <vt:lpstr>Reductions</vt:lpstr>
      <vt:lpstr>Using reductions to prove decidability</vt:lpstr>
      <vt:lpstr>Undecidability via reductions</vt:lpstr>
      <vt:lpstr>Asymptotic analysis</vt:lpstr>
      <vt:lpstr>Polynomial-time computation</vt:lpstr>
      <vt:lpstr>Complexity classes</vt:lpstr>
      <vt:lpstr>Randomized Turing machines</vt:lpstr>
      <vt:lpstr>The complexity class "BPP"</vt:lpstr>
      <vt:lpstr>"P"⊆"BPP"⊆"PSPACE"⊆"EXP" </vt:lpstr>
      <vt:lpstr>PowerPoint Presentation</vt:lpstr>
      <vt:lpstr>"P" vs. "BPP"</vt:lpstr>
      <vt:lpstr>Communication complexity</vt:lpstr>
      <vt:lpstr>Communication complexity of 〖"EQ" 〗_n</vt:lpstr>
      <vt:lpstr>"P" vs. "BPP"</vt:lpstr>
      <vt:lpstr>Conjunctive normal form</vt:lpstr>
      <vt:lpstr>Conjunctive normal form</vt:lpstr>
      <vt:lpstr>Boolean circuits</vt:lpstr>
      <vt:lpstr>Circuit complexity</vt:lpstr>
      <vt:lpstr>Polynomial-size circuits</vt:lpstr>
      <vt:lpstr>Adleman’s theorem</vt:lpstr>
      <vt:lpstr>The Extended Church-Turing Thesis</vt:lpstr>
      <vt:lpstr>The Time Hierarchy Theorem</vt:lpstr>
      <vt:lpstr>"EXP"-completeness</vt:lpstr>
      <vt:lpstr>"EXP"-completeness</vt:lpstr>
      <vt:lpstr>The complexity class "NP"</vt:lpstr>
      <vt:lpstr>PowerPoint Presentation</vt:lpstr>
      <vt:lpstr>"NP"-completeness</vt:lpstr>
      <vt:lpstr>Circuit satisfiability</vt:lpstr>
      <vt:lpstr>The Cook-Levin Theorem</vt:lpstr>
      <vt:lpstr>The "P" vs. "NP" problem</vt:lpstr>
      <vt:lpstr>Lessons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640</cp:revision>
  <dcterms:created xsi:type="dcterms:W3CDTF">2022-12-12T23:26:37Z</dcterms:created>
  <dcterms:modified xsi:type="dcterms:W3CDTF">2024-05-17T14:27:11Z</dcterms:modified>
</cp:coreProperties>
</file>