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00" r:id="rId2"/>
    <p:sldId id="811" r:id="rId3"/>
    <p:sldId id="812" r:id="rId4"/>
    <p:sldId id="813" r:id="rId5"/>
    <p:sldId id="814" r:id="rId6"/>
    <p:sldId id="473" r:id="rId7"/>
    <p:sldId id="753" r:id="rId8"/>
    <p:sldId id="560" r:id="rId9"/>
    <p:sldId id="562" r:id="rId10"/>
    <p:sldId id="839" r:id="rId11"/>
    <p:sldId id="816" r:id="rId12"/>
    <p:sldId id="818" r:id="rId13"/>
    <p:sldId id="817" r:id="rId14"/>
    <p:sldId id="822" r:id="rId15"/>
    <p:sldId id="819" r:id="rId16"/>
    <p:sldId id="820" r:id="rId17"/>
    <p:sldId id="821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58" d="100"/>
          <a:sy n="158" d="100"/>
        </p:scale>
        <p:origin x="34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Winter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A5C9508-EAAB-9323-26DC-4BA8C2883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12347"/>
              </p:ext>
            </p:extLst>
          </p:nvPr>
        </p:nvGraphicFramePr>
        <p:xfrm>
          <a:off x="6163406" y="992226"/>
          <a:ext cx="4756635" cy="472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15">
                  <a:extLst>
                    <a:ext uri="{9D8B030D-6E8A-4147-A177-3AD203B41FA5}">
                      <a16:colId xmlns:a16="http://schemas.microsoft.com/office/drawing/2014/main" val="367172918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708923137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085203164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111601318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173736495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999636826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65155429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26516839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20610565"/>
                    </a:ext>
                  </a:extLst>
                </a:gridCol>
              </a:tblGrid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332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93671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27872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31389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83317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33995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49024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881498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2B09-FE44-6004-C377-6CE4CDEA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Time-bounded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9A359-856F-6306-E4D4-4602F78198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9423" y="1825624"/>
                <a:ext cx="10876085" cy="481256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within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steps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one can straightforwardly decide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in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Does this mean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No,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b="0" dirty="0"/>
                  <a:t>Membership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requires an algorithm with runtime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9A359-856F-6306-E4D4-4602F7819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9423" y="1825624"/>
                <a:ext cx="10876085" cy="4812567"/>
              </a:xfrm>
              <a:blipFill>
                <a:blip r:embed="rId2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74E0D-E13B-C531-1130-58DAED99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1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2B09-FE44-6004-C377-6CE4CDEA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Time-bounded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9A359-856F-6306-E4D4-4602F78198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9423" y="1825624"/>
                <a:ext cx="10876085" cy="481256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within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steps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halts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within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steps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Poly-time computable ✔️ (how many </a:t>
                </a:r>
                <a:r>
                  <a:rPr lang="en-US" dirty="0">
                    <a:solidFill>
                      <a:schemeClr val="accent1"/>
                    </a:solidFill>
                  </a:rPr>
                  <a:t>bits</a:t>
                </a:r>
                <a:r>
                  <a:rPr lang="en-US" dirty="0"/>
                  <a:t> to represent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?)</a:t>
                </a:r>
              </a:p>
              <a:p>
                <a:r>
                  <a:rPr lang="en-US" dirty="0"/>
                  <a:t>YES maps to YES ✔️ NO maps to NO ✔️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9A359-856F-6306-E4D4-4602F7819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9423" y="1825624"/>
                <a:ext cx="10876085" cy="4812567"/>
              </a:xfrm>
              <a:blipFill>
                <a:blip r:embed="rId2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74E0D-E13B-C531-1130-58DAED99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57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0B701-C606-A990-67F9-CFCC424E2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hard is hard?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82C501-8DFC-7AFB-409B-7C5A89ACC2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2707" y="1825625"/>
                <a:ext cx="11060723" cy="4351338"/>
              </a:xfrm>
            </p:spPr>
            <p:txBody>
              <a:bodyPr/>
              <a:lstStyle/>
              <a:p>
                <a:r>
                  <a:rPr lang="en-US" dirty="0"/>
                  <a:t>We can actually say more than just 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”</a:t>
                </a:r>
              </a:p>
              <a:p>
                <a:r>
                  <a:rPr lang="en-US" dirty="0"/>
                  <a:t>We can more </a:t>
                </a:r>
                <a:r>
                  <a:rPr lang="en-US" dirty="0">
                    <a:solidFill>
                      <a:schemeClr val="accent1"/>
                    </a:solidFill>
                  </a:rPr>
                  <a:t>precisely characterize</a:t>
                </a:r>
                <a:r>
                  <a:rPr lang="en-US" dirty="0"/>
                  <a:t> the complexity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82C501-8DFC-7AFB-409B-7C5A89ACC2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2707" y="1825625"/>
                <a:ext cx="11060723" cy="4351338"/>
              </a:xfrm>
              <a:blipFill>
                <a:blip r:embed="rId2"/>
                <a:stretch>
                  <a:fillRect l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97A3C-D9C3-920C-4D18-A051097C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22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02990D-4D95-6410-E47F-C7CD347679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02990D-4D95-6410-E47F-C7CD34767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A41B3-2014-49EF-EA0E-FB37C48A9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5315" y="1825624"/>
                <a:ext cx="11570677" cy="4665219"/>
              </a:xfrm>
            </p:spPr>
            <p:txBody>
              <a:bodyPr/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 is the class of languages that can be decided in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, and by the Time Hierarchy Theorem,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A41B3-2014-49EF-EA0E-FB37C48A9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5315" y="1825624"/>
                <a:ext cx="11570677" cy="4665219"/>
              </a:xfrm>
              <a:blipFill>
                <a:blip r:embed="rId3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B1E91-81EB-46F3-FAD5-853F4244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9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DBF208A-406B-349F-915B-E315E2A1727A}"/>
              </a:ext>
            </a:extLst>
          </p:cNvPr>
          <p:cNvSpPr/>
          <p:nvPr/>
        </p:nvSpPr>
        <p:spPr>
          <a:xfrm>
            <a:off x="1815836" y="3085728"/>
            <a:ext cx="3369719" cy="332590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72CE2D-5113-8662-1125-D445A3114C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/>
                  <a:t>The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72CE2D-5113-8662-1125-D445A311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2524150" y="3828778"/>
            <a:ext cx="1953089" cy="246381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5C513E-4FC9-F423-3071-7B0D8791CEC2}"/>
              </a:ext>
            </a:extLst>
          </p:cNvPr>
          <p:cNvSpPr/>
          <p:nvPr/>
        </p:nvSpPr>
        <p:spPr>
          <a:xfrm>
            <a:off x="2984319" y="4731660"/>
            <a:ext cx="1032748" cy="142092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/>
              <p:nvPr/>
            </p:nvSpPr>
            <p:spPr>
              <a:xfrm>
                <a:off x="3304762" y="4780208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762" y="4780208"/>
                <a:ext cx="4303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D47C240-9F3D-8145-D07D-685CDC2ACFC8}"/>
              </a:ext>
            </a:extLst>
          </p:cNvPr>
          <p:cNvSpPr txBox="1"/>
          <p:nvPr/>
        </p:nvSpPr>
        <p:spPr>
          <a:xfrm>
            <a:off x="2513403" y="3340402"/>
            <a:ext cx="240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Decidable languages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BD1613-F2EF-C094-6186-AF30E0C69A58}"/>
              </a:ext>
            </a:extLst>
          </p:cNvPr>
          <p:cNvSpPr/>
          <p:nvPr/>
        </p:nvSpPr>
        <p:spPr>
          <a:xfrm>
            <a:off x="1150713" y="1869551"/>
            <a:ext cx="4680248" cy="47297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F5798A-BE69-C701-69A0-CAF4177C7629}"/>
              </a:ext>
            </a:extLst>
          </p:cNvPr>
          <p:cNvSpPr txBox="1"/>
          <p:nvPr/>
        </p:nvSpPr>
        <p:spPr>
          <a:xfrm>
            <a:off x="2784413" y="2046685"/>
            <a:ext cx="152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3213045" y="3925831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045" y="3925831"/>
                <a:ext cx="5752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389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935139-AA93-AF10-B1A5-D4D7447574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935139-AA93-AF10-B1A5-D4D7447574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650B5-55E4-7DA1-722E-3E1BD25F10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language. Suppose that for </a:t>
                </a:r>
                <a:r>
                  <a:rPr lang="en-US" dirty="0">
                    <a:solidFill>
                      <a:schemeClr val="accent1"/>
                    </a:solidFill>
                  </a:rPr>
                  <a:t>every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, there is a poly-time mapping reduction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. In this case,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-hard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-hard” means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at least as hard </a:t>
                </a:r>
                <a:r>
                  <a:rPr lang="en-US" dirty="0"/>
                  <a:t>as any language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650B5-55E4-7DA1-722E-3E1BD25F1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BC7E9-1B50-5035-978A-45671A48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8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42EE04-F413-7143-37F0-FDBA9933EBE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 languages are not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42EE04-F413-7143-37F0-FDBA9933E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DE163-3E44-A42C-C1EE-AA8FEBB3AC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7473" y="1843210"/>
                <a:ext cx="11597053" cy="4351338"/>
              </a:xfrm>
            </p:spPr>
            <p:txBody>
              <a:bodyPr/>
              <a:lstStyle/>
              <a:p>
                <a:r>
                  <a:rPr lang="en-US" b="1" dirty="0"/>
                  <a:t>Claim: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By the time hierarchy theorem, there is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By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-hardness, there is a poly-time mapping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this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DE163-3E44-A42C-C1EE-AA8FEBB3AC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7473" y="1843210"/>
                <a:ext cx="11597053" cy="4351338"/>
              </a:xfrm>
              <a:blipFill>
                <a:blip r:embed="rId3"/>
                <a:stretch>
                  <a:fillRect l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3BD87-6E42-CA80-397F-3FCFFAC0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29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AACC05-8F17-0626-1ABE-C03A6A92C9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927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AACC05-8F17-0626-1ABE-C03A6A92C9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927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4C44C-F627-B583-E349-0BDC249B11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500" y="1573823"/>
                <a:ext cx="10955215" cy="507316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within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steps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Fix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be a TM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in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Reduction: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simulates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, halts if it accepts, and loops if it rejects</a:t>
                </a:r>
              </a:p>
              <a:p>
                <a:r>
                  <a:rPr lang="en-US" dirty="0"/>
                  <a:t>Poly-time computable ✔️ YES maps to YES ✔️ NO maps to NO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94C44C-F627-B583-E349-0BDC249B11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500" y="1573823"/>
                <a:ext cx="10955215" cy="5073161"/>
              </a:xfrm>
              <a:blipFill>
                <a:blip r:embed="rId3"/>
                <a:stretch>
                  <a:fillRect l="-1002" b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8BAF4-50A5-DD25-BD07-CAA0801B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5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3BE5-6719-BD35-2649-4D5BD707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Decidable but not tractable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25739D-7983-EAE0-D3CC-F3D84029B2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0363" y="2594344"/>
                <a:ext cx="11323674" cy="358261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Proof:</a:t>
                </a:r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the function with </a:t>
                </a:r>
                <a:r>
                  <a:rPr lang="en-US" dirty="0">
                    <a:solidFill>
                      <a:schemeClr val="accent1"/>
                    </a:solidFill>
                  </a:rPr>
                  <a:t>maximal</a:t>
                </a:r>
                <a:r>
                  <a:rPr lang="en-US" dirty="0"/>
                  <a:t> circuit complexity</a:t>
                </a:r>
              </a:p>
              <a:p>
                <a:r>
                  <a:rPr lang="en-US" dirty="0"/>
                  <a:t>To break ties, think of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as a long string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be the </a:t>
                </a:r>
                <a:r>
                  <a:rPr lang="en-US" dirty="0">
                    <a:solidFill>
                      <a:schemeClr val="accent1"/>
                    </a:solidFill>
                  </a:rPr>
                  <a:t>first</a:t>
                </a:r>
                <a:r>
                  <a:rPr lang="en-US" dirty="0"/>
                  <a:t> function with maximal circuit complexity, under the “lexicographic” ordering (aka alphabetical order)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25739D-7983-EAE0-D3CC-F3D84029B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0363" y="2594344"/>
                <a:ext cx="11323674" cy="3582619"/>
              </a:xfrm>
              <a:blipFill>
                <a:blip r:embed="rId2"/>
                <a:stretch>
                  <a:fillRect l="-969" b="-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14BE1-D403-B539-AD32-1ECFCE99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1AA74E1-A376-7EB4-E87B-C3DE751D330E}"/>
                  </a:ext>
                </a:extLst>
              </p:cNvPr>
              <p:cNvSpPr/>
              <p:nvPr/>
            </p:nvSpPr>
            <p:spPr>
              <a:xfrm>
                <a:off x="949841" y="1690688"/>
                <a:ext cx="10292317" cy="7335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exists a decidable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1AA74E1-A376-7EB4-E87B-C3DE751D3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41" y="1690688"/>
                <a:ext cx="10292317" cy="733535"/>
              </a:xfrm>
              <a:prstGeom prst="rect">
                <a:avLst/>
              </a:prstGeom>
              <a:blipFill>
                <a:blip r:embed="rId3"/>
                <a:stretch>
                  <a:fillRect b="-8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04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5899-3AFB-1D90-AA86-715AC4E6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Decidable but not tractable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14A25-92D7-DC84-0998-9B3C002350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decidable. </a:t>
                </a:r>
                <a:r>
                  <a:rPr lang="en-US" b="1" dirty="0"/>
                  <a:t>Proof sketch:</a:t>
                </a:r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, determine the circuit complexity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by exhaustively searching over all circuits</a:t>
                </a:r>
              </a:p>
              <a:p>
                <a:r>
                  <a:rPr lang="en-US" b="1" dirty="0"/>
                  <a:t>Claim: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. </a:t>
                </a:r>
                <a:r>
                  <a:rPr lang="en-US" b="1" dirty="0"/>
                  <a:t>Proof: </a:t>
                </a:r>
                <a:r>
                  <a:rPr lang="en-US" dirty="0"/>
                  <a:t>By Shannon’s counting argument,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has circuit 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dirty="0"/>
                  <a:t>. Since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dirty="0"/>
                  <a:t>, this implies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B14A25-92D7-DC84-0998-9B3C002350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04ECF-8BEA-C0B7-DCE1-F504A3DB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6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DBF208A-406B-349F-915B-E315E2A1727A}"/>
              </a:ext>
            </a:extLst>
          </p:cNvPr>
          <p:cNvSpPr/>
          <p:nvPr/>
        </p:nvSpPr>
        <p:spPr>
          <a:xfrm>
            <a:off x="1815836" y="3085728"/>
            <a:ext cx="3369719" cy="332590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CE2D-5113-8662-1125-D445A311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Intractability vs. undecidability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5C513E-4FC9-F423-3071-7B0D8791CEC2}"/>
              </a:ext>
            </a:extLst>
          </p:cNvPr>
          <p:cNvSpPr/>
          <p:nvPr/>
        </p:nvSpPr>
        <p:spPr>
          <a:xfrm>
            <a:off x="2812207" y="4317927"/>
            <a:ext cx="1376979" cy="19578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/>
              <p:nvPr/>
            </p:nvSpPr>
            <p:spPr>
              <a:xfrm>
                <a:off x="3307059" y="4485565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059" y="4485565"/>
                <a:ext cx="4303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D47C240-9F3D-8145-D07D-685CDC2ACFC8}"/>
              </a:ext>
            </a:extLst>
          </p:cNvPr>
          <p:cNvSpPr txBox="1"/>
          <p:nvPr/>
        </p:nvSpPr>
        <p:spPr>
          <a:xfrm>
            <a:off x="2513403" y="3340402"/>
            <a:ext cx="240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Decidable languages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BD1613-F2EF-C094-6186-AF30E0C69A58}"/>
              </a:ext>
            </a:extLst>
          </p:cNvPr>
          <p:cNvSpPr/>
          <p:nvPr/>
        </p:nvSpPr>
        <p:spPr>
          <a:xfrm>
            <a:off x="1150713" y="1869551"/>
            <a:ext cx="4680248" cy="47297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F5798A-BE69-C701-69A0-CAF4177C7629}"/>
              </a:ext>
            </a:extLst>
          </p:cNvPr>
          <p:cNvSpPr txBox="1"/>
          <p:nvPr/>
        </p:nvSpPr>
        <p:spPr>
          <a:xfrm>
            <a:off x="2784413" y="2046685"/>
            <a:ext cx="152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languages</a:t>
            </a: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C757EF44-2A23-C55D-8769-7038B6E5D1A6}"/>
              </a:ext>
            </a:extLst>
          </p:cNvPr>
          <p:cNvSpPr/>
          <p:nvPr/>
        </p:nvSpPr>
        <p:spPr>
          <a:xfrm>
            <a:off x="4330939" y="2653800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946EAE74-20A0-2D2F-8948-BB12843687FF}"/>
              </a:ext>
            </a:extLst>
          </p:cNvPr>
          <p:cNvSpPr/>
          <p:nvPr/>
        </p:nvSpPr>
        <p:spPr>
          <a:xfrm>
            <a:off x="4001482" y="3787753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AAD2BFE7-A3AB-6F1B-80DE-A2758ACBEC98}"/>
              </a:ext>
            </a:extLst>
          </p:cNvPr>
          <p:cNvSpPr/>
          <p:nvPr/>
        </p:nvSpPr>
        <p:spPr>
          <a:xfrm>
            <a:off x="3624971" y="5228931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34B8A7-48B1-318E-7D0D-5B1F5C04FE67}"/>
              </a:ext>
            </a:extLst>
          </p:cNvPr>
          <p:cNvSpPr/>
          <p:nvPr/>
        </p:nvSpPr>
        <p:spPr>
          <a:xfrm>
            <a:off x="4540323" y="2258464"/>
            <a:ext cx="2562225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24CB1D-FD35-CCE8-E86E-944EEC63E13E}"/>
                  </a:ext>
                </a:extLst>
              </p:cNvPr>
              <p:cNvSpPr txBox="1"/>
              <p:nvPr/>
            </p:nvSpPr>
            <p:spPr>
              <a:xfrm>
                <a:off x="6325813" y="4655073"/>
                <a:ext cx="781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LIS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24CB1D-FD35-CCE8-E86E-944EEC63E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813" y="4655073"/>
                <a:ext cx="7810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22131F-DFF5-EF7B-29B2-F65682367E29}"/>
                  </a:ext>
                </a:extLst>
              </p:cNvPr>
              <p:cNvSpPr txBox="1"/>
              <p:nvPr/>
            </p:nvSpPr>
            <p:spPr>
              <a:xfrm>
                <a:off x="7102548" y="2046685"/>
                <a:ext cx="781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HALT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22131F-DFF5-EF7B-29B2-F65682367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548" y="2046685"/>
                <a:ext cx="7810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908180F-19E4-C1E5-410C-1AB3FB4DB03A}"/>
              </a:ext>
            </a:extLst>
          </p:cNvPr>
          <p:cNvSpPr/>
          <p:nvPr/>
        </p:nvSpPr>
        <p:spPr>
          <a:xfrm>
            <a:off x="3854523" y="4839739"/>
            <a:ext cx="2562225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D03667F-96E7-C614-FE4C-2B114D3E02A5}"/>
              </a:ext>
            </a:extLst>
          </p:cNvPr>
          <p:cNvSpPr/>
          <p:nvPr/>
        </p:nvSpPr>
        <p:spPr>
          <a:xfrm>
            <a:off x="4214319" y="3407851"/>
            <a:ext cx="2562225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1D5831-4494-B39A-EC1D-DAB2A344C96F}"/>
                  </a:ext>
                </a:extLst>
              </p:cNvPr>
              <p:cNvSpPr txBox="1"/>
              <p:nvPr/>
            </p:nvSpPr>
            <p:spPr>
              <a:xfrm>
                <a:off x="6776544" y="3180548"/>
                <a:ext cx="4239253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halts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within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steps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1D5831-4494-B39A-EC1D-DAB2A344C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544" y="3180548"/>
                <a:ext cx="4239253" cy="387157"/>
              </a:xfrm>
              <a:prstGeom prst="rect">
                <a:avLst/>
              </a:prstGeom>
              <a:blipFill>
                <a:blip r:embed="rId5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tar: 5 Points 2">
            <a:extLst>
              <a:ext uri="{FF2B5EF4-FFF2-40B4-BE49-F238E27FC236}">
                <a16:creationId xmlns:a16="http://schemas.microsoft.com/office/drawing/2014/main" id="{686523E2-413A-177F-A6AC-3466683B70B7}"/>
              </a:ext>
            </a:extLst>
          </p:cNvPr>
          <p:cNvSpPr/>
          <p:nvPr/>
        </p:nvSpPr>
        <p:spPr>
          <a:xfrm>
            <a:off x="4344251" y="4367438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9505C61-E9B0-9C2D-6FCF-76CF0A1E528A}"/>
              </a:ext>
            </a:extLst>
          </p:cNvPr>
          <p:cNvSpPr/>
          <p:nvPr/>
        </p:nvSpPr>
        <p:spPr>
          <a:xfrm>
            <a:off x="4602268" y="4005814"/>
            <a:ext cx="2562225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EDA80-BCC9-5B50-8EB5-AAAD10128798}"/>
                  </a:ext>
                </a:extLst>
              </p:cNvPr>
              <p:cNvSpPr txBox="1"/>
              <p:nvPr/>
            </p:nvSpPr>
            <p:spPr>
              <a:xfrm>
                <a:off x="7164494" y="3787753"/>
                <a:ext cx="2010534" cy="400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EDA80-BCC9-5B50-8EB5-AAAD10128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494" y="3787753"/>
                <a:ext cx="2010534" cy="400751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93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D6F922-FD82-86A2-4967-4FF0A8A797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06966" y="55855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“Natural” languages outside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D6F922-FD82-86A2-4967-4FF0A8A797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06966" y="558556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B9D16-ED13-7CB9-E206-DC3057F76B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453" y="1740878"/>
                <a:ext cx="10885809" cy="4818184"/>
              </a:xfrm>
            </p:spPr>
            <p:txBody>
              <a:bodyPr/>
              <a:lstStyle/>
              <a:p>
                <a:r>
                  <a:rPr lang="en-US" dirty="0"/>
                  <a:t>We have seen two examples of decidable</a:t>
                </a:r>
                <a:br>
                  <a:rPr lang="en-US" dirty="0"/>
                </a:br>
                <a:r>
                  <a:rPr lang="en-US" dirty="0"/>
                  <a:t>languages outside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However, each of them seems a bit “artificial” / “contrived”</a:t>
                </a:r>
              </a:p>
              <a:p>
                <a:r>
                  <a:rPr lang="en-US" dirty="0"/>
                  <a:t>What </a:t>
                </a:r>
                <a:r>
                  <a:rPr lang="en-US" dirty="0">
                    <a:solidFill>
                      <a:schemeClr val="accent1"/>
                    </a:solidFill>
                  </a:rPr>
                  <a:t>else</a:t>
                </a:r>
                <a:r>
                  <a:rPr lang="en-US" dirty="0"/>
                  <a:t> is outside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Can we prove that some </a:t>
                </a:r>
                <a:r>
                  <a:rPr lang="en-US" dirty="0">
                    <a:solidFill>
                      <a:schemeClr val="accent1"/>
                    </a:solidFill>
                  </a:rPr>
                  <a:t>“natural”</a:t>
                </a:r>
                <a:r>
                  <a:rPr lang="en-US" dirty="0"/>
                  <a:t> decidable languages are outside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B9D16-ED13-7CB9-E206-DC3057F76B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453" y="1740878"/>
                <a:ext cx="10885809" cy="4818184"/>
              </a:xfrm>
              <a:blipFill>
                <a:blip r:embed="rId3"/>
                <a:stretch>
                  <a:fillRect l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28F1C-F43E-B00A-3A4A-E526B042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FD7A9623-E1B2-46B5-79DB-30A874944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967" y="215656"/>
            <a:ext cx="3594067" cy="27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7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6D95-73FA-701B-B9F1-722B08B6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Polynomial-time 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FCF55-AAA8-77EB-B271-2288E334E7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3487" y="1690688"/>
                <a:ext cx="11693562" cy="51673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languages over the alphabets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respectively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Definition: </a:t>
                </a: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poly-time mapping reduction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function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	 		(“YES maps to YES”)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		(“NO maps to NO”)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poly-time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computable</a:t>
                </a:r>
                <a:r>
                  <a:rPr lang="en-US" dirty="0"/>
                  <a:t>, i.e., there exists 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on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steps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written on its tape (followed by blanks)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FCF55-AAA8-77EB-B271-2288E334E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487" y="1690688"/>
                <a:ext cx="11693562" cy="5167312"/>
              </a:xfrm>
              <a:blipFill>
                <a:blip r:embed="rId2"/>
                <a:stretch>
                  <a:fillRect l="-938" r="-1147" b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2FF5C-D3B6-438F-BDBF-988026EE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1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3A8C-B8D4-7C07-48DA-91EFC6C4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3"/>
            <a:ext cx="10515600" cy="1325563"/>
          </a:xfrm>
        </p:spPr>
        <p:txBody>
          <a:bodyPr/>
          <a:lstStyle/>
          <a:p>
            <a:r>
              <a:rPr lang="en-US" dirty="0"/>
              <a:t>Polynomial-time 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67A2A-85C1-4C34-DD59-62EEEC9602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7736"/>
                <a:ext cx="10515600" cy="4789227"/>
              </a:xfrm>
            </p:spPr>
            <p:txBody>
              <a:bodyPr/>
              <a:lstStyle/>
              <a:p>
                <a:r>
                  <a:rPr lang="en-US" dirty="0"/>
                  <a:t>A poly-time mapping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way of </a:t>
                </a:r>
                <a:r>
                  <a:rPr lang="en-US" dirty="0">
                    <a:solidFill>
                      <a:schemeClr val="accent1"/>
                    </a:solidFill>
                  </a:rPr>
                  <a:t>efficiently</a:t>
                </a:r>
                <a:r>
                  <a:rPr lang="en-US" dirty="0"/>
                  <a:t> converting instances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into equivalent instances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67A2A-85C1-4C34-DD59-62EEEC960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7736"/>
                <a:ext cx="10515600" cy="478922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7D59D-7CC8-A7A5-67D6-AADE9900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C38DC1-9799-4504-4D5A-410FDA5F9FBA}"/>
              </a:ext>
            </a:extLst>
          </p:cNvPr>
          <p:cNvGrpSpPr/>
          <p:nvPr/>
        </p:nvGrpSpPr>
        <p:grpSpPr>
          <a:xfrm>
            <a:off x="2990626" y="3636085"/>
            <a:ext cx="5032337" cy="3002543"/>
            <a:chOff x="2990626" y="3636085"/>
            <a:chExt cx="5032337" cy="30025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D2AACD-0D96-B71D-A164-B6259A1F0559}"/>
                </a:ext>
              </a:extLst>
            </p:cNvPr>
            <p:cNvSpPr/>
            <p:nvPr/>
          </p:nvSpPr>
          <p:spPr>
            <a:xfrm>
              <a:off x="2990626" y="3636085"/>
              <a:ext cx="1549101" cy="245274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A4997F-EF8F-663C-4533-B61CCF4E74F9}"/>
                </a:ext>
              </a:extLst>
            </p:cNvPr>
            <p:cNvSpPr/>
            <p:nvPr/>
          </p:nvSpPr>
          <p:spPr>
            <a:xfrm>
              <a:off x="6473862" y="3636085"/>
              <a:ext cx="1549101" cy="245274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C37A9ED-1433-547A-888E-C8527F2BCC5E}"/>
                    </a:ext>
                  </a:extLst>
                </p:cNvPr>
                <p:cNvSpPr txBox="1"/>
                <p:nvPr/>
              </p:nvSpPr>
              <p:spPr>
                <a:xfrm>
                  <a:off x="3442447" y="6176963"/>
                  <a:ext cx="6884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C37A9ED-1433-547A-888E-C8527F2BC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2447" y="6176963"/>
                  <a:ext cx="688489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C649144-CCE4-BE1D-CC73-032FBDB9BEB7}"/>
                    </a:ext>
                  </a:extLst>
                </p:cNvPr>
                <p:cNvSpPr txBox="1"/>
                <p:nvPr/>
              </p:nvSpPr>
              <p:spPr>
                <a:xfrm>
                  <a:off x="6904167" y="6147643"/>
                  <a:ext cx="688489" cy="4698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C649144-CCE4-BE1D-CC73-032FBDB9BE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167" y="6147643"/>
                  <a:ext cx="688489" cy="4698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Explosion: 8 Points 8">
                  <a:extLst>
                    <a:ext uri="{FF2B5EF4-FFF2-40B4-BE49-F238E27FC236}">
                      <a16:creationId xmlns:a16="http://schemas.microsoft.com/office/drawing/2014/main" id="{696A4C89-E7EB-5A69-83F8-0A0DA4FBE6B2}"/>
                    </a:ext>
                  </a:extLst>
                </p:cNvPr>
                <p:cNvSpPr/>
                <p:nvPr/>
              </p:nvSpPr>
              <p:spPr>
                <a:xfrm>
                  <a:off x="3291840" y="4421393"/>
                  <a:ext cx="957431" cy="1247887"/>
                </a:xfrm>
                <a:prstGeom prst="irregularSeal1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Explosion: 8 Points 8">
                  <a:extLst>
                    <a:ext uri="{FF2B5EF4-FFF2-40B4-BE49-F238E27FC236}">
                      <a16:creationId xmlns:a16="http://schemas.microsoft.com/office/drawing/2014/main" id="{696A4C89-E7EB-5A69-83F8-0A0DA4FBE6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840" y="4421393"/>
                  <a:ext cx="957431" cy="1247887"/>
                </a:xfrm>
                <a:prstGeom prst="irregularSeal1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Explosion: 14 Points 9">
                  <a:extLst>
                    <a:ext uri="{FF2B5EF4-FFF2-40B4-BE49-F238E27FC236}">
                      <a16:creationId xmlns:a16="http://schemas.microsoft.com/office/drawing/2014/main" id="{15618959-DFBB-3E8B-F227-35136F49E3C4}"/>
                    </a:ext>
                  </a:extLst>
                </p:cNvPr>
                <p:cNvSpPr/>
                <p:nvPr/>
              </p:nvSpPr>
              <p:spPr>
                <a:xfrm>
                  <a:off x="6647552" y="4234698"/>
                  <a:ext cx="1330810" cy="1479399"/>
                </a:xfrm>
                <a:prstGeom prst="irregularSeal2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Explosion: 14 Points 9">
                  <a:extLst>
                    <a:ext uri="{FF2B5EF4-FFF2-40B4-BE49-F238E27FC236}">
                      <a16:creationId xmlns:a16="http://schemas.microsoft.com/office/drawing/2014/main" id="{15618959-DFBB-3E8B-F227-35136F49E3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552" y="4234698"/>
                  <a:ext cx="1330810" cy="1479399"/>
                </a:xfrm>
                <a:prstGeom prst="irregularSeal2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6130C85-F330-5C09-5837-BAF96FCCE8BD}"/>
                </a:ext>
              </a:extLst>
            </p:cNvPr>
            <p:cNvSpPr/>
            <p:nvPr/>
          </p:nvSpPr>
          <p:spPr>
            <a:xfrm>
              <a:off x="3924300" y="4891293"/>
              <a:ext cx="3251200" cy="328407"/>
            </a:xfrm>
            <a:custGeom>
              <a:avLst/>
              <a:gdLst>
                <a:gd name="connsiteX0" fmla="*/ 0 w 3251200"/>
                <a:gd name="connsiteY0" fmla="*/ 420026 h 521626"/>
                <a:gd name="connsiteX1" fmla="*/ 1543050 w 3251200"/>
                <a:gd name="connsiteY1" fmla="*/ 926 h 521626"/>
                <a:gd name="connsiteX2" fmla="*/ 3251200 w 3251200"/>
                <a:gd name="connsiteY2" fmla="*/ 521626 h 521626"/>
                <a:gd name="connsiteX0" fmla="*/ 0 w 3251200"/>
                <a:gd name="connsiteY0" fmla="*/ 226807 h 328407"/>
                <a:gd name="connsiteX1" fmla="*/ 1682750 w 3251200"/>
                <a:gd name="connsiteY1" fmla="*/ 4557 h 328407"/>
                <a:gd name="connsiteX2" fmla="*/ 3251200 w 3251200"/>
                <a:gd name="connsiteY2" fmla="*/ 328407 h 328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1200" h="328407">
                  <a:moveTo>
                    <a:pt x="0" y="226807"/>
                  </a:moveTo>
                  <a:cubicBezTo>
                    <a:pt x="500591" y="8790"/>
                    <a:pt x="1140883" y="-12376"/>
                    <a:pt x="1682750" y="4557"/>
                  </a:cubicBezTo>
                  <a:cubicBezTo>
                    <a:pt x="2224617" y="21490"/>
                    <a:pt x="2668058" y="76523"/>
                    <a:pt x="3251200" y="328407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3F6E65A-E170-C9C9-9ECF-C1A32B8E07CE}"/>
                </a:ext>
              </a:extLst>
            </p:cNvPr>
            <p:cNvSpPr/>
            <p:nvPr/>
          </p:nvSpPr>
          <p:spPr>
            <a:xfrm>
              <a:off x="3881195" y="3754689"/>
              <a:ext cx="3321050" cy="273991"/>
            </a:xfrm>
            <a:custGeom>
              <a:avLst/>
              <a:gdLst>
                <a:gd name="connsiteX0" fmla="*/ 0 w 3251200"/>
                <a:gd name="connsiteY0" fmla="*/ 420026 h 521626"/>
                <a:gd name="connsiteX1" fmla="*/ 1543050 w 3251200"/>
                <a:gd name="connsiteY1" fmla="*/ 926 h 521626"/>
                <a:gd name="connsiteX2" fmla="*/ 3251200 w 3251200"/>
                <a:gd name="connsiteY2" fmla="*/ 521626 h 521626"/>
                <a:gd name="connsiteX0" fmla="*/ 0 w 3251200"/>
                <a:gd name="connsiteY0" fmla="*/ 226807 h 328407"/>
                <a:gd name="connsiteX1" fmla="*/ 1682750 w 3251200"/>
                <a:gd name="connsiteY1" fmla="*/ 4557 h 328407"/>
                <a:gd name="connsiteX2" fmla="*/ 3251200 w 3251200"/>
                <a:gd name="connsiteY2" fmla="*/ 328407 h 328407"/>
                <a:gd name="connsiteX0" fmla="*/ 0 w 3321050"/>
                <a:gd name="connsiteY0" fmla="*/ 226807 h 233157"/>
                <a:gd name="connsiteX1" fmla="*/ 1682750 w 3321050"/>
                <a:gd name="connsiteY1" fmla="*/ 4557 h 233157"/>
                <a:gd name="connsiteX2" fmla="*/ 3321050 w 3321050"/>
                <a:gd name="connsiteY2" fmla="*/ 233157 h 233157"/>
                <a:gd name="connsiteX0" fmla="*/ 0 w 3321050"/>
                <a:gd name="connsiteY0" fmla="*/ 263068 h 269418"/>
                <a:gd name="connsiteX1" fmla="*/ 1657350 w 3321050"/>
                <a:gd name="connsiteY1" fmla="*/ 2718 h 269418"/>
                <a:gd name="connsiteX2" fmla="*/ 3321050 w 3321050"/>
                <a:gd name="connsiteY2" fmla="*/ 269418 h 269418"/>
                <a:gd name="connsiteX0" fmla="*/ 0 w 3321050"/>
                <a:gd name="connsiteY0" fmla="*/ 267641 h 273991"/>
                <a:gd name="connsiteX1" fmla="*/ 1657350 w 3321050"/>
                <a:gd name="connsiteY1" fmla="*/ 7291 h 273991"/>
                <a:gd name="connsiteX2" fmla="*/ 3321050 w 3321050"/>
                <a:gd name="connsiteY2" fmla="*/ 273991 h 273991"/>
                <a:gd name="connsiteX0" fmla="*/ 0 w 3321050"/>
                <a:gd name="connsiteY0" fmla="*/ 267641 h 273991"/>
                <a:gd name="connsiteX1" fmla="*/ 1657350 w 3321050"/>
                <a:gd name="connsiteY1" fmla="*/ 7291 h 273991"/>
                <a:gd name="connsiteX2" fmla="*/ 3321050 w 3321050"/>
                <a:gd name="connsiteY2" fmla="*/ 273991 h 27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1050" h="273991">
                  <a:moveTo>
                    <a:pt x="0" y="267641"/>
                  </a:moveTo>
                  <a:cubicBezTo>
                    <a:pt x="500591" y="49624"/>
                    <a:pt x="1115950" y="35444"/>
                    <a:pt x="1657350" y="7291"/>
                  </a:cubicBezTo>
                  <a:cubicBezTo>
                    <a:pt x="2186517" y="-20226"/>
                    <a:pt x="2737908" y="22107"/>
                    <a:pt x="3321050" y="27399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961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C83236-DF2C-338A-9204-3AF2FDCA044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Reductions: Proving that a language </a:t>
                </a:r>
                <a:r>
                  <a:rPr lang="en-US" dirty="0">
                    <a:solidFill>
                      <a:schemeClr val="accent1"/>
                    </a:solidFill>
                  </a:rPr>
                  <a:t>is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C83236-DF2C-338A-9204-3AF2FDCA04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366C6C-C065-6EB4-868A-F955356F86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349" y="1571288"/>
                <a:ext cx="11249526" cy="508384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Suppose there exists a </a:t>
                </a:r>
                <a:r>
                  <a:rPr lang="en-US" dirty="0">
                    <a:solidFill>
                      <a:schemeClr val="accent1"/>
                    </a:solidFill>
                  </a:rPr>
                  <a:t>poly-time</a:t>
                </a:r>
                <a:r>
                  <a:rPr lang="en-US" dirty="0"/>
                  <a:t> mapping reduction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Claim: </a:t>
                </a: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Proof:</a:t>
                </a:r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			(this 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time)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Check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		(this 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time)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Accept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reject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, so the total time is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366C6C-C065-6EB4-868A-F955356F86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349" y="1571288"/>
                <a:ext cx="11249526" cy="5083847"/>
              </a:xfrm>
              <a:blipFill>
                <a:blip r:embed="rId3"/>
                <a:stretch>
                  <a:fillRect l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D2027-AC4F-165B-A939-E211EE11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04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E90540-7E98-31E4-9085-C4943156AA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970277" cy="1325563"/>
              </a:xfrm>
            </p:spPr>
            <p:txBody>
              <a:bodyPr/>
              <a:lstStyle/>
              <a:p>
                <a:r>
                  <a:rPr lang="en-US" dirty="0"/>
                  <a:t>Reductions: Proving that a language is </a:t>
                </a:r>
                <a:r>
                  <a:rPr lang="en-US" dirty="0">
                    <a:solidFill>
                      <a:schemeClr val="accent1"/>
                    </a:solidFill>
                  </a:rPr>
                  <a:t>not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E90540-7E98-31E4-9085-C4943156AA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970277" cy="1325563"/>
              </a:xfrm>
              <a:blipFill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E55DC3-EC3E-348B-BEC3-E7F9CA73CF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Suppose there exists a </a:t>
                </a:r>
                <a:r>
                  <a:rPr lang="en-US" dirty="0">
                    <a:solidFill>
                      <a:schemeClr val="accent1"/>
                    </a:solidFill>
                  </a:rPr>
                  <a:t>poly-time</a:t>
                </a:r>
                <a:r>
                  <a:rPr lang="en-US" dirty="0"/>
                  <a:t> mapping reduction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Claim: </a:t>
                </a: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Proof: </a:t>
                </a:r>
                <a:r>
                  <a:rPr lang="en-US" dirty="0"/>
                  <a:t>This is the contrapositive of the previous claim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E55DC3-EC3E-348B-BEC3-E7F9CA73CF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179DD-FDD3-C471-1EF6-7D49CB75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20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0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170177</TotalTime>
  <Words>1034</Words>
  <Application>Microsoft Office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CMSC 28100  Introduction to Complexity Theory  Winter 2024 Instructor: William Hoza</vt:lpstr>
      <vt:lpstr>Decidable but not tractable</vt:lpstr>
      <vt:lpstr>Decidable but not tractable</vt:lpstr>
      <vt:lpstr>Intractability vs. undecidability</vt:lpstr>
      <vt:lpstr>“Natural” languages outside "P"</vt:lpstr>
      <vt:lpstr>Polynomial-time reductions</vt:lpstr>
      <vt:lpstr>Polynomial-time reductions</vt:lpstr>
      <vt:lpstr>Reductions: Proving that a language is in "P"</vt:lpstr>
      <vt:lpstr>Reductions: Proving that a language is not in "P"</vt:lpstr>
      <vt:lpstr>Time-bounded halting problem</vt:lpstr>
      <vt:lpstr>Time-bounded halting problem</vt:lpstr>
      <vt:lpstr>How hard is hard?</vt:lpstr>
      <vt:lpstr>The class "EXP"</vt:lpstr>
      <vt:lpstr>The class "EXP"</vt:lpstr>
      <vt:lpstr>"EXP"-hardness</vt:lpstr>
      <vt:lpstr>"EXP"-hard languages are not in "P"</vt:lpstr>
      <vt:lpstr>"BOUNDED‑HALT" is "EXP"-hard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378</cp:revision>
  <dcterms:created xsi:type="dcterms:W3CDTF">2022-12-12T23:26:37Z</dcterms:created>
  <dcterms:modified xsi:type="dcterms:W3CDTF">2024-02-05T16:32:48Z</dcterms:modified>
</cp:coreProperties>
</file>