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00" r:id="rId2"/>
    <p:sldId id="740" r:id="rId3"/>
    <p:sldId id="745" r:id="rId4"/>
    <p:sldId id="746" r:id="rId5"/>
    <p:sldId id="747" r:id="rId6"/>
    <p:sldId id="791" r:id="rId7"/>
    <p:sldId id="748" r:id="rId8"/>
    <p:sldId id="744" r:id="rId9"/>
    <p:sldId id="749" r:id="rId10"/>
    <p:sldId id="766" r:id="rId11"/>
    <p:sldId id="767" r:id="rId12"/>
    <p:sldId id="754" r:id="rId13"/>
    <p:sldId id="769" r:id="rId14"/>
    <p:sldId id="770" r:id="rId15"/>
    <p:sldId id="652" r:id="rId16"/>
    <p:sldId id="756" r:id="rId17"/>
    <p:sldId id="771" r:id="rId18"/>
    <p:sldId id="757" r:id="rId19"/>
    <p:sldId id="758" r:id="rId20"/>
    <p:sldId id="759" r:id="rId21"/>
    <p:sldId id="760" r:id="rId22"/>
    <p:sldId id="761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4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259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E999-E805-8AF8-9800-5A9754B7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BDEE-4FD7-153E-134C-FCA425A9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6" y="1868237"/>
            <a:ext cx="10955767" cy="4805169"/>
          </a:xfrm>
        </p:spPr>
        <p:txBody>
          <a:bodyPr>
            <a:normAutofit/>
          </a:bodyPr>
          <a:lstStyle/>
          <a:p>
            <a:r>
              <a:rPr lang="en-US" dirty="0"/>
              <a:t>The mathematical model we have studied so far: Decidable vs. undecidable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Now we will </a:t>
            </a:r>
            <a:r>
              <a:rPr lang="en-US" dirty="0">
                <a:solidFill>
                  <a:schemeClr val="accent1"/>
                </a:solidFill>
              </a:rPr>
              <a:t>refine</a:t>
            </a:r>
            <a:r>
              <a:rPr lang="en-US" dirty="0"/>
              <a:t> our model to take into account the fact that in real life, we only have a </a:t>
            </a:r>
            <a:r>
              <a:rPr lang="en-US" dirty="0">
                <a:solidFill>
                  <a:schemeClr val="accent1"/>
                </a:solidFill>
              </a:rPr>
              <a:t>limited amount of time</a:t>
            </a:r>
            <a:r>
              <a:rPr lang="en-US" dirty="0"/>
              <a:t> (and other resources)</a:t>
            </a:r>
          </a:p>
          <a:p>
            <a:r>
              <a:rPr lang="en-US" dirty="0"/>
              <a:t>“Complexity theory”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063F-EF20-A5F0-9729-614D5114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EEAF217A-F1E9-D226-7F23-43B7BFA52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DF85-F6A6-0E12-FFCF-2D7C4C58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3C607-7A67-D230-32B7-35FEE194B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1825624"/>
                <a:ext cx="7801276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an introductory physics class, we might model gravity as a </a:t>
                </a:r>
                <a:r>
                  <a:rPr lang="en-US" dirty="0">
                    <a:solidFill>
                      <a:schemeClr val="accent1"/>
                    </a:solidFill>
                  </a:rPr>
                  <a:t>constant downward force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9.8 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a more advanced physics class, we might use a </a:t>
                </a:r>
                <a:r>
                  <a:rPr lang="en-US" dirty="0">
                    <a:solidFill>
                      <a:schemeClr val="accent1"/>
                    </a:solidFill>
                  </a:rPr>
                  <a:t>more sophisticated model</a:t>
                </a:r>
                <a:r>
                  <a:rPr lang="en-US" dirty="0"/>
                  <a:t> of gravity: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3C607-7A67-D230-32B7-35FEE194B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1825624"/>
                <a:ext cx="7801276" cy="4665219"/>
              </a:xfrm>
              <a:blipFill>
                <a:blip r:embed="rId2"/>
                <a:stretch>
                  <a:fillRect l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FBBF-51A7-3A51-E00C-864515FC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47AB41-F1DA-272F-C877-68E323C82FA4}"/>
              </a:ext>
            </a:extLst>
          </p:cNvPr>
          <p:cNvGrpSpPr/>
          <p:nvPr/>
        </p:nvGrpSpPr>
        <p:grpSpPr>
          <a:xfrm>
            <a:off x="8475751" y="470648"/>
            <a:ext cx="3496235" cy="2958352"/>
            <a:chOff x="8487784" y="1957893"/>
            <a:chExt cx="3496235" cy="295835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BBA0EAF-83E3-5FF5-B347-67767A1AE1E5}"/>
                </a:ext>
              </a:extLst>
            </p:cNvPr>
            <p:cNvSpPr/>
            <p:nvPr/>
          </p:nvSpPr>
          <p:spPr>
            <a:xfrm>
              <a:off x="9972339" y="2053919"/>
              <a:ext cx="2011680" cy="2851569"/>
            </a:xfrm>
            <a:custGeom>
              <a:avLst/>
              <a:gdLst>
                <a:gd name="connsiteX0" fmla="*/ 0 w 2011680"/>
                <a:gd name="connsiteY0" fmla="*/ 63144 h 2903163"/>
                <a:gd name="connsiteX1" fmla="*/ 301214 w 2011680"/>
                <a:gd name="connsiteY1" fmla="*/ 63144 h 2903163"/>
                <a:gd name="connsiteX2" fmla="*/ 1065007 w 2011680"/>
                <a:gd name="connsiteY2" fmla="*/ 719361 h 2903163"/>
                <a:gd name="connsiteX3" fmla="*/ 2011680 w 2011680"/>
                <a:gd name="connsiteY3" fmla="*/ 2903163 h 2903163"/>
                <a:gd name="connsiteX0" fmla="*/ 0 w 2011680"/>
                <a:gd name="connsiteY0" fmla="*/ 63144 h 2903163"/>
                <a:gd name="connsiteX1" fmla="*/ 301214 w 2011680"/>
                <a:gd name="connsiteY1" fmla="*/ 63144 h 2903163"/>
                <a:gd name="connsiteX2" fmla="*/ 1065007 w 2011680"/>
                <a:gd name="connsiteY2" fmla="*/ 719361 h 2903163"/>
                <a:gd name="connsiteX3" fmla="*/ 2011680 w 2011680"/>
                <a:gd name="connsiteY3" fmla="*/ 2903163 h 2903163"/>
                <a:gd name="connsiteX0" fmla="*/ 0 w 2011680"/>
                <a:gd name="connsiteY0" fmla="*/ 45921 h 2885940"/>
                <a:gd name="connsiteX1" fmla="*/ 301214 w 2011680"/>
                <a:gd name="connsiteY1" fmla="*/ 45921 h 2885940"/>
                <a:gd name="connsiteX2" fmla="*/ 1065007 w 2011680"/>
                <a:gd name="connsiteY2" fmla="*/ 702138 h 2885940"/>
                <a:gd name="connsiteX3" fmla="*/ 2011680 w 2011680"/>
                <a:gd name="connsiteY3" fmla="*/ 2885940 h 2885940"/>
                <a:gd name="connsiteX0" fmla="*/ 0 w 2011680"/>
                <a:gd name="connsiteY0" fmla="*/ 45921 h 2885940"/>
                <a:gd name="connsiteX1" fmla="*/ 301214 w 2011680"/>
                <a:gd name="connsiteY1" fmla="*/ 45921 h 2885940"/>
                <a:gd name="connsiteX2" fmla="*/ 1065007 w 2011680"/>
                <a:gd name="connsiteY2" fmla="*/ 702138 h 2885940"/>
                <a:gd name="connsiteX3" fmla="*/ 2011680 w 2011680"/>
                <a:gd name="connsiteY3" fmla="*/ 2885940 h 2885940"/>
                <a:gd name="connsiteX0" fmla="*/ 0 w 2011680"/>
                <a:gd name="connsiteY0" fmla="*/ 4193 h 2844212"/>
                <a:gd name="connsiteX1" fmla="*/ 301214 w 2011680"/>
                <a:gd name="connsiteY1" fmla="*/ 4193 h 2844212"/>
                <a:gd name="connsiteX2" fmla="*/ 1065007 w 2011680"/>
                <a:gd name="connsiteY2" fmla="*/ 660410 h 2844212"/>
                <a:gd name="connsiteX3" fmla="*/ 2011680 w 2011680"/>
                <a:gd name="connsiteY3" fmla="*/ 2844212 h 2844212"/>
                <a:gd name="connsiteX0" fmla="*/ 0 w 2011680"/>
                <a:gd name="connsiteY0" fmla="*/ 0 h 2840019"/>
                <a:gd name="connsiteX1" fmla="*/ 1065007 w 2011680"/>
                <a:gd name="connsiteY1" fmla="*/ 656217 h 2840019"/>
                <a:gd name="connsiteX2" fmla="*/ 2011680 w 2011680"/>
                <a:gd name="connsiteY2" fmla="*/ 2840019 h 2840019"/>
                <a:gd name="connsiteX0" fmla="*/ 0 w 2011680"/>
                <a:gd name="connsiteY0" fmla="*/ 0 h 2840019"/>
                <a:gd name="connsiteX1" fmla="*/ 1065007 w 2011680"/>
                <a:gd name="connsiteY1" fmla="*/ 656217 h 2840019"/>
                <a:gd name="connsiteX2" fmla="*/ 2011680 w 2011680"/>
                <a:gd name="connsiteY2" fmla="*/ 2840019 h 2840019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1680" h="2851569">
                  <a:moveTo>
                    <a:pt x="0" y="11550"/>
                  </a:moveTo>
                  <a:cubicBezTo>
                    <a:pt x="373342" y="-59301"/>
                    <a:pt x="724118" y="200040"/>
                    <a:pt x="1059398" y="673376"/>
                  </a:cubicBezTo>
                  <a:cubicBezTo>
                    <a:pt x="1456672" y="1225250"/>
                    <a:pt x="1731371" y="2001946"/>
                    <a:pt x="2011680" y="285156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C55E61-780E-6DDB-D457-0B52AAC59FE9}"/>
                </a:ext>
              </a:extLst>
            </p:cNvPr>
            <p:cNvSpPr/>
            <p:nvPr/>
          </p:nvSpPr>
          <p:spPr>
            <a:xfrm>
              <a:off x="8487784" y="2635624"/>
              <a:ext cx="1531877" cy="22806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artoon of a cannon&#10;&#10;Description automatically generated">
              <a:extLst>
                <a:ext uri="{FF2B5EF4-FFF2-40B4-BE49-F238E27FC236}">
                  <a16:creationId xmlns:a16="http://schemas.microsoft.com/office/drawing/2014/main" id="{1B26507A-ABB7-A1E2-5DC6-A8A765F28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3267" y="1957893"/>
              <a:ext cx="1366395" cy="67773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6A8F0C-497E-A8FF-16BB-E6F594849421}"/>
                </a:ext>
              </a:extLst>
            </p:cNvPr>
            <p:cNvSpPr/>
            <p:nvPr/>
          </p:nvSpPr>
          <p:spPr>
            <a:xfrm>
              <a:off x="11489615" y="3665220"/>
              <a:ext cx="153745" cy="1537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488EA-44C1-42C0-FC46-EE22787883D6}"/>
              </a:ext>
            </a:extLst>
          </p:cNvPr>
          <p:cNvGrpSpPr/>
          <p:nvPr/>
        </p:nvGrpSpPr>
        <p:grpSpPr>
          <a:xfrm>
            <a:off x="8021052" y="4150895"/>
            <a:ext cx="3332748" cy="2236457"/>
            <a:chOff x="7736305" y="4150895"/>
            <a:chExt cx="3332748" cy="22364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CA652E-E6D8-19D1-7256-C0C91F07AADB}"/>
                </a:ext>
              </a:extLst>
            </p:cNvPr>
            <p:cNvSpPr/>
            <p:nvPr/>
          </p:nvSpPr>
          <p:spPr>
            <a:xfrm>
              <a:off x="7736305" y="4150895"/>
              <a:ext cx="3332748" cy="22364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53E596-94FF-AAC4-DAAB-1B48FE57475C}"/>
                </a:ext>
              </a:extLst>
            </p:cNvPr>
            <p:cNvSpPr/>
            <p:nvPr/>
          </p:nvSpPr>
          <p:spPr>
            <a:xfrm>
              <a:off x="8891173" y="5013370"/>
              <a:ext cx="511506" cy="51150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39FFDF-FDFB-AD7E-6E95-3523D9DFC88C}"/>
                </a:ext>
              </a:extLst>
            </p:cNvPr>
            <p:cNvSpPr/>
            <p:nvPr/>
          </p:nvSpPr>
          <p:spPr>
            <a:xfrm>
              <a:off x="10330572" y="4303554"/>
              <a:ext cx="153745" cy="1537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61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9BAF-BFDA-50E1-F29D-B853E92B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vs.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C3DD-DD59-06D0-7C0A-F87EEF89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8" y="1893346"/>
            <a:ext cx="10665311" cy="4711849"/>
          </a:xfrm>
        </p:spPr>
        <p:txBody>
          <a:bodyPr>
            <a:normAutofit/>
          </a:bodyPr>
          <a:lstStyle/>
          <a:p>
            <a:r>
              <a:rPr lang="en-US" dirty="0"/>
              <a:t>Disclaimer: Our theoretical model will still not be </a:t>
            </a:r>
            <a:r>
              <a:rPr lang="en-US" dirty="0">
                <a:solidFill>
                  <a:schemeClr val="accent1"/>
                </a:solidFill>
              </a:rPr>
              <a:t>perfectly accurate</a:t>
            </a:r>
            <a:r>
              <a:rPr lang="en-US" dirty="0"/>
              <a:t>!</a:t>
            </a:r>
          </a:p>
          <a:p>
            <a:r>
              <a:rPr lang="en-US" dirty="0"/>
              <a:t>Sometimes, we might categorize a problem as “tractable” even though it is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actually “solvable in practice”</a:t>
            </a:r>
          </a:p>
          <a:p>
            <a:r>
              <a:rPr lang="en-US" dirty="0"/>
              <a:t>Other times, we might categorize a problem as “intractable” even though it </a:t>
            </a:r>
            <a:r>
              <a:rPr lang="en-US" dirty="0">
                <a:solidFill>
                  <a:schemeClr val="accent1"/>
                </a:solidFill>
              </a:rPr>
              <a:t>is</a:t>
            </a:r>
            <a:r>
              <a:rPr lang="en-US" dirty="0"/>
              <a:t> actually “solvable in practice”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416-1FE8-15CC-7CFF-8B836515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7ECEBE-22C1-C554-B222-E34175FE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761" y="351219"/>
            <a:ext cx="2681551" cy="245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79BAF-BFDA-50E1-F29D-B853E92B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vs.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3C3DD-DD59-06D0-7C0A-F87EEF892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3532" y="1690688"/>
                <a:ext cx="11143036" cy="49145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Physics analogy: Newton’s universal law of gravitation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) is a fantastic approximation in many</a:t>
                </a:r>
                <a:br>
                  <a:rPr lang="en-US" dirty="0"/>
                </a:br>
                <a:r>
                  <a:rPr lang="en-US" dirty="0"/>
                  <a:t>cases, but it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correctly predict Mercury’s motion</a:t>
                </a:r>
                <a:r>
                  <a:rPr lang="en-US" dirty="0"/>
                  <a:t> around the sun!</a:t>
                </a:r>
              </a:p>
              <a:p>
                <a:r>
                  <a:rPr lang="en-US" dirty="0"/>
                  <a:t>“…all models are wrong, but some are useful.” –George Box</a:t>
                </a:r>
              </a:p>
              <a:p>
                <a:r>
                  <a:rPr lang="en-US" dirty="0"/>
                  <a:t>Even though our model of tractability will not be completely accurate, it will still give us </a:t>
                </a:r>
                <a:r>
                  <a:rPr lang="en-US" dirty="0">
                    <a:solidFill>
                      <a:schemeClr val="accent1"/>
                    </a:solidFill>
                  </a:rPr>
                  <a:t>real insights </a:t>
                </a:r>
                <a:r>
                  <a:rPr lang="en-US" dirty="0"/>
                  <a:t>into the nature of computation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3C3DD-DD59-06D0-7C0A-F87EEF892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532" y="1690688"/>
                <a:ext cx="11143036" cy="4914507"/>
              </a:xfrm>
              <a:blipFill>
                <a:blip r:embed="rId3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416-1FE8-15CC-7CFF-8B836515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5574-3FC8-9052-88E2-17EF9A7C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54A6-8E93-A08A-4AE6-4558EB6FA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with input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time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running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are focusing on the </a:t>
                </a:r>
                <a:r>
                  <a:rPr lang="en-US" dirty="0">
                    <a:solidFill>
                      <a:schemeClr val="accent1"/>
                    </a:solidFill>
                  </a:rPr>
                  <a:t>worst-case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-symbol input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54A6-8E93-A08A-4AE6-4558EB6FA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17F07-3EAE-6351-9BC0-1B4895DF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4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Deciding a language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841" y="1825625"/>
                <a:ext cx="1117263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decided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then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841" y="1825625"/>
                <a:ext cx="11172636" cy="4351338"/>
              </a:xfrm>
              <a:blipFill>
                <a:blip r:embed="rId3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E11DA-F06F-3A18-2144-40343AF0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5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ED9-F076-F0E5-DD7D-74825FA5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AA2F-8B32-BF9B-D4AA-8B5D82AD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185" y="1825625"/>
                <a:ext cx="10929769" cy="4351338"/>
              </a:xfrm>
            </p:spPr>
            <p:txBody>
              <a:bodyPr/>
              <a:lstStyle/>
              <a:p>
                <a:r>
                  <a:rPr lang="en-US" dirty="0"/>
                  <a:t>We will mainly focus on the </a:t>
                </a:r>
                <a:r>
                  <a:rPr lang="en-US" dirty="0">
                    <a:solidFill>
                      <a:schemeClr val="accent1"/>
                    </a:solidFill>
                  </a:rPr>
                  <a:t>limiting behavior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“quickly” does the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increase when we increase the input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AA2F-8B32-BF9B-D4AA-8B5D82AD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185" y="1825625"/>
                <a:ext cx="10929769" cy="4351338"/>
              </a:xfrm>
              <a:blipFill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39AC7-8F32-76D7-E681-0809A159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0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Asymptotic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6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C32F-2690-40A0-1FAC-B0B9346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90B48-279B-E196-2858-B143DAA7D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791" y="1861073"/>
                <a:ext cx="11575228" cy="48624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possible time complexities: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is large, the leading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term </a:t>
                </a:r>
                <a:r>
                  <a:rPr lang="en-US" b="0" dirty="0">
                    <a:solidFill>
                      <a:schemeClr val="accent1"/>
                    </a:solidFill>
                  </a:rPr>
                  <a:t>dominates</a:t>
                </a:r>
              </a:p>
              <a:p>
                <a:r>
                  <a:rPr lang="en-US" dirty="0"/>
                  <a:t>We will </a:t>
                </a:r>
                <a:r>
                  <a:rPr lang="en-US" dirty="0">
                    <a:solidFill>
                      <a:schemeClr val="accent1"/>
                    </a:solidFill>
                  </a:rPr>
                  <a:t>ignore</a:t>
                </a:r>
                <a:r>
                  <a:rPr lang="en-US" dirty="0"/>
                  <a:t> the low-order terms and the leading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We focus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part (“quadratic time”)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90B48-279B-E196-2858-B143DAA7D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791" y="1861073"/>
                <a:ext cx="11575228" cy="4862456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46FD1-B7C6-2A44-392A-BAD2D9E7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3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76226"/>
                <a:ext cx="10908323" cy="44146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+64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are both 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”</a:t>
                </a:r>
              </a:p>
              <a:p>
                <a:r>
                  <a:rPr lang="en-US" dirty="0"/>
                  <a:t>More generally,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0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if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0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76226"/>
                <a:ext cx="10908323" cy="4414617"/>
              </a:xfrm>
              <a:blipFill>
                <a:blip r:embed="rId3"/>
                <a:stretch>
                  <a:fillRect l="-950" r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D2B1-3A37-E7BC-6183-AF1D4A2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441-D81A-56BA-D694-0A8EF564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E82B-2C56-4D7E-90C9-687EBC2F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 will be in class on </a:t>
            </a:r>
            <a:r>
              <a:rPr lang="en-US" b="1" dirty="0">
                <a:highlight>
                  <a:srgbClr val="FFFF00"/>
                </a:highlight>
              </a:rPr>
              <a:t>Wednesday, April 17</a:t>
            </a:r>
          </a:p>
          <a:p>
            <a:r>
              <a:rPr lang="en-US" dirty="0"/>
              <a:t>To prepare for the midterm, you only need to study the material up to this point</a:t>
            </a:r>
          </a:p>
          <a:p>
            <a:r>
              <a:rPr lang="en-US" dirty="0"/>
              <a:t>The midterm will be about </a:t>
            </a:r>
            <a:r>
              <a:rPr lang="en-US" dirty="0">
                <a:solidFill>
                  <a:schemeClr val="accent1"/>
                </a:solidFill>
              </a:rPr>
              <a:t>decidability and undecidability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FB38-80A3-03C7-8620-4354A14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4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240982-F649-93C4-25AB-5A1406CAA0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 examples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240982-F649-93C4-25AB-5A1406CAA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D6AA4-0FC5-C69C-BD1B-3E8892A4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1.9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D6AA4-0FC5-C69C-BD1B-3E8892A4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427DB-E921-C78B-F2A6-56907469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8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51514A-B0B5-23CD-D76D-F1BBEED649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51514A-B0B5-23CD-D76D-F1BBEED64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FA267-8C6A-BC00-7CE5-D1622FFC8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FA267-8C6A-BC00-7CE5-D1622FFC8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7652-0332-B36E-4E7D-92A2599D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9B080B-E0A4-D458-B8D8-A5CE4387AB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examples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9B080B-E0A4-D458-B8D8-A5CE4387A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1CA6C-C56C-0093-E620-7DA5BA778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38289"/>
                <a:ext cx="10515600" cy="43139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1CA6C-C56C-0093-E620-7DA5BA778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38289"/>
                <a:ext cx="10515600" cy="43139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2D65F-033D-9D6C-AB5E-CB198605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6D8C51-A45E-A0B7-A0D3-C3AC0A769615}"/>
              </a:ext>
            </a:extLst>
          </p:cNvPr>
          <p:cNvGrpSpPr/>
          <p:nvPr/>
        </p:nvGrpSpPr>
        <p:grpSpPr>
          <a:xfrm>
            <a:off x="2640028" y="3794835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334232-5A55-C1E6-2DAF-F089A331AC8B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679D3FA4-46B3-3E29-3DF4-6C916C9749B2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. Which of the following statements is </a:t>
                  </a:r>
                  <a:r>
                    <a:rPr lang="en-US" sz="1800" b="1" u="sng" dirty="0">
                      <a:solidFill>
                        <a:schemeClr val="tx1"/>
                      </a:solidFill>
                    </a:rPr>
                    <a:t>false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679D3FA4-46B3-3E29-3DF4-6C916C9749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60E1FA-5275-B411-BD88-6138B8C11E4A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4ED70B3-2232-6AE0-40AB-4279BB467118}"/>
                  </a:ext>
                </a:extLst>
              </p:cNvPr>
              <p:cNvSpPr/>
              <p:nvPr/>
            </p:nvSpPr>
            <p:spPr>
              <a:xfrm>
                <a:off x="2726221" y="534818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4ED70B3-2232-6AE0-40AB-4279BB467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21" y="534818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6470457-41B1-E101-D421-FA7501D00E0A}"/>
                  </a:ext>
                </a:extLst>
              </p:cNvPr>
              <p:cNvSpPr/>
              <p:nvPr/>
            </p:nvSpPr>
            <p:spPr>
              <a:xfrm>
                <a:off x="2726221" y="462475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6470457-41B1-E101-D421-FA7501D0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21" y="462475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B4CF598A-6DA7-1994-7841-6799E04C4A08}"/>
                  </a:ext>
                </a:extLst>
              </p:cNvPr>
              <p:cNvSpPr/>
              <p:nvPr/>
            </p:nvSpPr>
            <p:spPr>
              <a:xfrm>
                <a:off x="6281927" y="462475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B4CF598A-6DA7-1994-7841-6799E04C4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27" y="462475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AB05AAE3-59C4-6F20-6356-E6802A9F0DBD}"/>
                  </a:ext>
                </a:extLst>
              </p:cNvPr>
              <p:cNvSpPr/>
              <p:nvPr/>
            </p:nvSpPr>
            <p:spPr>
              <a:xfrm>
                <a:off x="6281927" y="534818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AB05AAE3-59C4-6F20-6356-E6802A9F0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27" y="534818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95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8598-18DA-7E26-99B4-930806F7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Decompositions into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F6E55-1D2E-F2A5-F075-E5374D336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945" y="1915097"/>
                <a:ext cx="11064240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that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can be </a:t>
                </a:r>
                <a:r>
                  <a:rPr lang="en-US" dirty="0">
                    <a:solidFill>
                      <a:schemeClr val="accent1"/>
                    </a:solidFill>
                  </a:rPr>
                  <a:t>decomposed into squares</a:t>
                </a:r>
                <a:r>
                  <a:rPr lang="en-US" dirty="0"/>
                  <a:t> if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00100111=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001 001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1001</m:t>
                    </m:r>
                  </m:oMath>
                </a14:m>
                <a:r>
                  <a:rPr lang="en-US" dirty="0"/>
                  <a:t> cannot be decomposed into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F6E55-1D2E-F2A5-F075-E5374D336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945" y="1915097"/>
                <a:ext cx="11064240" cy="4351338"/>
              </a:xfrm>
              <a:blipFill>
                <a:blip r:embed="rId2"/>
                <a:stretch>
                  <a:fillRect l="-992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07F55-ADCE-3947-0987-27AD3307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6A02-5031-A79D-5D0C-1A5468DB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346"/>
            <a:ext cx="10515600" cy="1325563"/>
          </a:xfrm>
        </p:spPr>
        <p:txBody>
          <a:bodyPr/>
          <a:lstStyle/>
          <a:p>
            <a:r>
              <a:rPr lang="en-US" dirty="0"/>
              <a:t>Decompositions into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D74EB-5A4B-36AE-8DF9-D29F8A118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0"/>
                <a:ext cx="10515600" cy="49940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DECOMPOSABLE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decomposed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into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squares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D74EB-5A4B-36AE-8DF9-D29F8A118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0"/>
                <a:ext cx="10515600" cy="49940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6B0-D22A-D405-0099-EECF4258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AF2C98-ECBD-127C-AF47-EA58DDBB9DEF}"/>
              </a:ext>
            </a:extLst>
          </p:cNvPr>
          <p:cNvGrpSpPr/>
          <p:nvPr/>
        </p:nvGrpSpPr>
        <p:grpSpPr>
          <a:xfrm>
            <a:off x="2181367" y="3429000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C12442-87B3-9EE7-894F-3E43E99FB93F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66EBAEC8-1057-82D1-DAAB-AF88CC27B908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Is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DECOMPOSABLE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INTO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SQUARES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decidable?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66EBAEC8-1057-82D1-DAAB-AF88CC27B9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4A513D-DF4A-E5CB-40DD-72143BA4A4F6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099AB826-25DD-469B-C350-444689DC239E}"/>
              </a:ext>
            </a:extLst>
          </p:cNvPr>
          <p:cNvSpPr/>
          <p:nvPr/>
        </p:nvSpPr>
        <p:spPr>
          <a:xfrm>
            <a:off x="2267560" y="498234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It depends on the encoding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CB77267-6C17-A836-7373-35C73B6EF318}"/>
              </a:ext>
            </a:extLst>
          </p:cNvPr>
          <p:cNvSpPr/>
          <p:nvPr/>
        </p:nvSpPr>
        <p:spPr>
          <a:xfrm>
            <a:off x="5807317" y="425891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No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FC066D3-4D3E-B55D-B342-CCFF85F1A1C9}"/>
              </a:ext>
            </a:extLst>
          </p:cNvPr>
          <p:cNvSpPr/>
          <p:nvPr/>
        </p:nvSpPr>
        <p:spPr>
          <a:xfrm>
            <a:off x="5816707" y="498234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It’s not a language, so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question doesn’t make sense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30C2A3E-BF03-EAFA-3D1F-E20E4884FE9E}"/>
              </a:ext>
            </a:extLst>
          </p:cNvPr>
          <p:cNvSpPr/>
          <p:nvPr/>
        </p:nvSpPr>
        <p:spPr>
          <a:xfrm>
            <a:off x="2265936" y="425891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</p:spTree>
    <p:extLst>
      <p:ext uri="{BB962C8B-B14F-4D97-AF65-F5344CB8AC3E}">
        <p14:creationId xmlns:p14="http://schemas.microsoft.com/office/powerpoint/2010/main" val="12932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061C5B9-5E4D-0846-739B-EE1DA23CE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8BA1-4446-661B-9020-4308C3B0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346"/>
            <a:ext cx="10515600" cy="1325563"/>
          </a:xfrm>
        </p:spPr>
        <p:txBody>
          <a:bodyPr/>
          <a:lstStyle/>
          <a:p>
            <a:r>
              <a:rPr lang="en-US" dirty="0"/>
              <a:t>Decompositions into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82E5C-E479-8443-ADC1-23E8E3128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0"/>
                <a:ext cx="10515600" cy="49940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DECOMPOSABLE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decomposed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into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squares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DECOMPOSABLE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try all possible decompositions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into substrings: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find a decomposition into squares, accept; otherwise, reject.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82E5C-E479-8443-ADC1-23E8E3128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0"/>
                <a:ext cx="10515600" cy="499403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BE85-E9E9-B730-D56D-877EB705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325A-713E-0F48-AB46-1565D09D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Decompositions into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76BC5-A5A6-30D4-5EEF-205F2929E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DECOMPOSABLE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r>
                  <a:rPr lang="en-US" dirty="0"/>
                  <a:t> is decidable</a:t>
                </a:r>
              </a:p>
              <a:p>
                <a:r>
                  <a:rPr lang="en-US" dirty="0"/>
                  <a:t>So… Can we actually decide 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76BC5-A5A6-30D4-5EEF-205F2929E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02583-381F-72D0-4A60-10B6B574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803A-0E32-B760-4B05-5CD20235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 is so slow that it’s worthless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DCBA5-9D3A-6B91-2D83-43B81F6C2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180" y="1690688"/>
                <a:ext cx="11780519" cy="456251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Can the following string be decomposed into squares?</a:t>
                </a:r>
              </a:p>
              <a:p>
                <a:pPr marL="0" indent="0">
                  <a:buNone/>
                </a:pPr>
                <a:r>
                  <a:rPr lang="en-US" b="0" dirty="0">
                    <a:effectLst/>
                  </a:rPr>
                  <a:t>001100110010100110000000101001100000011111111011111111010110101110100100100111010010010011010101011111110001011111110001010011010100110101</a:t>
                </a:r>
              </a:p>
              <a:p>
                <a:r>
                  <a:rPr lang="en-US" dirty="0"/>
                  <a:t>Checking all possible decompositions would take </a:t>
                </a:r>
                <a:r>
                  <a:rPr lang="en-US" dirty="0">
                    <a:solidFill>
                      <a:schemeClr val="accent1"/>
                    </a:solidFill>
                  </a:rPr>
                  <a:t>longer than a lifetime</a:t>
                </a:r>
              </a:p>
              <a:p>
                <a:r>
                  <a:rPr lang="en-US" dirty="0"/>
                  <a:t>One begins to feel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DECOMPOSABLE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might as well be undecidable</a:t>
                </a: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DCBA5-9D3A-6B91-2D83-43B81F6C2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180" y="1690688"/>
                <a:ext cx="11780519" cy="4562510"/>
              </a:xfrm>
              <a:blipFill>
                <a:blip r:embed="rId2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CB68-280B-7179-F205-75EDDA3B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2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149191</TotalTime>
  <Words>1057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Midterm exam</vt:lpstr>
      <vt:lpstr>Which problems can be solved through computation?</vt:lpstr>
      <vt:lpstr>Decompositions into squares</vt:lpstr>
      <vt:lpstr>Decompositions into squares</vt:lpstr>
      <vt:lpstr>Decompositions into squares</vt:lpstr>
      <vt:lpstr>Decompositions into squares</vt:lpstr>
      <vt:lpstr>Our algorithm is so slow that it’s worthless</vt:lpstr>
      <vt:lpstr>Which problems can be solved through computation?</vt:lpstr>
      <vt:lpstr>Refining our model</vt:lpstr>
      <vt:lpstr>Analogy: Gravity</vt:lpstr>
      <vt:lpstr>Theory vs. practice</vt:lpstr>
      <vt:lpstr>Theory vs. practice</vt:lpstr>
      <vt:lpstr>Time complexity</vt:lpstr>
      <vt:lpstr>Deciding a language in time T</vt:lpstr>
      <vt:lpstr>Scaling behavior</vt:lpstr>
      <vt:lpstr>Asymptotic analysis</vt:lpstr>
      <vt:lpstr>Asymptotic analysis</vt:lpstr>
      <vt:lpstr>Big-O notation</vt:lpstr>
      <vt:lpstr>Big-O notation examples</vt:lpstr>
      <vt:lpstr>Big-Ω and big-Θ</vt:lpstr>
      <vt:lpstr>Big-Ω and big-Θ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482</cp:revision>
  <dcterms:created xsi:type="dcterms:W3CDTF">2022-12-12T23:26:37Z</dcterms:created>
  <dcterms:modified xsi:type="dcterms:W3CDTF">2024-04-10T15:44:02Z</dcterms:modified>
</cp:coreProperties>
</file>