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00" r:id="rId2"/>
    <p:sldId id="410" r:id="rId3"/>
    <p:sldId id="429" r:id="rId4"/>
    <p:sldId id="411" r:id="rId5"/>
    <p:sldId id="430" r:id="rId6"/>
    <p:sldId id="412" r:id="rId7"/>
    <p:sldId id="431" r:id="rId8"/>
    <p:sldId id="432" r:id="rId9"/>
    <p:sldId id="413" r:id="rId10"/>
    <p:sldId id="433" r:id="rId11"/>
    <p:sldId id="460" r:id="rId12"/>
    <p:sldId id="751" r:id="rId13"/>
    <p:sldId id="466" r:id="rId14"/>
    <p:sldId id="753" r:id="rId15"/>
    <p:sldId id="563" r:id="rId16"/>
    <p:sldId id="416" r:id="rId17"/>
    <p:sldId id="417" r:id="rId18"/>
    <p:sldId id="418" r:id="rId19"/>
    <p:sldId id="661" r:id="rId20"/>
    <p:sldId id="754" r:id="rId21"/>
    <p:sldId id="755" r:id="rId22"/>
    <p:sldId id="420" r:id="rId23"/>
    <p:sldId id="421" r:id="rId24"/>
    <p:sldId id="426" r:id="rId25"/>
    <p:sldId id="422" r:id="rId26"/>
    <p:sldId id="423" r:id="rId27"/>
    <p:sldId id="911" r:id="rId28"/>
    <p:sldId id="424" r:id="rId29"/>
    <p:sldId id="727" r:id="rId30"/>
    <p:sldId id="737" r:id="rId31"/>
    <p:sldId id="747" r:id="rId32"/>
    <p:sldId id="742" r:id="rId33"/>
    <p:sldId id="427" r:id="rId34"/>
    <p:sldId id="909" r:id="rId35"/>
    <p:sldId id="912" r:id="rId36"/>
    <p:sldId id="913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5D5D5"/>
    <a:srgbClr val="E2E2E2"/>
    <a:srgbClr val="DBDBDB"/>
    <a:srgbClr val="00FFFF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6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150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F00-EC2B-EA61-3DEA-68348E2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Church-Turing 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471E-ADC1-7DB3-9C7D-87FDB567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/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blipFill>
                <a:blip r:embed="rId3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796-BCF7-9EC7-CB43-8B1AFE55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71"/>
            <a:ext cx="10515600" cy="1325563"/>
          </a:xfrm>
        </p:spPr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97B7-102C-201A-AC11-B56FA25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/>
              <p:nvPr/>
            </p:nvSpPr>
            <p:spPr>
              <a:xfrm>
                <a:off x="3351337" y="3452728"/>
                <a:ext cx="5530772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37" y="3452728"/>
                <a:ext cx="5530772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48"/>
            <a:ext cx="10515600" cy="1325563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1709"/>
                <a:ext cx="10515600" cy="4625254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converting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1709"/>
                <a:ext cx="10515600" cy="4625254"/>
              </a:xfrm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1540517" y="3562982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F7969-3FFD-F600-9891-5D5E496B6247}"/>
              </a:ext>
            </a:extLst>
          </p:cNvPr>
          <p:cNvSpPr txBox="1"/>
          <p:nvPr/>
        </p:nvSpPr>
        <p:spPr>
          <a:xfrm>
            <a:off x="7892472" y="3887998"/>
            <a:ext cx="311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“YES” maps to “YES”</a:t>
            </a:r>
          </a:p>
          <a:p>
            <a:endParaRPr lang="en-US" sz="2400" dirty="0"/>
          </a:p>
          <a:p>
            <a:r>
              <a:rPr lang="en-US" sz="2400" dirty="0"/>
              <a:t>“NO” maps to “NO”</a:t>
            </a:r>
          </a:p>
        </p:txBody>
      </p: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via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To prove that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that we previously proved is undecidable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Post’s Correspondence Problem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9EF0-8730-C794-3E62-3D6C37F3B52A}"/>
                  </a:ext>
                </a:extLst>
              </p:cNvPr>
              <p:cNvSpPr/>
              <p:nvPr/>
            </p:nvSpPr>
            <p:spPr>
              <a:xfrm>
                <a:off x="3598250" y="4894974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9EF0-8730-C794-3E62-3D6C37F3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4894974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185-DAC4-343A-B4DF-60FCE69F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852F-79F3-143C-F0F5-B1AA9C76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477561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477561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28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84514-1456-1F81-5578-5577EA7EA6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384514-1456-1F81-5578-5577EA7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the set of languages that can be solved in polynomial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be considered</a:t>
                </a:r>
                <a:r>
                  <a:rPr lang="en-US" dirty="0">
                    <a:solidFill>
                      <a:schemeClr val="accent1"/>
                    </a:solidFill>
                  </a:rPr>
                  <a:t> “tractable”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is the set of languages that can be solved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every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1E2A-16F2-0451-A101-7D5C8A1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9C33-6B7C-474D-2358-6006D78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“reasonable” (time-constructible)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Consequence: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B292-1B1F-AF0D-7BA7-9776DDE1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/>
              <p:nvPr/>
            </p:nvSpPr>
            <p:spPr>
              <a:xfrm>
                <a:off x="2194875" y="2895543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75" y="2895543"/>
                <a:ext cx="7657171" cy="9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782618"/>
            <a:ext cx="5741030" cy="488098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AND/OR/NOT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6793818" y="1287293"/>
            <a:ext cx="4384184" cy="4019879"/>
            <a:chOff x="1224291" y="2506492"/>
            <a:chExt cx="4384184" cy="401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Course Review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8300-6CC9-7383-444D-518EE158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0018" cy="4351338"/>
              </a:xfrm>
            </p:spPr>
            <p:txBody>
              <a:bodyPr/>
              <a:lstStyle/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computed by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0018" cy="4351338"/>
              </a:xfrm>
              <a:blipFill>
                <a:blip r:embed="rId2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37DE-9B2E-FD71-1ECB-C0763A6B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ECE-C910-FE0C-F08D-E6BB11E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is the class of languages that can be decided by polynomial-size circuit families (one circuit for each input length)</a:t>
                </a:r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Polynomial-Time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Polynomial-Size Circuits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  <a:blipFill>
                <a:blip r:embed="rId2"/>
                <a:stretch>
                  <a:fillRect l="-1043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49176-B64E-30A8-C245-AFEAE231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/>
              <p:nvPr/>
            </p:nvSpPr>
            <p:spPr>
              <a:xfrm>
                <a:off x="3975963" y="3627459"/>
                <a:ext cx="4240073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63" y="3627459"/>
                <a:ext cx="4240073" cy="1079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polynomial-size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certificates of membership</a:t>
                </a:r>
                <a:r>
                  <a:rPr lang="en-US" dirty="0"/>
                  <a:t> that can be </a:t>
                </a:r>
                <a:r>
                  <a:rPr lang="en-US" dirty="0">
                    <a:solidFill>
                      <a:schemeClr val="accent1"/>
                    </a:solidFill>
                  </a:rPr>
                  <a:t>verified</a:t>
                </a:r>
                <a:r>
                  <a:rPr lang="en-US" dirty="0"/>
                  <a:t> in polynomial time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15E9-5436-F1D3-04C1-757259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2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</p:spPr>
            <p:txBody>
              <a:bodyPr/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  <a:blipFill>
                <a:blip r:embed="rId3"/>
                <a:stretch>
                  <a:fillRect l="-2338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A5C6-88F1-03BC-3E16-92A180C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B2D386-12B1-7E0E-BA5E-C15D9E0AACC4}"/>
              </a:ext>
            </a:extLst>
          </p:cNvPr>
          <p:cNvSpPr/>
          <p:nvPr/>
        </p:nvSpPr>
        <p:spPr>
          <a:xfrm>
            <a:off x="7169017" y="2869089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EC85D-1B7B-B108-5D93-74F60AF57EB1}"/>
              </a:ext>
            </a:extLst>
          </p:cNvPr>
          <p:cNvGrpSpPr/>
          <p:nvPr/>
        </p:nvGrpSpPr>
        <p:grpSpPr>
          <a:xfrm>
            <a:off x="8536220" y="518679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FE6BDD-303A-DC23-4582-515D758F381F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DFAFF88-B7D6-A797-9ACF-CA41DC78ABFF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/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B33AE4F7-7C82-673B-2ECC-00F8A5B9AC69}"/>
              </a:ext>
            </a:extLst>
          </p:cNvPr>
          <p:cNvSpPr/>
          <p:nvPr/>
        </p:nvSpPr>
        <p:spPr>
          <a:xfrm rot="10800000">
            <a:off x="6807116" y="-253913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/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/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2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FC6-CA8E-3193-5DB8-588F6C8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782" y="1825624"/>
                <a:ext cx="11028218" cy="4665219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an AND of ORs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Using this theorem, we also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782" y="1825624"/>
                <a:ext cx="11028218" cy="4665219"/>
              </a:xfrm>
              <a:blipFill>
                <a:blip r:embed="rId2"/>
                <a:stretch>
                  <a:fillRect l="-995" r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28AA-FA75-3CD2-B728-FA2E5EBC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/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chemeClr val="accent1"/>
                    </a:solidFill>
                  </a:rPr>
                  <a:t>conjecture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Solving and verifying are different</a:t>
                </a:r>
              </a:p>
              <a:p>
                <a:r>
                  <a:rPr lang="en-US" dirty="0"/>
                  <a:t>A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would </a:t>
                </a:r>
                <a:r>
                  <a:rPr lang="en-US" dirty="0">
                    <a:solidFill>
                      <a:schemeClr val="accent1"/>
                    </a:solidFill>
                  </a:rPr>
                  <a:t>change the world</a:t>
                </a:r>
              </a:p>
              <a:p>
                <a:pPr lvl="1"/>
                <a:r>
                  <a:rPr lang="en-US" dirty="0"/>
                  <a:t>*Assuming the proof gives us truly </a:t>
                </a:r>
                <a:r>
                  <a:rPr lang="en-US" dirty="0">
                    <a:solidFill>
                      <a:schemeClr val="accent1"/>
                    </a:solidFill>
                  </a:rPr>
                  <a:t>practical</a:t>
                </a:r>
                <a:r>
                  <a:rPr lang="en-US" dirty="0"/>
                  <a:t> algorithms</a:t>
                </a:r>
              </a:p>
              <a:p>
                <a:r>
                  <a:rPr lang="en-US" dirty="0"/>
                  <a:t>We could solve countless important problems in polynomial time 🙂</a:t>
                </a:r>
              </a:p>
              <a:p>
                <a:r>
                  <a:rPr lang="en-US" dirty="0"/>
                  <a:t>Hackers could break our encryption schemes in polynomial time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E410-110A-0BB5-F1AF-EFA2D72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2472FE-E23E-09F1-F806-C61BC881B2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2472FE-E23E-09F1-F806-C61BC881B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7396-6906-3638-ECCD-05E76FCAE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complements</a:t>
                </a:r>
                <a:r>
                  <a:rPr lang="en-US" dirty="0"/>
                  <a:t>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there are certificates of membership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certificates of non-membership</a:t>
                </a:r>
              </a:p>
              <a:p>
                <a:r>
                  <a:rPr lang="en-US" dirty="0"/>
                  <a:t>Key 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are probably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97396-6906-3638-ECCD-05E76FCAE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1074-ABF4-DC86-5E1D-8F73F043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06323" y="265628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1184494">
            <a:off x="5531984" y="-2615068"/>
            <a:ext cx="4322562" cy="6216182"/>
          </a:xfrm>
          <a:prstGeom prst="arc">
            <a:avLst>
              <a:gd name="adj1" fmla="val 11109269"/>
              <a:gd name="adj2" fmla="val 20548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14552" y="3937676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354578" y="264855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48C8DA9-AEE6-6EFB-9D73-5498175540DA}"/>
              </a:ext>
            </a:extLst>
          </p:cNvPr>
          <p:cNvSpPr/>
          <p:nvPr/>
        </p:nvSpPr>
        <p:spPr>
          <a:xfrm rot="10415506" flipH="1">
            <a:off x="1688327" y="-2622797"/>
            <a:ext cx="4322562" cy="6216182"/>
          </a:xfrm>
          <a:prstGeom prst="arc">
            <a:avLst>
              <a:gd name="adj1" fmla="val 11255285"/>
              <a:gd name="adj2" fmla="val 2054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/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/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blipFill>
                <a:blip r:embed="rId8"/>
                <a:stretch>
                  <a:fillRect t="-434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4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is a polynomial-time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Amplification lemma:</a:t>
                </a:r>
                <a:r>
                  <a:rPr lang="en-US" dirty="0"/>
                  <a:t> We can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any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F6C6-5175-0126-918A-E98F0D40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27077" y="1881554"/>
            <a:ext cx="286629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/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randomized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high probability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The 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The Extended Church-Turing thesis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false</a:t>
                </a:r>
                <a:r>
                  <a:rPr lang="en-US" dirty="0"/>
                  <a:t> because of quantum computing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691103" y="2637233"/>
            <a:ext cx="39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p:sp>
        <p:nvSpPr>
          <p:cNvPr id="3" name="A0">
            <a:extLst>
              <a:ext uri="{FF2B5EF4-FFF2-40B4-BE49-F238E27FC236}">
                <a16:creationId xmlns:a16="http://schemas.microsoft.com/office/drawing/2014/main" id="{10AB2D6F-9E1F-9C20-6E35-3E81DF09EC3B}"/>
              </a:ext>
            </a:extLst>
          </p:cNvPr>
          <p:cNvSpPr txBox="1"/>
          <p:nvPr/>
        </p:nvSpPr>
        <p:spPr>
          <a:xfrm>
            <a:off x="6432700" y="481425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2" name="A0">
            <a:extLst>
              <a:ext uri="{FF2B5EF4-FFF2-40B4-BE49-F238E27FC236}">
                <a16:creationId xmlns:a16="http://schemas.microsoft.com/office/drawing/2014/main" id="{23201AD2-102C-F536-250F-C4BF2FD24678}"/>
              </a:ext>
            </a:extLst>
          </p:cNvPr>
          <p:cNvSpPr txBox="1"/>
          <p:nvPr/>
        </p:nvSpPr>
        <p:spPr>
          <a:xfrm>
            <a:off x="7416211" y="481425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33" name="A0">
            <a:extLst>
              <a:ext uri="{FF2B5EF4-FFF2-40B4-BE49-F238E27FC236}">
                <a16:creationId xmlns:a16="http://schemas.microsoft.com/office/drawing/2014/main" id="{38FD31D2-0CC1-8CB7-0494-3D8FB0293471}"/>
              </a:ext>
            </a:extLst>
          </p:cNvPr>
          <p:cNvSpPr txBox="1"/>
          <p:nvPr/>
        </p:nvSpPr>
        <p:spPr>
          <a:xfrm>
            <a:off x="8369746" y="481879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4" name="A0">
            <a:extLst>
              <a:ext uri="{FF2B5EF4-FFF2-40B4-BE49-F238E27FC236}">
                <a16:creationId xmlns:a16="http://schemas.microsoft.com/office/drawing/2014/main" id="{B4829B9B-2BC3-A6DF-2291-E4B0566CB9F4}"/>
              </a:ext>
            </a:extLst>
          </p:cNvPr>
          <p:cNvSpPr txBox="1"/>
          <p:nvPr/>
        </p:nvSpPr>
        <p:spPr>
          <a:xfrm>
            <a:off x="9313683" y="480890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5" name="C1">
            <a:extLst>
              <a:ext uri="{FF2B5EF4-FFF2-40B4-BE49-F238E27FC236}">
                <a16:creationId xmlns:a16="http://schemas.microsoft.com/office/drawing/2014/main" id="{21793166-8FEE-AF55-AF25-5E6118B1353F}"/>
              </a:ext>
            </a:extLst>
          </p:cNvPr>
          <p:cNvSpPr txBox="1"/>
          <p:nvPr/>
        </p:nvSpPr>
        <p:spPr>
          <a:xfrm>
            <a:off x="10315892" y="262195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C0034305-6D09-E4F7-827F-1893DC49E1F1}"/>
              </a:ext>
            </a:extLst>
          </p:cNvPr>
          <p:cNvSpPr txBox="1"/>
          <p:nvPr/>
        </p:nvSpPr>
        <p:spPr>
          <a:xfrm>
            <a:off x="11307726" y="26236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72B2-8EF2-3C3D-10B2-384B1F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D09E1-EE34-04E1-01E1-7D595FCF5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is the set of languages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space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is the set of languages that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logarithmic</a:t>
                </a:r>
                <a:r>
                  <a:rPr lang="en-US" dirty="0"/>
                  <a:t> space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D09E1-EE34-04E1-01E1-7D595FCF5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184D-BD11-5100-FC3A-BC908DD9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36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524000"/>
            <a:ext cx="4405745" cy="4966844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768274" y="2713971"/>
            <a:ext cx="2632363" cy="3576352"/>
          </a:xfrm>
          <a:prstGeom prst="ellipse">
            <a:avLst/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7A9D0-D666-B280-894D-D8AE6F4A4F33}"/>
              </a:ext>
            </a:extLst>
          </p:cNvPr>
          <p:cNvSpPr/>
          <p:nvPr/>
        </p:nvSpPr>
        <p:spPr>
          <a:xfrm>
            <a:off x="5251936" y="3951769"/>
            <a:ext cx="1670972" cy="2121853"/>
          </a:xfrm>
          <a:prstGeom prst="ellipse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2" y="5012696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/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FD2E-B066-0550-0FB0-095B91A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AD2A-E4FB-2EBC-56E8-191EDC62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874982"/>
            <a:ext cx="11258550" cy="461586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Not every problem can be solved </a:t>
            </a:r>
            <a:r>
              <a:rPr lang="en-US" dirty="0"/>
              <a:t>by an efficient algorithm, or even an inefficient algorithm</a:t>
            </a:r>
          </a:p>
          <a:p>
            <a:r>
              <a:rPr lang="en-US" dirty="0"/>
              <a:t>Mathematics and computer science form a </a:t>
            </a:r>
            <a:r>
              <a:rPr lang="en-US" dirty="0">
                <a:solidFill>
                  <a:schemeClr val="accent1"/>
                </a:solidFill>
              </a:rPr>
              <a:t>powerful combination</a:t>
            </a:r>
          </a:p>
          <a:p>
            <a:r>
              <a:rPr lang="en-US" dirty="0"/>
              <a:t>Complexity theory enables us to formulate and study profound questions about the </a:t>
            </a:r>
            <a:r>
              <a:rPr lang="en-US" dirty="0">
                <a:solidFill>
                  <a:schemeClr val="accent1"/>
                </a:solidFill>
              </a:rPr>
              <a:t>human condition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physical universe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927A-A6A5-AC80-088C-29190167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68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32A-3B29-DF62-315A-AFC65519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CA16-67F0-BEC1-75EA-38CB84F7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2475"/>
          </a:xfrm>
        </p:spPr>
        <p:txBody>
          <a:bodyPr/>
          <a:lstStyle/>
          <a:p>
            <a:r>
              <a:rPr lang="en-US" dirty="0"/>
              <a:t>Teaching you has been a privilege</a:t>
            </a:r>
          </a:p>
          <a:p>
            <a:r>
              <a:rPr lang="en-US" dirty="0"/>
              <a:t>I hope you’ve enjoyed taking the course as much as I’ve enjoyed teaching it</a:t>
            </a:r>
          </a:p>
          <a:p>
            <a:r>
              <a:rPr lang="en-US" dirty="0"/>
              <a:t>Please fill out the College Course Feedback Form using </a:t>
            </a:r>
            <a:r>
              <a:rPr lang="en-US" dirty="0" err="1"/>
              <a:t>My.UChicago</a:t>
            </a:r>
            <a:r>
              <a:rPr lang="en-US" dirty="0"/>
              <a:t> (deadline is March 10)</a:t>
            </a:r>
          </a:p>
          <a:p>
            <a:r>
              <a:rPr lang="en-US" dirty="0"/>
              <a:t>See you next week for office hours and the final exam!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4E35-2A54-EAD2-F9B4-43F8B8D3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1B3-D635-079C-A7EF-CC270A55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set of all strings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(of any finite length)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 language models a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, namely, the problem of distinguishing strings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from strings 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D328-6769-301B-95D0-51DA716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6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964-2BF5-B308-0532-ACF7B0B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tape</a:t>
                </a:r>
                <a:r>
                  <a:rPr lang="en-US" dirty="0"/>
                  <a:t> extends infinitely to the right</a:t>
                </a:r>
              </a:p>
              <a:p>
                <a:r>
                  <a:rPr lang="en-US" dirty="0"/>
                  <a:t>The machine uses a </a:t>
                </a:r>
                <a:r>
                  <a:rPr lang="en-US" dirty="0">
                    <a:solidFill>
                      <a:schemeClr val="accent1"/>
                    </a:solidFill>
                  </a:rPr>
                  <a:t>head</a:t>
                </a:r>
                <a:r>
                  <a:rPr lang="en-US" dirty="0"/>
                  <a:t> to read from and write to the tape</a:t>
                </a:r>
              </a:p>
              <a:p>
                <a:r>
                  <a:rPr lang="en-US" dirty="0"/>
                  <a:t>The machine also has an internal </a:t>
                </a:r>
                <a:r>
                  <a:rPr lang="en-US" dirty="0">
                    <a:solidFill>
                      <a:schemeClr val="accent1"/>
                    </a:solidFill>
                  </a:rPr>
                  <a:t>state</a:t>
                </a:r>
              </a:p>
              <a:p>
                <a:r>
                  <a:rPr lang="en-US" dirty="0"/>
                  <a:t>“Local evolution” of a Turing machine is described by the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73726-CB38-EE0A-90CC-73E295B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0C42E1-CA93-B297-5DC6-C8A5B32B751D}"/>
              </a:ext>
            </a:extLst>
          </p:cNvPr>
          <p:cNvGrpSpPr/>
          <p:nvPr/>
        </p:nvGrpSpPr>
        <p:grpSpPr>
          <a:xfrm>
            <a:off x="6227135" y="480275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CAEF1-F9D5-45AE-776A-8B99D0A685BF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367A51-824D-2FBF-98B8-09FA04DB03F1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237112-76A9-6AC3-9F33-2A43EA2D928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A4D56-EBD3-B095-7C77-71CCEC1EB88F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906228-F434-46C1-1FD8-ED0FC741E3ED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A5074C-5D0A-9BCE-82C2-931E55F11F9B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2817B8-8345-B25B-9AFF-A59751068A5A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210EBE-803A-1426-FDB9-5D4BABBDDF0E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26766F-FF48-C3A2-8914-E20A51C71167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2E13485-6674-3D0B-3EE5-9953B72E4B32}"/>
              </a:ext>
            </a:extLst>
          </p:cNvPr>
          <p:cNvSpPr/>
          <p:nvPr/>
        </p:nvSpPr>
        <p:spPr>
          <a:xfrm>
            <a:off x="6315741" y="1320247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1552E-B8B8-AF82-4B9C-C2669B709E17}"/>
              </a:ext>
            </a:extLst>
          </p:cNvPr>
          <p:cNvGrpSpPr/>
          <p:nvPr/>
        </p:nvGrpSpPr>
        <p:grpSpPr>
          <a:xfrm>
            <a:off x="6491181" y="692988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E8416756-DC8F-9BC9-8968-14516A56B416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A4BD1068-810A-9DCC-C2B3-2B2AE6C2AA0F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FF18FB9C-BD86-B751-7073-13372ACD37E9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20" name="A0">
              <a:extLst>
                <a:ext uri="{FF2B5EF4-FFF2-40B4-BE49-F238E27FC236}">
                  <a16:creationId xmlns:a16="http://schemas.microsoft.com/office/drawing/2014/main" id="{906A7BDE-D4A1-50A3-88A1-B3FDA87A3FAA}"/>
                </a:ext>
              </a:extLst>
            </p:cNvPr>
            <p:cNvSpPr txBox="1"/>
            <p:nvPr/>
          </p:nvSpPr>
          <p:spPr>
            <a:xfrm>
              <a:off x="6491181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36683"/>
            <a:ext cx="10515600" cy="1325563"/>
          </a:xfrm>
        </p:spPr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64711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9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74AF-799F-8AA9-D8FD-919223BD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E670D-3DC5-4853-A20E-5023B67F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/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of deciding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889A3C4-53AB-9991-8F09-F21F0600C3C6}"/>
              </a:ext>
            </a:extLst>
          </p:cNvPr>
          <p:cNvGrpSpPr/>
          <p:nvPr/>
        </p:nvGrpSpPr>
        <p:grpSpPr>
          <a:xfrm>
            <a:off x="9144000" y="4825949"/>
            <a:ext cx="2390775" cy="369332"/>
            <a:chOff x="9144000" y="3672761"/>
            <a:chExt cx="2390775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8A08F-61D8-F7CC-E113-0F2D24F890D5}"/>
                </a:ext>
              </a:extLst>
            </p:cNvPr>
            <p:cNvSpPr txBox="1"/>
            <p:nvPr/>
          </p:nvSpPr>
          <p:spPr>
            <a:xfrm>
              <a:off x="9839325" y="3672761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Intuitive notion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B4E57F-C7B3-88AB-EAD1-45F8F3512A26}"/>
                </a:ext>
              </a:extLst>
            </p:cNvPr>
            <p:cNvCxnSpPr/>
            <p:nvPr/>
          </p:nvCxnSpPr>
          <p:spPr>
            <a:xfrm flipH="1">
              <a:off x="9144000" y="3857427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F5FBA-9B94-A22D-6A37-B131B6DA28B4}"/>
              </a:ext>
            </a:extLst>
          </p:cNvPr>
          <p:cNvGrpSpPr/>
          <p:nvPr/>
        </p:nvGrpSpPr>
        <p:grpSpPr>
          <a:xfrm>
            <a:off x="9144000" y="5427564"/>
            <a:ext cx="2428875" cy="646331"/>
            <a:chOff x="9144000" y="4796985"/>
            <a:chExt cx="2428875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EEF3C-5D44-0D9D-F195-E9D822F791FC}"/>
                </a:ext>
              </a:extLst>
            </p:cNvPr>
            <p:cNvSpPr txBox="1"/>
            <p:nvPr/>
          </p:nvSpPr>
          <p:spPr>
            <a:xfrm>
              <a:off x="9877425" y="4796985"/>
              <a:ext cx="1695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Mathematically precise notion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38C190-A5C4-3D60-026B-4221184FCB57}"/>
                </a:ext>
              </a:extLst>
            </p:cNvPr>
            <p:cNvCxnSpPr/>
            <p:nvPr/>
          </p:nvCxnSpPr>
          <p:spPr>
            <a:xfrm flipH="1">
              <a:off x="9144000" y="5112808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9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166409</TotalTime>
  <Words>1432</Words>
  <Application>Microsoft Office PowerPoint</Application>
  <PresentationFormat>Widescreen</PresentationFormat>
  <Paragraphs>277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Course Review</vt:lpstr>
      <vt:lpstr>Which problems can be solved through computation?</vt:lpstr>
      <vt:lpstr>Strings and languages</vt:lpstr>
      <vt:lpstr>Which problems can be solved through computation?</vt:lpstr>
      <vt:lpstr>Turing machines</vt:lpstr>
      <vt:lpstr>Which problems can be solved through computation?</vt:lpstr>
      <vt:lpstr>Deciding a language</vt:lpstr>
      <vt:lpstr>The Church-Turing Thesis</vt:lpstr>
      <vt:lpstr>The Physical Church-Turing Thesis </vt:lpstr>
      <vt:lpstr>Universal Turing machines</vt:lpstr>
      <vt:lpstr>Universal Turing machines</vt:lpstr>
      <vt:lpstr>Undecidability</vt:lpstr>
      <vt:lpstr>Reductions</vt:lpstr>
      <vt:lpstr>Undecidability via reductions</vt:lpstr>
      <vt:lpstr>Asymptotic analysis</vt:lpstr>
      <vt:lpstr>"P" and "EXP"</vt:lpstr>
      <vt:lpstr>The Time Hierarchy Theorem</vt:lpstr>
      <vt:lpstr>Boolean circuits</vt:lpstr>
      <vt:lpstr>Circuit complexity</vt:lpstr>
      <vt:lpstr>Polynomial-size circuit families</vt:lpstr>
      <vt:lpstr>The complexity class "NP"</vt:lpstr>
      <vt:lpstr>"NP"-completeness</vt:lpstr>
      <vt:lpstr>The Cook-Levin Theorem</vt:lpstr>
      <vt:lpstr>The "P" vs. "NP" problem</vt:lpstr>
      <vt:lpstr>The complexity class "NP"∩"coNP"</vt:lpstr>
      <vt:lpstr>PowerPoint Presentation</vt:lpstr>
      <vt:lpstr>The complexity class "BPP"</vt:lpstr>
      <vt:lpstr>Communication complexity</vt:lpstr>
      <vt:lpstr>Communication complexity of 〖"EQ" 〗_n</vt:lpstr>
      <vt:lpstr>The Extended Church-Turing Thesis</vt:lpstr>
      <vt:lpstr>Space complexity</vt:lpstr>
      <vt:lpstr>Space complexity</vt:lpstr>
      <vt:lpstr>PowerPoint Presentation</vt:lpstr>
      <vt:lpstr>Lessons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377</cp:revision>
  <dcterms:created xsi:type="dcterms:W3CDTF">2022-12-12T23:26:37Z</dcterms:created>
  <dcterms:modified xsi:type="dcterms:W3CDTF">2024-03-01T15:19:42Z</dcterms:modified>
</cp:coreProperties>
</file>