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400" r:id="rId2"/>
    <p:sldId id="410" r:id="rId3"/>
    <p:sldId id="429" r:id="rId4"/>
    <p:sldId id="411" r:id="rId5"/>
    <p:sldId id="430" r:id="rId6"/>
    <p:sldId id="412" r:id="rId7"/>
    <p:sldId id="431" r:id="rId8"/>
    <p:sldId id="432" r:id="rId9"/>
    <p:sldId id="413" r:id="rId10"/>
    <p:sldId id="433" r:id="rId11"/>
    <p:sldId id="914" r:id="rId12"/>
    <p:sldId id="460" r:id="rId13"/>
    <p:sldId id="751" r:id="rId14"/>
    <p:sldId id="927" r:id="rId15"/>
    <p:sldId id="563" r:id="rId16"/>
    <p:sldId id="585" r:id="rId17"/>
    <p:sldId id="416" r:id="rId18"/>
    <p:sldId id="417" r:id="rId19"/>
    <p:sldId id="928" r:id="rId20"/>
    <p:sldId id="742" r:id="rId21"/>
    <p:sldId id="420" r:id="rId22"/>
    <p:sldId id="424" r:id="rId23"/>
    <p:sldId id="929" r:id="rId24"/>
    <p:sldId id="918" r:id="rId25"/>
    <p:sldId id="919" r:id="rId26"/>
    <p:sldId id="727" r:id="rId27"/>
    <p:sldId id="737" r:id="rId28"/>
    <p:sldId id="920" r:id="rId29"/>
    <p:sldId id="786" r:id="rId30"/>
    <p:sldId id="418" r:id="rId31"/>
    <p:sldId id="930" r:id="rId32"/>
    <p:sldId id="925" r:id="rId33"/>
    <p:sldId id="841" r:id="rId34"/>
    <p:sldId id="421" r:id="rId35"/>
    <p:sldId id="922" r:id="rId36"/>
    <p:sldId id="923" r:id="rId37"/>
    <p:sldId id="661" r:id="rId38"/>
    <p:sldId id="754" r:id="rId39"/>
    <p:sldId id="755" r:id="rId40"/>
    <p:sldId id="924" r:id="rId41"/>
    <p:sldId id="926" r:id="rId42"/>
    <p:sldId id="426" r:id="rId43"/>
    <p:sldId id="931" r:id="rId44"/>
    <p:sldId id="422" r:id="rId45"/>
    <p:sldId id="932" r:id="rId46"/>
    <p:sldId id="911" r:id="rId47"/>
    <p:sldId id="934" r:id="rId48"/>
    <p:sldId id="913" r:id="rId49"/>
    <p:sldId id="912" r:id="rId50"/>
  </p:sldIdLst>
  <p:sldSz cx="12192000" cy="6858000"/>
  <p:notesSz cx="6858000" cy="9144000"/>
  <p:custDataLst>
    <p:tags r:id="rId5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E1FBFF"/>
    <a:srgbClr val="FF99FF"/>
    <a:srgbClr val="FFCCFF"/>
    <a:srgbClr val="8A3500"/>
    <a:srgbClr val="00FFFF"/>
    <a:srgbClr val="444444"/>
    <a:srgbClr val="B1953A"/>
    <a:srgbClr val="E7E6E6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856" autoAdjust="0"/>
    <p:restoredTop sz="85198" autoAdjust="0"/>
  </p:normalViewPr>
  <p:slideViewPr>
    <p:cSldViewPr snapToGrid="0">
      <p:cViewPr varScale="1">
        <p:scale>
          <a:sx n="78" d="100"/>
          <a:sy n="78" d="100"/>
        </p:scale>
        <p:origin x="398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AC89D9-4143-4CE6-8C54-F02D74289DBF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6803F-40F5-437E-BE1A-AAEA2518A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43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70DE4-FF9C-80CF-C5CC-74A127A4BA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E64B6A-43CC-BC88-2615-C72CE1750D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F18CE-EB28-5DD6-B11F-C69C0BB29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2DF79-D6C2-44B3-8742-A22E7E2B2DFC}" type="datetime1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2A965-1956-CB40-F7D8-41BA1941E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86D55-6856-8978-D386-5F0DC01AE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0955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000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BEAB7-07EC-1EA5-53F3-8F4275E4B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724E0C-DA48-06AA-BA2E-49DDBCA76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8F0FE-25F2-F159-1B9E-3CE051D0A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0D43-1401-4BC0-A39D-A766495ECF36}" type="datetime1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5A323-6743-3F78-3350-91557D228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EFC33-9C19-3F3B-CC37-11CD52F70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564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51E061-43B9-715E-10A1-43924C056A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A54F26-8700-5286-046A-F18D1D71CE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5B5C2-B43D-EDEA-E6AC-0E7A5EFA5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214FD-A691-403F-8A1F-9E3EDE8FE8F0}" type="datetime1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5AD3D-3C48-B69E-8B2E-A73197BE5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94E5E-E577-449C-B1E5-FED04977E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618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19E84-60CD-2150-A370-2D916ABCF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FFB9B-E796-4A75-E099-81EE16B66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DB585-9E6C-6EB7-EF7D-115EDC85F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C3CF-17B5-4FE7-A6C3-1E55F63BBB29}" type="datetime1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2B97E-968F-0FDD-921C-6846DE861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1786B-4A9A-5DD9-FFE4-54BF3377A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0844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249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1E31E-5737-97AE-B548-C476F3990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4B9689-C3A0-666A-C71B-F0DE27D34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4547B-E9B5-8BCE-E253-08A353B9E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81A7A-1332-4B30-AF4F-8BCB3CC4E7B6}" type="datetime1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6709A-57B6-02BB-4C18-2E008E5E5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117F1-3E92-F3D9-78F3-9326FCB14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227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FE794-A894-D40F-64BE-8D4107051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CF2C6-A7E3-B9F1-4014-740D27098D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03E3D2-C77F-FBD4-344E-9F8F1EFBC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A1D8CC-203D-1A00-3272-5C9F97939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6C27B-0845-452C-9314-A19F69723BBD}" type="datetime1">
              <a:rPr lang="en-US" smtClean="0"/>
              <a:t>5/23/2025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740A68-87AE-D0B8-9C75-9538D0C94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014080-4E51-77B1-DE7C-35B79A848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160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46F28-653C-43CC-0F34-2CE78FEB9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E06BFB-CED3-31FF-C336-633076F7C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0558B5-2476-BE98-66C3-D309FCDD9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869734-910F-007D-4002-F9D3629140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B49EA7-3FB0-7A34-DE17-C2F34303A2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7B5B7C-620E-B71B-6E6B-739508348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BF1A3-5A5F-4792-B78C-6135637B9452}" type="datetime1">
              <a:rPr lang="en-US" smtClean="0"/>
              <a:t>5/23/2025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180EAE-C2DA-429E-2856-E9A39FCE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E1E504-838C-DA70-B564-044F08805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506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89578-BA9A-92B8-A46F-FA8D931FC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43D9A0-FA24-33DC-6CBE-DB1E4A2DB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D9451-D3D4-4E42-BABA-51ED05BC4A7B}" type="datetime1">
              <a:rPr lang="en-US" smtClean="0"/>
              <a:t>5/23/2025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981BF0-0DE8-96DB-7CEC-E1B839CD6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FBFE14-C8B0-F638-FFB8-3AE6132C4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80323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460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EB7E2C-525A-20B9-5ABD-B1F52212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2536A-191E-4FD3-9217-AC0125948861}" type="datetime1">
              <a:rPr lang="en-US" smtClean="0"/>
              <a:t>5/23/2025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9A35DC-A81D-D970-E468-E6E7B757B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A3F316-B2B0-A721-09FC-6CF0F3653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6969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422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F3158-EA36-B587-0F1E-F8F8A4F13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4835D-F4EB-9C46-9D4D-9767BE30B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D17DB-6CBC-E581-B2D4-E4EBC1115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D07D0D-F212-A2D4-82A7-5EC7440B1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C3400-7673-4D56-AFCD-41352542AA5B}" type="datetime1">
              <a:rPr lang="en-US" smtClean="0"/>
              <a:t>5/23/2025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E36903-15A5-473D-5C6E-162F415BF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E457D-CA0C-E56D-EDCA-5301AC1FD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797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6514E-03CF-9826-EE9B-7ACFB1270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61131C-326F-042B-16D4-A65F9D0F21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4A72E3-AD5B-5CD6-4991-51F45174FE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E87A13-CE50-8513-985C-D2C7D8627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DF79-0AD1-4A96-B09E-944AF8ACECDD}" type="datetime1">
              <a:rPr lang="en-US" smtClean="0"/>
              <a:t>5/23/2025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561B45-13B0-76C7-8BAC-96EBF79D3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3A6D0D-C224-73DC-0143-0881479EE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70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6C8D14-FE37-35F9-6FC5-1BBE58023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8BFB97-4B6A-F842-15DB-F6915CC92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76798-148C-2E16-43F6-3E69880A9F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0B097-4004-4718-A94A-9D119BA8F2F4}" type="datetime1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B81AC-BEE3-A42E-6ACF-BDFF7D14A2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3639E-8602-86E4-86A5-EF2B46162F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91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9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2.jp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60.png"/><Relationship Id="rId13" Type="http://schemas.openxmlformats.org/officeDocument/2006/relationships/image" Target="../media/image1811.png"/><Relationship Id="rId3" Type="http://schemas.openxmlformats.org/officeDocument/2006/relationships/image" Target="../media/image171.png"/><Relationship Id="rId7" Type="http://schemas.openxmlformats.org/officeDocument/2006/relationships/image" Target="../media/image1750.png"/><Relationship Id="rId12" Type="http://schemas.openxmlformats.org/officeDocument/2006/relationships/image" Target="../media/image18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4.png"/><Relationship Id="rId11" Type="http://schemas.openxmlformats.org/officeDocument/2006/relationships/image" Target="../media/image179.png"/><Relationship Id="rId5" Type="http://schemas.openxmlformats.org/officeDocument/2006/relationships/image" Target="../media/image1730.png"/><Relationship Id="rId10" Type="http://schemas.openxmlformats.org/officeDocument/2006/relationships/image" Target="../media/image1780.png"/><Relationship Id="rId4" Type="http://schemas.openxmlformats.org/officeDocument/2006/relationships/image" Target="../media/image172.png"/><Relationship Id="rId9" Type="http://schemas.openxmlformats.org/officeDocument/2006/relationships/image" Target="../media/image177.png"/><Relationship Id="rId1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png"/><Relationship Id="rId3" Type="http://schemas.openxmlformats.org/officeDocument/2006/relationships/image" Target="../media/image27.png"/><Relationship Id="rId7" Type="http://schemas.openxmlformats.org/officeDocument/2006/relationships/image" Target="../media/image1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9" Type="http://schemas.openxmlformats.org/officeDocument/2006/relationships/image" Target="../media/image17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0.png"/><Relationship Id="rId4" Type="http://schemas.openxmlformats.org/officeDocument/2006/relationships/image" Target="../media/image3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2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430.png"/><Relationship Id="rId4" Type="http://schemas.openxmlformats.org/officeDocument/2006/relationships/image" Target="../media/image42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1.png"/><Relationship Id="rId3" Type="http://schemas.openxmlformats.org/officeDocument/2006/relationships/image" Target="../media/image19.png"/><Relationship Id="rId7" Type="http://schemas.openxmlformats.org/officeDocument/2006/relationships/image" Target="../media/image291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1.png"/><Relationship Id="rId5" Type="http://schemas.openxmlformats.org/officeDocument/2006/relationships/image" Target="../media/image271.png"/><Relationship Id="rId4" Type="http://schemas.openxmlformats.org/officeDocument/2006/relationships/image" Target="../media/image26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4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7" Type="http://schemas.openxmlformats.org/officeDocument/2006/relationships/image" Target="../media/image370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0.png"/><Relationship Id="rId5" Type="http://schemas.openxmlformats.org/officeDocument/2006/relationships/image" Target="../media/image340.png"/><Relationship Id="rId4" Type="http://schemas.openxmlformats.org/officeDocument/2006/relationships/image" Target="../media/image33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7" Type="http://schemas.openxmlformats.org/officeDocument/2006/relationships/image" Target="../media/image351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1.png"/><Relationship Id="rId5" Type="http://schemas.openxmlformats.org/officeDocument/2006/relationships/image" Target="../media/image331.png"/><Relationship Id="rId4" Type="http://schemas.openxmlformats.org/officeDocument/2006/relationships/image" Target="../media/image70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image" Target="NULL"/><Relationship Id="rId16" Type="http://schemas.openxmlformats.org/officeDocument/2006/relationships/image" Target="NULL"/><Relationship Id="rId20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2.png"/><Relationship Id="rId4" Type="http://schemas.openxmlformats.org/officeDocument/2006/relationships/image" Target="../media/image27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1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2.png"/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1.png"/><Relationship Id="rId3" Type="http://schemas.openxmlformats.org/officeDocument/2006/relationships/image" Target="../media/image501.png"/><Relationship Id="rId7" Type="http://schemas.openxmlformats.org/officeDocument/2006/relationships/image" Target="../media/image541.png"/><Relationship Id="rId2" Type="http://schemas.openxmlformats.org/officeDocument/2006/relationships/image" Target="../media/image4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1.png"/><Relationship Id="rId5" Type="http://schemas.openxmlformats.org/officeDocument/2006/relationships/image" Target="../media/image521.png"/><Relationship Id="rId10" Type="http://schemas.openxmlformats.org/officeDocument/2006/relationships/image" Target="../media/image570.png"/><Relationship Id="rId4" Type="http://schemas.openxmlformats.org/officeDocument/2006/relationships/image" Target="../media/image511.png"/><Relationship Id="rId9" Type="http://schemas.openxmlformats.org/officeDocument/2006/relationships/image" Target="../media/image560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7374BE-0883-4AF8-5BC1-5A60CADCE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92E8B08-1E80-5F58-574F-304F84860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9908"/>
            <a:ext cx="5026269" cy="6110936"/>
          </a:xfrm>
        </p:spPr>
        <p:txBody>
          <a:bodyPr>
            <a:normAutofit/>
          </a:bodyPr>
          <a:lstStyle/>
          <a:p>
            <a:pPr marL="0" indent="0"/>
            <a:r>
              <a:rPr lang="en-US" sz="4400" dirty="0"/>
              <a:t>CMSC 28100</a:t>
            </a:r>
            <a:br>
              <a:rPr lang="en-US" sz="4400" dirty="0"/>
            </a:br>
            <a:br>
              <a:rPr lang="en-US" sz="4400" dirty="0"/>
            </a:br>
            <a:r>
              <a:rPr lang="en-US" sz="4400" dirty="0"/>
              <a:t>Introduction to </a:t>
            </a:r>
            <a:r>
              <a:rPr lang="en-US" sz="4400" b="1" dirty="0">
                <a:solidFill>
                  <a:schemeClr val="accent1"/>
                </a:solidFill>
              </a:rPr>
              <a:t>Complexity Theory</a:t>
            </a:r>
            <a:br>
              <a:rPr lang="en-US" sz="4400" dirty="0"/>
            </a:br>
            <a:br>
              <a:rPr lang="en-US" sz="4400" dirty="0"/>
            </a:br>
            <a:r>
              <a:rPr lang="en-US" sz="2800" dirty="0"/>
              <a:t>Spring 2025</a:t>
            </a:r>
            <a:br>
              <a:rPr lang="en-US" sz="2800" dirty="0"/>
            </a:br>
            <a:r>
              <a:rPr lang="en-US" sz="2800" dirty="0"/>
              <a:t>Instructor: William Hoza</a:t>
            </a:r>
            <a:endParaRPr lang="en-US" dirty="0"/>
          </a:p>
        </p:txBody>
      </p:sp>
      <p:pic>
        <p:nvPicPr>
          <p:cNvPr id="8" name="Picture 7" descr="A needle in the hay&#10;&#10;Description automatically generated">
            <a:extLst>
              <a:ext uri="{FF2B5EF4-FFF2-40B4-BE49-F238E27FC236}">
                <a16:creationId xmlns:a16="http://schemas.microsoft.com/office/drawing/2014/main" id="{C752F985-F027-2A8E-D558-A5BCB99D10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39" r="12539"/>
          <a:stretch/>
        </p:blipFill>
        <p:spPr>
          <a:xfrm>
            <a:off x="6734783" y="1303505"/>
            <a:ext cx="4085617" cy="408561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483570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95F00-EC2B-EA61-3DEA-68348E21F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Physical Church-Turing Thesis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068E1B-D6F1-CDDA-8CEC-481F976EDF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068E1B-D6F1-CDDA-8CEC-481F976EDF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C3471E-ADC1-7DB3-9C7D-87FDB567D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DFE841B-DDB9-6FFF-65DB-7FB8853E227D}"/>
                  </a:ext>
                </a:extLst>
              </p:cNvPr>
              <p:cNvSpPr/>
              <p:nvPr/>
            </p:nvSpPr>
            <p:spPr>
              <a:xfrm>
                <a:off x="1997941" y="3006070"/>
                <a:ext cx="8196118" cy="238796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Physical Church-Turing Thesis: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sz="2800" dirty="0">
                    <a:solidFill>
                      <a:schemeClr val="tx1"/>
                    </a:solidFill>
                  </a:rPr>
                  <a:t>It is physically possible to build a device that decides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if and only if there is a Turing machine that decides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DFE841B-DDB9-6FFF-65DB-7FB8853E22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7941" y="3006070"/>
                <a:ext cx="8196118" cy="2387966"/>
              </a:xfrm>
              <a:prstGeom prst="rect">
                <a:avLst/>
              </a:prstGeom>
              <a:blipFill>
                <a:blip r:embed="rId3"/>
                <a:stretch>
                  <a:fillRect l="-5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241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0E0AC-9831-1B02-A86B-8762299C0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as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3857E2-3705-0FE8-5B9D-38355702AA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Turing machine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represents an algorithm</a:t>
                </a:r>
              </a:p>
              <a:p>
                <a:r>
                  <a:rPr lang="en-US" dirty="0"/>
                  <a:t>At the same time,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can be encoded as a </a:t>
                </a:r>
                <a:r>
                  <a:rPr lang="en-US" dirty="0">
                    <a:solidFill>
                      <a:schemeClr val="accent1"/>
                    </a:solidFill>
                  </a:rPr>
                  <a:t>string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This string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r>
                  <a:rPr lang="en-US" dirty="0"/>
                  <a:t> could be the input or output of a different algorithm!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3857E2-3705-0FE8-5B9D-38355702AA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1F9DB2-27B2-7A38-BC0F-9EB0077C3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571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A2878-1671-2DC7-D410-AE5222997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Universal Turing machines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921567-1E90-59A3-5E90-A40A50623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77EAE41-7DCD-E4FD-95E9-364A155F738D}"/>
                  </a:ext>
                </a:extLst>
              </p:cNvPr>
              <p:cNvSpPr/>
              <p:nvPr/>
            </p:nvSpPr>
            <p:spPr>
              <a:xfrm>
                <a:off x="977657" y="2004569"/>
                <a:ext cx="10236685" cy="364684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19063">
                  <a:lnSpc>
                    <a:spcPct val="150000"/>
                  </a:lnSpc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Theorem: </a:t>
                </a:r>
                <a:r>
                  <a:rPr lang="en-US" sz="2800" dirty="0">
                    <a:solidFill>
                      <a:schemeClr val="tx1"/>
                    </a:solidFill>
                  </a:rPr>
                  <a:t>There exists a Turing machine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2800" b="1" dirty="0">
                    <a:solidFill>
                      <a:schemeClr val="tx1"/>
                    </a:solidFill>
                  </a:rPr>
                  <a:t> </a:t>
                </a:r>
                <a:r>
                  <a:rPr lang="en-US" sz="2800" dirty="0">
                    <a:solidFill>
                      <a:schemeClr val="tx1"/>
                    </a:solidFill>
                  </a:rPr>
                  <a:t>such that for every Turing machine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and every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0, 1</m:t>
                            </m:r>
                          </m:e>
                        </m:d>
                      </m:e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457200" indent="-338138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accepts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accepts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⟨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457200" indent="-338138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rejects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rejects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⟨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457200" indent="-338138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loops on input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loops on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⟨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.</a:t>
                </a:r>
                <a:endParaRPr lang="en-US" sz="28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77EAE41-7DCD-E4FD-95E9-364A155F73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657" y="2004569"/>
                <a:ext cx="10236685" cy="3646842"/>
              </a:xfrm>
              <a:prstGeom prst="rect">
                <a:avLst/>
              </a:prstGeom>
              <a:blipFill>
                <a:blip r:embed="rId2"/>
                <a:stretch>
                  <a:fillRect r="-12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1251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0A314-5EB3-6BB4-6051-06162063A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Universal Turing machines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F7977-45CD-BF1E-8864-83849FD3D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are stranded on an alien planet and you are trying to build a computer, </a:t>
            </a:r>
            <a:r>
              <a:rPr lang="en-US" dirty="0">
                <a:solidFill>
                  <a:schemeClr val="accent1"/>
                </a:solidFill>
              </a:rPr>
              <a:t>your job is to build a universal Turing machine</a:t>
            </a:r>
            <a:endParaRPr lang="en-US" dirty="0"/>
          </a:p>
          <a:p>
            <a:r>
              <a:rPr lang="en-US" dirty="0"/>
              <a:t>A universal Turing machine </a:t>
            </a:r>
            <a:r>
              <a:rPr lang="en-US" dirty="0">
                <a:solidFill>
                  <a:schemeClr val="accent1"/>
                </a:solidFill>
              </a:rPr>
              <a:t>can be “programmed” to do anything</a:t>
            </a:r>
            <a:r>
              <a:rPr lang="en-US" dirty="0"/>
              <a:t> that is computationally possible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84CBA9-36B3-ACC9-65B5-97B712195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7559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FECBB-C6E3-1372-C9FC-419878B6B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Undecidability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391318-D1EB-8670-2F13-84C4E0912A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SELF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REJECTORS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rejects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⟨"/>
                            <m:endChr m:val="⟩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We can rule out </a:t>
                </a:r>
                <a:r>
                  <a:rPr lang="en-US" dirty="0">
                    <a:solidFill>
                      <a:schemeClr val="accent1"/>
                    </a:solidFill>
                  </a:rPr>
                  <a:t>all possible algorithms</a:t>
                </a:r>
                <a:r>
                  <a:rPr lang="en-US" dirty="0"/>
                  <a:t>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391318-D1EB-8670-2F13-84C4E0912A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14C437-2F27-AD19-C6C0-5D7851302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13AE980-89F4-91B1-6989-4E5A92023400}"/>
                  </a:ext>
                </a:extLst>
              </p:cNvPr>
              <p:cNvSpPr/>
              <p:nvPr/>
            </p:nvSpPr>
            <p:spPr>
              <a:xfrm>
                <a:off x="2611255" y="3208888"/>
                <a:ext cx="6969489" cy="114338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Theorem: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SELF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REJECTORS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is undecidable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13AE980-89F4-91B1-6989-4E5A920234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1255" y="3208888"/>
                <a:ext cx="6969489" cy="11433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3827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FFE79-EB6B-0593-686D-470A26D97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F89BDE-254B-BF78-B386-FAA9FAC243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08660" y="1825624"/>
                <a:ext cx="11064240" cy="4665219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To prove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NEW</m:t>
                        </m:r>
                      </m:sub>
                    </m:sSub>
                  </m:oMath>
                </a14:m>
                <a:r>
                  <a:rPr lang="en-US" dirty="0"/>
                  <a:t> is </a:t>
                </a:r>
                <a:r>
                  <a:rPr lang="en-US" dirty="0">
                    <a:solidFill>
                      <a:schemeClr val="accent1"/>
                    </a:solidFill>
                  </a:rPr>
                  <a:t>undecidable</a:t>
                </a:r>
                <a:r>
                  <a:rPr lang="en-US" dirty="0"/>
                  <a:t>: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Identify some known undecidable language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OLD</m:t>
                        </m:r>
                      </m:sub>
                    </m:sSub>
                  </m:oMath>
                </a14:m>
                <a:endParaRPr lang="en-US" dirty="0"/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Assume for the sake of contradiction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NEW</m:t>
                        </m:r>
                      </m:sub>
                    </m:sSub>
                  </m:oMath>
                </a14:m>
                <a:r>
                  <a:rPr lang="en-US" dirty="0"/>
                  <a:t> is </a:t>
                </a:r>
                <a:r>
                  <a:rPr lang="en-US" dirty="0">
                    <a:solidFill>
                      <a:schemeClr val="accent1"/>
                    </a:solidFill>
                  </a:rPr>
                  <a:t>decidable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Design an algorithm that decides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OLD</m:t>
                        </m:r>
                      </m:sub>
                    </m:sSub>
                  </m:oMath>
                </a14:m>
                <a:r>
                  <a:rPr lang="en-US" dirty="0"/>
                  <a:t>, using hypothetical device deciding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NEW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Example: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HALT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halts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on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F89BDE-254B-BF78-B386-FAA9FAC243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8660" y="1825624"/>
                <a:ext cx="11064240" cy="4665219"/>
              </a:xfrm>
              <a:blipFill>
                <a:blip r:embed="rId2"/>
                <a:stretch>
                  <a:fillRect l="-9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B2CF2A-2A51-FD59-9CFB-285A8400E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5ACB97B-66E3-037C-6577-FF6CB5CDB821}"/>
                  </a:ext>
                </a:extLst>
              </p:cNvPr>
              <p:cNvSpPr/>
              <p:nvPr/>
            </p:nvSpPr>
            <p:spPr>
              <a:xfrm>
                <a:off x="3743030" y="5410200"/>
                <a:ext cx="4995500" cy="83603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>
                  <a:spcBef>
                    <a:spcPts val="1000"/>
                  </a:spcBef>
                </a:pPr>
                <a:r>
                  <a:rPr lang="en-US" sz="2800" b="1" dirty="0">
                    <a:solidFill>
                      <a:prstClr val="black"/>
                    </a:solidFill>
                  </a:rPr>
                  <a:t>Theorem: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HALT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</a:rPr>
                  <a:t> is undecidable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5ACB97B-66E3-037C-6577-FF6CB5CDB8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030" y="5410200"/>
                <a:ext cx="4995500" cy="836036"/>
              </a:xfrm>
              <a:prstGeom prst="rect">
                <a:avLst/>
              </a:prstGeom>
              <a:blipFill>
                <a:blip r:embed="rId3"/>
                <a:stretch>
                  <a:fillRect b="-1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A cartoon of a alien in a ufo&#10;&#10;AI-generated content may be incorrect.">
            <a:extLst>
              <a:ext uri="{FF2B5EF4-FFF2-40B4-BE49-F238E27FC236}">
                <a16:creationId xmlns:a16="http://schemas.microsoft.com/office/drawing/2014/main" id="{99A3E443-9FB4-F0C1-A7BC-CBEE224607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92" b="15954"/>
          <a:stretch/>
        </p:blipFill>
        <p:spPr>
          <a:xfrm>
            <a:off x="9972458" y="433"/>
            <a:ext cx="2219542" cy="162146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32542255-32D6-2D0E-CD6D-72AAA08309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151193" y="13679"/>
            <a:ext cx="1690913" cy="1690913"/>
          </a:xfrm>
          <a:prstGeom prst="rect">
            <a:avLst/>
          </a:prstGeom>
        </p:spPr>
      </p:pic>
      <p:pic>
        <p:nvPicPr>
          <p:cNvPr id="9" name="Picture 8" descr="A domino effect on a grey surface&#10;&#10;Description automatically generated">
            <a:extLst>
              <a:ext uri="{FF2B5EF4-FFF2-40B4-BE49-F238E27FC236}">
                <a16:creationId xmlns:a16="http://schemas.microsoft.com/office/drawing/2014/main" id="{75C3FD4D-7E44-4DED-66F4-82CE7081EEB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327" y="154546"/>
            <a:ext cx="2120905" cy="1610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270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0.00324 C -0.07304 -0.04352 -0.125 0.03426 -0.11575 0.1507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33" y="7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6559B-A9C5-A6A0-5D11-AF06890E2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257"/>
            <a:ext cx="10515600" cy="1325563"/>
          </a:xfrm>
        </p:spPr>
        <p:txBody>
          <a:bodyPr/>
          <a:lstStyle/>
          <a:p>
            <a:r>
              <a:rPr lang="en-US" dirty="0"/>
              <a:t>Post’s Correspondence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FB851-E17E-CF25-2E8F-035AA5117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580" y="1249680"/>
            <a:ext cx="11590020" cy="547009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Input: A set of “dominos”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Goal: Determine whether it is possible to generate a “match”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in which the sequence of top symbols equals the sequence of bottom symbols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F94A76-CCD1-DF35-D2EA-B2FED4F90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16</a:t>
            </a:fld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C91A39C-0B6D-E261-6ED1-293F579D84C8}"/>
              </a:ext>
            </a:extLst>
          </p:cNvPr>
          <p:cNvGrpSpPr/>
          <p:nvPr/>
        </p:nvGrpSpPr>
        <p:grpSpPr>
          <a:xfrm>
            <a:off x="1912265" y="2110716"/>
            <a:ext cx="3788733" cy="680484"/>
            <a:chOff x="1541721" y="2307153"/>
            <a:chExt cx="3788733" cy="6804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9B625C5A-4CA6-2F0F-2558-E795044E138A}"/>
                    </a:ext>
                  </a:extLst>
                </p:cNvPr>
                <p:cNvSpPr/>
                <p:nvPr/>
              </p:nvSpPr>
              <p:spPr>
                <a:xfrm>
                  <a:off x="1541721" y="2307153"/>
                  <a:ext cx="542259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9B625C5A-4CA6-2F0F-2558-E795044E138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1721" y="2307153"/>
                  <a:ext cx="542259" cy="68048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758DA8A9-8FF9-D383-E95A-F0884545E4FB}"/>
                    </a:ext>
                  </a:extLst>
                </p:cNvPr>
                <p:cNvSpPr/>
                <p:nvPr/>
              </p:nvSpPr>
              <p:spPr>
                <a:xfrm>
                  <a:off x="2363972" y="2307153"/>
                  <a:ext cx="542259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758DA8A9-8FF9-D383-E95A-F0884545E4F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3972" y="2307153"/>
                  <a:ext cx="542259" cy="68048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1C5735DA-B6AA-B26D-6E09-1393914A5A03}"/>
                    </a:ext>
                  </a:extLst>
                </p:cNvPr>
                <p:cNvSpPr/>
                <p:nvPr/>
              </p:nvSpPr>
              <p:spPr>
                <a:xfrm>
                  <a:off x="3186223" y="2307153"/>
                  <a:ext cx="542259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1C5735DA-B6AA-B26D-6E09-1393914A5A0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6223" y="2307153"/>
                  <a:ext cx="542259" cy="68048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9DBC01F4-7293-E419-4828-17AC14EF4896}"/>
                    </a:ext>
                  </a:extLst>
                </p:cNvPr>
                <p:cNvSpPr/>
                <p:nvPr/>
              </p:nvSpPr>
              <p:spPr>
                <a:xfrm>
                  <a:off x="4788195" y="2307153"/>
                  <a:ext cx="542259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9DBC01F4-7293-E419-4828-17AC14EF489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8195" y="2307153"/>
                  <a:ext cx="542259" cy="68048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59D67D07-36AE-38FB-BE21-6C3CA92132D1}"/>
                    </a:ext>
                  </a:extLst>
                </p:cNvPr>
                <p:cNvSpPr txBox="1"/>
                <p:nvPr/>
              </p:nvSpPr>
              <p:spPr>
                <a:xfrm>
                  <a:off x="4019992" y="2462729"/>
                  <a:ext cx="4766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59D67D07-36AE-38FB-BE21-6C3CA92132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9992" y="2462729"/>
                  <a:ext cx="476692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13918C4-5EFB-49B9-84A0-320C4A99DF8F}"/>
              </a:ext>
            </a:extLst>
          </p:cNvPr>
          <p:cNvGrpSpPr/>
          <p:nvPr/>
        </p:nvGrpSpPr>
        <p:grpSpPr>
          <a:xfrm>
            <a:off x="1912265" y="3685698"/>
            <a:ext cx="3819514" cy="680484"/>
            <a:chOff x="1935125" y="3871893"/>
            <a:chExt cx="3819514" cy="6804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2B8F316E-C0AA-529C-0180-6D67D9A3E13D}"/>
                    </a:ext>
                  </a:extLst>
                </p:cNvPr>
                <p:cNvSpPr/>
                <p:nvPr/>
              </p:nvSpPr>
              <p:spPr>
                <a:xfrm>
                  <a:off x="1935125" y="3871893"/>
                  <a:ext cx="542259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2B8F316E-C0AA-529C-0180-6D67D9A3E13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5125" y="3871893"/>
                  <a:ext cx="542259" cy="68048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B29D5C3B-870B-79CE-F07C-60A131AB747E}"/>
                    </a:ext>
                  </a:extLst>
                </p:cNvPr>
                <p:cNvSpPr/>
                <p:nvPr/>
              </p:nvSpPr>
              <p:spPr>
                <a:xfrm>
                  <a:off x="2465205" y="3871893"/>
                  <a:ext cx="542259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B29D5C3B-870B-79CE-F07C-60A131AB747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5205" y="3871893"/>
                  <a:ext cx="542259" cy="68048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4F597863-2413-9037-33A3-A981690872AE}"/>
                    </a:ext>
                  </a:extLst>
                </p:cNvPr>
                <p:cNvSpPr/>
                <p:nvPr/>
              </p:nvSpPr>
              <p:spPr>
                <a:xfrm>
                  <a:off x="2995285" y="3871893"/>
                  <a:ext cx="542259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4F597863-2413-9037-33A3-A981690872A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5285" y="3871893"/>
                  <a:ext cx="542259" cy="68048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F8D4A957-5B30-1175-6DB6-C9348DFC6C71}"/>
                    </a:ext>
                  </a:extLst>
                </p:cNvPr>
                <p:cNvSpPr/>
                <p:nvPr/>
              </p:nvSpPr>
              <p:spPr>
                <a:xfrm>
                  <a:off x="3525366" y="3871893"/>
                  <a:ext cx="542259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F8D4A957-5B30-1175-6DB6-C9348DFC6C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5366" y="3871893"/>
                  <a:ext cx="542259" cy="68048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C741BD23-513F-3A43-923B-4C3C1F72E06B}"/>
                    </a:ext>
                  </a:extLst>
                </p:cNvPr>
                <p:cNvSpPr/>
                <p:nvPr/>
              </p:nvSpPr>
              <p:spPr>
                <a:xfrm>
                  <a:off x="4055445" y="3871893"/>
                  <a:ext cx="542259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C741BD23-513F-3A43-923B-4C3C1F72E0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5445" y="3871893"/>
                  <a:ext cx="542259" cy="680484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39BE0516-BAB0-508F-1E02-8D777CE0BC10}"/>
                    </a:ext>
                  </a:extLst>
                </p:cNvPr>
                <p:cNvSpPr/>
                <p:nvPr/>
              </p:nvSpPr>
              <p:spPr>
                <a:xfrm>
                  <a:off x="5212380" y="3871893"/>
                  <a:ext cx="542259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39BE0516-BAB0-508F-1E02-8D777CE0BC1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2380" y="3871893"/>
                  <a:ext cx="542259" cy="680484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4DCE1879-27FC-5B21-C13C-8A7C7219D244}"/>
                    </a:ext>
                  </a:extLst>
                </p:cNvPr>
                <p:cNvSpPr txBox="1"/>
                <p:nvPr/>
              </p:nvSpPr>
              <p:spPr>
                <a:xfrm>
                  <a:off x="4662376" y="4013496"/>
                  <a:ext cx="4766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4DCE1879-27FC-5B21-C13C-8A7C7219D2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2376" y="4013496"/>
                  <a:ext cx="476692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0069601-C619-5A0E-4322-DB84245CE665}"/>
                  </a:ext>
                </a:extLst>
              </p:cNvPr>
              <p:cNvSpPr/>
              <p:nvPr/>
            </p:nvSpPr>
            <p:spPr>
              <a:xfrm>
                <a:off x="3598250" y="5471160"/>
                <a:ext cx="4995500" cy="83603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>
                  <a:spcBef>
                    <a:spcPts val="1000"/>
                  </a:spcBef>
                </a:pPr>
                <a:r>
                  <a:rPr lang="en-US" sz="2800" b="1" dirty="0">
                    <a:solidFill>
                      <a:prstClr val="black"/>
                    </a:solidFill>
                  </a:rPr>
                  <a:t>Theorem: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PCP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</a:rPr>
                  <a:t> is undecidable</a:t>
                </a: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0069601-C619-5A0E-4322-DB84245CE6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8250" y="5471160"/>
                <a:ext cx="4995500" cy="836036"/>
              </a:xfrm>
              <a:prstGeom prst="rect">
                <a:avLst/>
              </a:prstGeom>
              <a:blipFill>
                <a:blip r:embed="rId14"/>
                <a:stretch>
                  <a:fillRect b="-1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3290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CA185-DAC4-343A-B4DF-60FCE69F6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Asymptotic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A852F-79F3-143C-F0F5-B1AA9C766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5096904C-7C09-8FAE-0432-8E9EF8B4AC5C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1607820" y="1690687"/>
              <a:ext cx="8784068" cy="4638788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618834">
                      <a:extLst>
                        <a:ext uri="{9D8B030D-6E8A-4147-A177-3AD203B41FA5}">
                          <a16:colId xmlns:a16="http://schemas.microsoft.com/office/drawing/2014/main" val="3972310553"/>
                        </a:ext>
                      </a:extLst>
                    </a:gridCol>
                    <a:gridCol w="5668286">
                      <a:extLst>
                        <a:ext uri="{9D8B030D-6E8A-4147-A177-3AD203B41FA5}">
                          <a16:colId xmlns:a16="http://schemas.microsoft.com/office/drawing/2014/main" val="2190668843"/>
                        </a:ext>
                      </a:extLst>
                    </a:gridCol>
                    <a:gridCol w="1496948">
                      <a:extLst>
                        <a:ext uri="{9D8B030D-6E8A-4147-A177-3AD203B41FA5}">
                          <a16:colId xmlns:a16="http://schemas.microsoft.com/office/drawing/2014/main" val="408960952"/>
                        </a:ext>
                      </a:extLst>
                    </a:gridCol>
                  </a:tblGrid>
                  <a:tr h="773566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2400" dirty="0"/>
                            <a:t>Notation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2400" dirty="0"/>
                            <a:t>In words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2400" dirty="0"/>
                            <a:t>Analogy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7228309"/>
                      </a:ext>
                    </a:extLst>
                  </a:tr>
                  <a:tr h="772914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oMath>
                          </a14:m>
                          <a:r>
                            <a:rPr lang="en-US" sz="2400" dirty="0"/>
                            <a:t> is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d>
                            </m:oMath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grows </a:t>
                          </a:r>
                          <a:r>
                            <a:rPr lang="en-US" sz="2400" dirty="0">
                              <a:solidFill>
                                <a:schemeClr val="accent1"/>
                              </a:solidFill>
                            </a:rPr>
                            <a:t>more slowly</a:t>
                          </a:r>
                          <a:r>
                            <a:rPr lang="en-US" sz="2400" baseline="0" dirty="0">
                              <a:solidFill>
                                <a:schemeClr val="accent1"/>
                              </a:solidFill>
                            </a:rPr>
                            <a:t> </a:t>
                          </a:r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than</a:t>
                          </a:r>
                          <a:r>
                            <a:rPr lang="en-US" sz="2400" baseline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baseline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4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baseline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oMath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71887879"/>
                      </a:ext>
                    </a:extLst>
                  </a:tr>
                  <a:tr h="772914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oMath>
                          </a14:m>
                          <a:r>
                            <a:rPr lang="en-US" sz="2400" dirty="0"/>
                            <a:t> is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d>
                            </m:oMath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400" dirty="0"/>
                            <a:t> is </a:t>
                          </a:r>
                          <a:r>
                            <a:rPr lang="en-US" sz="2400" dirty="0">
                              <a:solidFill>
                                <a:schemeClr val="accent1"/>
                              </a:solidFill>
                            </a:rPr>
                            <a:t>at most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oMath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smtClean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32019154"/>
                      </a:ext>
                    </a:extLst>
                  </a:tr>
                  <a:tr h="773566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oMath>
                          </a14:m>
                          <a:r>
                            <a:rPr lang="en-US" sz="2400" dirty="0"/>
                            <a:t> is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2400" b="0" smtClean="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d>
                            </m:oMath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400" dirty="0"/>
                            <a:t> and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400" dirty="0"/>
                            <a:t> grow at the </a:t>
                          </a:r>
                          <a:r>
                            <a:rPr lang="en-US" sz="2400" dirty="0">
                              <a:solidFill>
                                <a:schemeClr val="accent1"/>
                              </a:solidFill>
                            </a:rPr>
                            <a:t>same rate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10070823"/>
                      </a:ext>
                    </a:extLst>
                  </a:tr>
                  <a:tr h="772914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oMath>
                          </a14:m>
                          <a:r>
                            <a:rPr lang="en-US" sz="2400" dirty="0"/>
                            <a:t> is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2400" b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d>
                            </m:oMath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400" dirty="0"/>
                            <a:t> is </a:t>
                          </a:r>
                          <a:r>
                            <a:rPr lang="en-US" sz="2400" dirty="0">
                              <a:solidFill>
                                <a:schemeClr val="accent1"/>
                              </a:solidFill>
                            </a:rPr>
                            <a:t>at least</a:t>
                          </a:r>
                          <a:r>
                            <a:rPr lang="en-US" sz="24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oMath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smtClean="0"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8593184"/>
                      </a:ext>
                    </a:extLst>
                  </a:tr>
                  <a:tr h="772914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oMath>
                          </a14:m>
                          <a:r>
                            <a:rPr lang="en-US" sz="2400" dirty="0"/>
                            <a:t> is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d>
                            </m:oMath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400" dirty="0"/>
                            <a:t> grows</a:t>
                          </a:r>
                          <a:r>
                            <a:rPr lang="en-US" sz="2400" baseline="0" dirty="0"/>
                            <a:t> </a:t>
                          </a:r>
                          <a:r>
                            <a:rPr lang="en-US" sz="2400" baseline="0" dirty="0">
                              <a:solidFill>
                                <a:schemeClr val="accent1"/>
                              </a:solidFill>
                            </a:rPr>
                            <a:t>more quickly </a:t>
                          </a:r>
                          <a:r>
                            <a:rPr lang="en-US" sz="2400" baseline="0" dirty="0"/>
                            <a:t>than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baseline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4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baseline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oMath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566808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5096904C-7C09-8FAE-0432-8E9EF8B4AC5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347477561"/>
                  </p:ext>
                </p:extLst>
              </p:nvPr>
            </p:nvGraphicFramePr>
            <p:xfrm>
              <a:off x="1607820" y="1690687"/>
              <a:ext cx="8784068" cy="4638788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618834">
                      <a:extLst>
                        <a:ext uri="{9D8B030D-6E8A-4147-A177-3AD203B41FA5}">
                          <a16:colId xmlns:a16="http://schemas.microsoft.com/office/drawing/2014/main" val="3972310553"/>
                        </a:ext>
                      </a:extLst>
                    </a:gridCol>
                    <a:gridCol w="5668286">
                      <a:extLst>
                        <a:ext uri="{9D8B030D-6E8A-4147-A177-3AD203B41FA5}">
                          <a16:colId xmlns:a16="http://schemas.microsoft.com/office/drawing/2014/main" val="2190668843"/>
                        </a:ext>
                      </a:extLst>
                    </a:gridCol>
                    <a:gridCol w="1496948">
                      <a:extLst>
                        <a:ext uri="{9D8B030D-6E8A-4147-A177-3AD203B41FA5}">
                          <a16:colId xmlns:a16="http://schemas.microsoft.com/office/drawing/2014/main" val="408960952"/>
                        </a:ext>
                      </a:extLst>
                    </a:gridCol>
                  </a:tblGrid>
                  <a:tr h="773566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2400" dirty="0"/>
                            <a:t>Notation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2400" dirty="0"/>
                            <a:t>In words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2400" dirty="0"/>
                            <a:t>Analogy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7228309"/>
                      </a:ext>
                    </a:extLst>
                  </a:tr>
                  <a:tr h="7729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76" t="-100787" r="-443609" b="-4015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8710" t="-100787" r="-26882" b="-4015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86585" t="-100787" r="-1626" b="-4015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1887879"/>
                      </a:ext>
                    </a:extLst>
                  </a:tr>
                  <a:tr h="7729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76" t="-200787" r="-443609" b="-3015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8710" t="-200787" r="-26882" b="-3015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86585" t="-200787" r="-1626" b="-3015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2019154"/>
                      </a:ext>
                    </a:extLst>
                  </a:tr>
                  <a:tr h="77356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76" t="-300787" r="-443609" b="-2015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8710" t="-300787" r="-26882" b="-2015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86585" t="-300787" r="-1626" b="-2015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0070823"/>
                      </a:ext>
                    </a:extLst>
                  </a:tr>
                  <a:tr h="7729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76" t="-400787" r="-443609" b="-1015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8710" t="-400787" r="-26882" b="-1015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86585" t="-400787" r="-1626" b="-1015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8593184"/>
                      </a:ext>
                    </a:extLst>
                  </a:tr>
                  <a:tr h="7729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76" t="-500787" r="-443609" b="-15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8710" t="-500787" r="-26882" b="-15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86585" t="-500787" r="-1626" b="-15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566808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522826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84514-1456-1F81-5578-5577EA7EA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Polynomial-time computation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622336-DAD7-9400-8CB6-7FA081247F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83283" cy="446366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We mainly focus on the distinction between </a:t>
                </a:r>
                <a:r>
                  <a:rPr lang="en-US" dirty="0">
                    <a:solidFill>
                      <a:schemeClr val="accent1"/>
                    </a:solidFill>
                  </a:rPr>
                  <a:t>polynomial-time</a:t>
                </a:r>
                <a:r>
                  <a:rPr lang="en-US" dirty="0"/>
                  <a:t> algorithms and </a:t>
                </a:r>
                <a:r>
                  <a:rPr lang="en-US" dirty="0">
                    <a:solidFill>
                      <a:schemeClr val="accent1"/>
                    </a:solidFill>
                  </a:rPr>
                  <a:t>exponential-time</a:t>
                </a:r>
                <a:r>
                  <a:rPr lang="en-US" dirty="0"/>
                  <a:t> algorithms</a:t>
                </a:r>
              </a:p>
              <a:p>
                <a:r>
                  <a:rPr lang="en-US" dirty="0"/>
                  <a:t>We proved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for every constant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Exponential-time algorithms are </a:t>
                </a:r>
                <a:r>
                  <a:rPr lang="en-US" dirty="0">
                    <a:solidFill>
                      <a:schemeClr val="accent1"/>
                    </a:solidFill>
                  </a:rPr>
                  <a:t>almost worthless</a:t>
                </a:r>
              </a:p>
              <a:p>
                <a:r>
                  <a:rPr lang="en-US" dirty="0"/>
                  <a:t>Polynomial-time algorithms are usually </a:t>
                </a:r>
                <a:r>
                  <a:rPr lang="en-US" dirty="0">
                    <a:solidFill>
                      <a:schemeClr val="accent1"/>
                    </a:solidFill>
                  </a:rPr>
                  <a:t>usable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622336-DAD7-9400-8CB6-7FA081247F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83283" cy="4463663"/>
              </a:xfrm>
              <a:blipFill>
                <a:blip r:embed="rId2"/>
                <a:stretch>
                  <a:fillRect l="-10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061E2A-16F2-0451-A101-7D5C8A1EB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5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03D4960F-5393-C96C-68CE-F45218A2CF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639" y="488813"/>
            <a:ext cx="1078185" cy="1078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7239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7C5879-D497-3357-8554-FC90E29187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FAC9E-9E49-2983-BB68-9C6811678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6998"/>
            <a:ext cx="10515600" cy="1325563"/>
          </a:xfrm>
        </p:spPr>
        <p:txBody>
          <a:bodyPr/>
          <a:lstStyle/>
          <a:p>
            <a:r>
              <a:rPr lang="en-US" dirty="0"/>
              <a:t>Complexity classes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218D35-76BC-BD13-6A53-57C53B59D0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4468" y="2286000"/>
                <a:ext cx="10729332" cy="390766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 </a:t>
                </a:r>
                <a:r>
                  <a:rPr lang="en-US" dirty="0">
                    <a:solidFill>
                      <a:schemeClr val="accent1"/>
                    </a:solidFill>
                  </a:rPr>
                  <a:t>complexity class</a:t>
                </a:r>
                <a:r>
                  <a:rPr lang="en-US" dirty="0"/>
                  <a:t> is a set of binary languages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can be decided by a polynomial-time TM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PSPACE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can be decided by a polynomial-space TM</a:t>
                </a:r>
              </a:p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EXP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can be decided by a TM with time complexity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poly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218D35-76BC-BD13-6A53-57C53B59D0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4468" y="2286000"/>
                <a:ext cx="10729332" cy="3907664"/>
              </a:xfrm>
              <a:blipFill>
                <a:blip r:embed="rId2"/>
                <a:stretch>
                  <a:fillRect l="-10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FDF9E5-CC0F-868E-AB0E-73A61DA2D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5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C90FFB36-CE23-472E-7F14-39AEB98DB5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071" y="664336"/>
            <a:ext cx="1078185" cy="1078185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B8848CF9-D827-112C-AA8A-BFA341DA992B}"/>
              </a:ext>
            </a:extLst>
          </p:cNvPr>
          <p:cNvGrpSpPr/>
          <p:nvPr/>
        </p:nvGrpSpPr>
        <p:grpSpPr>
          <a:xfrm>
            <a:off x="9920471" y="445125"/>
            <a:ext cx="1206231" cy="1298245"/>
            <a:chOff x="10186591" y="1585225"/>
            <a:chExt cx="1206231" cy="1298245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645FEA-9079-6CE5-A877-35099FD4E360}"/>
                </a:ext>
              </a:extLst>
            </p:cNvPr>
            <p:cNvCxnSpPr>
              <a:cxnSpLocks/>
            </p:cNvCxnSpPr>
            <p:nvPr/>
          </p:nvCxnSpPr>
          <p:spPr>
            <a:xfrm>
              <a:off x="10452864" y="1655075"/>
              <a:ext cx="835545" cy="0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2A4B268-A3FF-AD67-2BFC-A87A6E0D3447}"/>
                </a:ext>
              </a:extLst>
            </p:cNvPr>
            <p:cNvCxnSpPr>
              <a:cxnSpLocks/>
            </p:cNvCxnSpPr>
            <p:nvPr/>
          </p:nvCxnSpPr>
          <p:spPr>
            <a:xfrm>
              <a:off x="11288409" y="1585225"/>
              <a:ext cx="0" cy="1460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33E21D0-CBAE-19C9-BEE4-1A37998C8506}"/>
                </a:ext>
              </a:extLst>
            </p:cNvPr>
            <p:cNvCxnSpPr>
              <a:cxnSpLocks/>
            </p:cNvCxnSpPr>
            <p:nvPr/>
          </p:nvCxnSpPr>
          <p:spPr>
            <a:xfrm>
              <a:off x="10453724" y="1585225"/>
              <a:ext cx="0" cy="1460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D8E68AD-EB17-32F8-C29D-CFC90E52E109}"/>
                </a:ext>
              </a:extLst>
            </p:cNvPr>
            <p:cNvGrpSpPr/>
            <p:nvPr/>
          </p:nvGrpSpPr>
          <p:grpSpPr>
            <a:xfrm rot="5400000">
              <a:off x="9740502" y="2282139"/>
              <a:ext cx="1038228" cy="146050"/>
              <a:chOff x="405505" y="2359025"/>
              <a:chExt cx="835545" cy="146050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333C028C-B392-7377-3332-773E218DC4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5505" y="2428875"/>
                <a:ext cx="835545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triangl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07DB5632-A36A-BCE7-470E-619BB7DEAC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41050" y="2359025"/>
                <a:ext cx="0" cy="1460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8C62122F-5F23-AD07-3A63-6AD64CD94A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6365" y="2359025"/>
                <a:ext cx="0" cy="1460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C8B7B21-8F69-BA23-0E3F-8F30973038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439305" y="1822351"/>
              <a:ext cx="858865" cy="1061119"/>
            </a:xfrm>
            <a:prstGeom prst="rect">
              <a:avLst/>
            </a:prstGeom>
          </p:spPr>
        </p:pic>
        <p:pic>
          <p:nvPicPr>
            <p:cNvPr id="14" name="Picture 13" descr="A picture containing dark&#10;&#10;Description automatically generated">
              <a:extLst>
                <a:ext uri="{FF2B5EF4-FFF2-40B4-BE49-F238E27FC236}">
                  <a16:creationId xmlns:a16="http://schemas.microsoft.com/office/drawing/2014/main" id="{2D39E769-8F77-6C84-04FB-658BEC62AD3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126608">
              <a:off x="10581321" y="1979400"/>
              <a:ext cx="811501" cy="7352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53139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33189-67A2-F908-8972-EF42921F6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354" y="1438901"/>
            <a:ext cx="11021291" cy="3980198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5400" b="1" dirty="0"/>
              <a:t>Course Review</a:t>
            </a:r>
            <a:endParaRPr lang="en-US" sz="5400" b="1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02E194-1D63-C891-073A-210B682C1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634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0832E-1997-D342-B523-9355CF7A4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Randomized Turing machines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918B0E-DC8B-9CB2-25EC-39B67A2B1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20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8791630-E5CB-4BFB-DB47-C37294545EFB}"/>
              </a:ext>
            </a:extLst>
          </p:cNvPr>
          <p:cNvCxnSpPr/>
          <p:nvPr/>
        </p:nvCxnSpPr>
        <p:spPr>
          <a:xfrm>
            <a:off x="6227135" y="2397531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75D83B4-E4DE-03CD-48D9-2DEAD3F5F7D6}"/>
              </a:ext>
            </a:extLst>
          </p:cNvPr>
          <p:cNvCxnSpPr>
            <a:cxnSpLocks/>
          </p:cNvCxnSpPr>
          <p:nvPr/>
        </p:nvCxnSpPr>
        <p:spPr>
          <a:xfrm>
            <a:off x="5515200" y="2418796"/>
            <a:ext cx="6676800" cy="0"/>
          </a:xfrm>
          <a:prstGeom prst="line">
            <a:avLst/>
          </a:prstGeom>
          <a:ln w="38100">
            <a:gradFill flip="none" rotWithShape="1">
              <a:gsLst>
                <a:gs pos="0">
                  <a:schemeClr val="tx1">
                    <a:alpha val="0"/>
                  </a:schemeClr>
                </a:gs>
                <a:gs pos="8000">
                  <a:schemeClr val="tx1"/>
                </a:gs>
                <a:gs pos="100000">
                  <a:schemeClr val="tx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22AEDA1-7544-90A6-1570-ED312458B5BB}"/>
              </a:ext>
            </a:extLst>
          </p:cNvPr>
          <p:cNvCxnSpPr/>
          <p:nvPr/>
        </p:nvCxnSpPr>
        <p:spPr>
          <a:xfrm>
            <a:off x="7187610" y="2418796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10AEA77-8870-0339-BAB9-6DC595EC52E7}"/>
              </a:ext>
            </a:extLst>
          </p:cNvPr>
          <p:cNvCxnSpPr/>
          <p:nvPr/>
        </p:nvCxnSpPr>
        <p:spPr>
          <a:xfrm>
            <a:off x="8165805" y="2418796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560F4DE-9467-8BD9-4112-CD311597A440}"/>
              </a:ext>
            </a:extLst>
          </p:cNvPr>
          <p:cNvCxnSpPr/>
          <p:nvPr/>
        </p:nvCxnSpPr>
        <p:spPr>
          <a:xfrm>
            <a:off x="9122735" y="2418796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92AE9CE-B467-81D7-4AA9-FB5234C14BC2}"/>
              </a:ext>
            </a:extLst>
          </p:cNvPr>
          <p:cNvCxnSpPr/>
          <p:nvPr/>
        </p:nvCxnSpPr>
        <p:spPr>
          <a:xfrm>
            <a:off x="10090298" y="2397531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DF3CDAF-E64C-BEAC-E93C-558B035D15C2}"/>
              </a:ext>
            </a:extLst>
          </p:cNvPr>
          <p:cNvCxnSpPr/>
          <p:nvPr/>
        </p:nvCxnSpPr>
        <p:spPr>
          <a:xfrm>
            <a:off x="11100391" y="2397531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245E977-0C46-2B60-7AE8-DA030511B89C}"/>
              </a:ext>
            </a:extLst>
          </p:cNvPr>
          <p:cNvCxnSpPr/>
          <p:nvPr/>
        </p:nvCxnSpPr>
        <p:spPr>
          <a:xfrm>
            <a:off x="12046688" y="2418796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A0C5095-4036-E959-EE48-309955FB248B}"/>
              </a:ext>
            </a:extLst>
          </p:cNvPr>
          <p:cNvGrpSpPr/>
          <p:nvPr/>
        </p:nvGrpSpPr>
        <p:grpSpPr>
          <a:xfrm>
            <a:off x="7432162" y="2610244"/>
            <a:ext cx="2381690" cy="592290"/>
            <a:chOff x="7432162" y="893197"/>
            <a:chExt cx="2381690" cy="592290"/>
          </a:xfrm>
        </p:grpSpPr>
        <p:sp>
          <p:nvSpPr>
            <p:cNvPr id="17" name="A0">
              <a:extLst>
                <a:ext uri="{FF2B5EF4-FFF2-40B4-BE49-F238E27FC236}">
                  <a16:creationId xmlns:a16="http://schemas.microsoft.com/office/drawing/2014/main" id="{3233F7D9-79EB-68B7-7632-7472B258E475}"/>
                </a:ext>
              </a:extLst>
            </p:cNvPr>
            <p:cNvSpPr txBox="1"/>
            <p:nvPr/>
          </p:nvSpPr>
          <p:spPr>
            <a:xfrm>
              <a:off x="7432162" y="893197"/>
              <a:ext cx="5316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1</a:t>
              </a:r>
              <a:endParaRPr lang="en-US" dirty="0"/>
            </a:p>
          </p:txBody>
        </p:sp>
        <p:sp>
          <p:nvSpPr>
            <p:cNvPr id="18" name="B1">
              <a:extLst>
                <a:ext uri="{FF2B5EF4-FFF2-40B4-BE49-F238E27FC236}">
                  <a16:creationId xmlns:a16="http://schemas.microsoft.com/office/drawing/2014/main" id="{9B29607C-C4B3-A7D3-66AF-7E6A1676B129}"/>
                </a:ext>
              </a:extLst>
            </p:cNvPr>
            <p:cNvSpPr txBox="1"/>
            <p:nvPr/>
          </p:nvSpPr>
          <p:spPr>
            <a:xfrm>
              <a:off x="8378458" y="893198"/>
              <a:ext cx="5316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1</a:t>
              </a:r>
              <a:endParaRPr lang="en-US" dirty="0"/>
            </a:p>
          </p:txBody>
        </p:sp>
        <p:sp>
          <p:nvSpPr>
            <p:cNvPr id="19" name="C1">
              <a:extLst>
                <a:ext uri="{FF2B5EF4-FFF2-40B4-BE49-F238E27FC236}">
                  <a16:creationId xmlns:a16="http://schemas.microsoft.com/office/drawing/2014/main" id="{3621A697-A0EA-F1B1-B537-0D42F4112718}"/>
                </a:ext>
              </a:extLst>
            </p:cNvPr>
            <p:cNvSpPr txBox="1"/>
            <p:nvPr/>
          </p:nvSpPr>
          <p:spPr>
            <a:xfrm>
              <a:off x="9282225" y="900712"/>
              <a:ext cx="5316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0</a:t>
              </a:r>
              <a:endParaRPr lang="en-US" dirty="0"/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7265DF3-8266-D065-6E81-D398168F2968}"/>
              </a:ext>
            </a:extLst>
          </p:cNvPr>
          <p:cNvCxnSpPr/>
          <p:nvPr/>
        </p:nvCxnSpPr>
        <p:spPr>
          <a:xfrm>
            <a:off x="6227135" y="4568459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A528D73-6160-96B2-7684-499F7027BAA9}"/>
              </a:ext>
            </a:extLst>
          </p:cNvPr>
          <p:cNvCxnSpPr/>
          <p:nvPr/>
        </p:nvCxnSpPr>
        <p:spPr>
          <a:xfrm>
            <a:off x="7187610" y="4589724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AC7448F-8E4E-061B-6293-37360B6273F4}"/>
              </a:ext>
            </a:extLst>
          </p:cNvPr>
          <p:cNvCxnSpPr/>
          <p:nvPr/>
        </p:nvCxnSpPr>
        <p:spPr>
          <a:xfrm>
            <a:off x="8165805" y="4589724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E1BD5A8-2811-3F0A-6A14-08C345EA5E9E}"/>
              </a:ext>
            </a:extLst>
          </p:cNvPr>
          <p:cNvCxnSpPr/>
          <p:nvPr/>
        </p:nvCxnSpPr>
        <p:spPr>
          <a:xfrm>
            <a:off x="9122735" y="4589724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922DE8D-A5BE-B10A-4F35-6DCCB3121F82}"/>
              </a:ext>
            </a:extLst>
          </p:cNvPr>
          <p:cNvCxnSpPr/>
          <p:nvPr/>
        </p:nvCxnSpPr>
        <p:spPr>
          <a:xfrm>
            <a:off x="10090298" y="4568459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E6B294F-F36C-717D-4D5F-C33D63F18C7D}"/>
              </a:ext>
            </a:extLst>
          </p:cNvPr>
          <p:cNvCxnSpPr/>
          <p:nvPr/>
        </p:nvCxnSpPr>
        <p:spPr>
          <a:xfrm>
            <a:off x="11100391" y="4568459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D20A09E-503C-715A-1BF3-0291524F4E84}"/>
              </a:ext>
            </a:extLst>
          </p:cNvPr>
          <p:cNvCxnSpPr/>
          <p:nvPr/>
        </p:nvCxnSpPr>
        <p:spPr>
          <a:xfrm>
            <a:off x="12046688" y="4589724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 descr="A black and white photo of a coin&#10;&#10;Description automatically generated">
            <a:extLst>
              <a:ext uri="{FF2B5EF4-FFF2-40B4-BE49-F238E27FC236}">
                <a16:creationId xmlns:a16="http://schemas.microsoft.com/office/drawing/2014/main" id="{B6C1E7CB-B2A1-3C13-0294-CC54E95BC6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8401" y="4750110"/>
            <a:ext cx="702371" cy="702371"/>
          </a:xfrm>
          <a:prstGeom prst="rect">
            <a:avLst/>
          </a:prstGeom>
        </p:spPr>
      </p:pic>
      <p:pic>
        <p:nvPicPr>
          <p:cNvPr id="40" name="Picture 39" descr="A black and white photo of a coin&#10;&#10;Description automatically generated">
            <a:extLst>
              <a:ext uri="{FF2B5EF4-FFF2-40B4-BE49-F238E27FC236}">
                <a16:creationId xmlns:a16="http://schemas.microsoft.com/office/drawing/2014/main" id="{A9716B8A-638E-259E-69F0-6C28D506B5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4495" y="4743640"/>
            <a:ext cx="702371" cy="702371"/>
          </a:xfrm>
          <a:prstGeom prst="rect">
            <a:avLst/>
          </a:prstGeom>
        </p:spPr>
      </p:pic>
      <p:pic>
        <p:nvPicPr>
          <p:cNvPr id="41" name="Picture 40" descr="A close up of a coin&#10;&#10;Description automatically generated">
            <a:extLst>
              <a:ext uri="{FF2B5EF4-FFF2-40B4-BE49-F238E27FC236}">
                <a16:creationId xmlns:a16="http://schemas.microsoft.com/office/drawing/2014/main" id="{E5E90FC2-7DBC-4854-B74F-E3E4CE386E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206" y="4733008"/>
            <a:ext cx="702371" cy="702371"/>
          </a:xfrm>
          <a:prstGeom prst="rect">
            <a:avLst/>
          </a:prstGeom>
        </p:spPr>
      </p:pic>
      <p:pic>
        <p:nvPicPr>
          <p:cNvPr id="42" name="Picture 41" descr="A close up of a coin&#10;&#10;Description automatically generated">
            <a:extLst>
              <a:ext uri="{FF2B5EF4-FFF2-40B4-BE49-F238E27FC236}">
                <a16:creationId xmlns:a16="http://schemas.microsoft.com/office/drawing/2014/main" id="{F29B9000-BAAB-F499-2708-653F0F0205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4159" y="4729719"/>
            <a:ext cx="702371" cy="702371"/>
          </a:xfrm>
          <a:prstGeom prst="rect">
            <a:avLst/>
          </a:prstGeom>
        </p:spPr>
      </p:pic>
      <p:pic>
        <p:nvPicPr>
          <p:cNvPr id="43" name="Picture 42" descr="A close up of a coin&#10;&#10;Description automatically generated">
            <a:extLst>
              <a:ext uri="{FF2B5EF4-FFF2-40B4-BE49-F238E27FC236}">
                <a16:creationId xmlns:a16="http://schemas.microsoft.com/office/drawing/2014/main" id="{C3537D76-E299-45A3-7E71-0839F6CD02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4457" y="4736298"/>
            <a:ext cx="702371" cy="702371"/>
          </a:xfrm>
          <a:prstGeom prst="rect">
            <a:avLst/>
          </a:prstGeom>
        </p:spPr>
      </p:pic>
      <p:sp>
        <p:nvSpPr>
          <p:cNvPr id="46" name="Diamond 45">
            <a:extLst>
              <a:ext uri="{FF2B5EF4-FFF2-40B4-BE49-F238E27FC236}">
                <a16:creationId xmlns:a16="http://schemas.microsoft.com/office/drawing/2014/main" id="{BD1D8FA3-73F4-54C8-04C0-17CF96F2087E}"/>
              </a:ext>
            </a:extLst>
          </p:cNvPr>
          <p:cNvSpPr/>
          <p:nvPr/>
        </p:nvSpPr>
        <p:spPr>
          <a:xfrm>
            <a:off x="4690444" y="5725203"/>
            <a:ext cx="603113" cy="623191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85A54E01-8A33-2278-29B0-9D5EC95FD9F0}"/>
              </a:ext>
            </a:extLst>
          </p:cNvPr>
          <p:cNvSpPr/>
          <p:nvPr/>
        </p:nvSpPr>
        <p:spPr>
          <a:xfrm>
            <a:off x="5171519" y="6138153"/>
            <a:ext cx="3466643" cy="364082"/>
          </a:xfrm>
          <a:custGeom>
            <a:avLst/>
            <a:gdLst>
              <a:gd name="connsiteX0" fmla="*/ 4192622 w 4429764"/>
              <a:gd name="connsiteY0" fmla="*/ 1712068 h 2024265"/>
              <a:gd name="connsiteX1" fmla="*/ 4085617 w 4429764"/>
              <a:gd name="connsiteY1" fmla="*/ 2023353 h 2024265"/>
              <a:gd name="connsiteX2" fmla="*/ 894945 w 4429764"/>
              <a:gd name="connsiteY2" fmla="*/ 1624519 h 2024265"/>
              <a:gd name="connsiteX3" fmla="*/ 1342417 w 4429764"/>
              <a:gd name="connsiteY3" fmla="*/ 379379 h 2024265"/>
              <a:gd name="connsiteX4" fmla="*/ 0 w 4429764"/>
              <a:gd name="connsiteY4" fmla="*/ 0 h 2024265"/>
              <a:gd name="connsiteX0" fmla="*/ 4192622 w 4232318"/>
              <a:gd name="connsiteY0" fmla="*/ 1712068 h 1995260"/>
              <a:gd name="connsiteX1" fmla="*/ 3112851 w 4232318"/>
              <a:gd name="connsiteY1" fmla="*/ 1994170 h 1995260"/>
              <a:gd name="connsiteX2" fmla="*/ 894945 w 4232318"/>
              <a:gd name="connsiteY2" fmla="*/ 1624519 h 1995260"/>
              <a:gd name="connsiteX3" fmla="*/ 1342417 w 4232318"/>
              <a:gd name="connsiteY3" fmla="*/ 379379 h 1995260"/>
              <a:gd name="connsiteX4" fmla="*/ 0 w 4232318"/>
              <a:gd name="connsiteY4" fmla="*/ 0 h 1995260"/>
              <a:gd name="connsiteX0" fmla="*/ 4192622 w 4192622"/>
              <a:gd name="connsiteY0" fmla="*/ 1712068 h 1996589"/>
              <a:gd name="connsiteX1" fmla="*/ 3112851 w 4192622"/>
              <a:gd name="connsiteY1" fmla="*/ 1994170 h 1996589"/>
              <a:gd name="connsiteX2" fmla="*/ 894945 w 4192622"/>
              <a:gd name="connsiteY2" fmla="*/ 1624519 h 1996589"/>
              <a:gd name="connsiteX3" fmla="*/ 1342417 w 4192622"/>
              <a:gd name="connsiteY3" fmla="*/ 379379 h 1996589"/>
              <a:gd name="connsiteX4" fmla="*/ 0 w 4192622"/>
              <a:gd name="connsiteY4" fmla="*/ 0 h 1996589"/>
              <a:gd name="connsiteX0" fmla="*/ 4192622 w 4192622"/>
              <a:gd name="connsiteY0" fmla="*/ 1712068 h 1996589"/>
              <a:gd name="connsiteX1" fmla="*/ 2782111 w 4192622"/>
              <a:gd name="connsiteY1" fmla="*/ 1994170 h 1996589"/>
              <a:gd name="connsiteX2" fmla="*/ 894945 w 4192622"/>
              <a:gd name="connsiteY2" fmla="*/ 1624519 h 1996589"/>
              <a:gd name="connsiteX3" fmla="*/ 1342417 w 4192622"/>
              <a:gd name="connsiteY3" fmla="*/ 379379 h 1996589"/>
              <a:gd name="connsiteX4" fmla="*/ 0 w 4192622"/>
              <a:gd name="connsiteY4" fmla="*/ 0 h 1996589"/>
              <a:gd name="connsiteX0" fmla="*/ 4192622 w 4192622"/>
              <a:gd name="connsiteY0" fmla="*/ 1712068 h 1994420"/>
              <a:gd name="connsiteX1" fmla="*/ 2782111 w 4192622"/>
              <a:gd name="connsiteY1" fmla="*/ 1994170 h 1994420"/>
              <a:gd name="connsiteX2" fmla="*/ 1034093 w 4192622"/>
              <a:gd name="connsiteY2" fmla="*/ 1723910 h 1994420"/>
              <a:gd name="connsiteX3" fmla="*/ 1342417 w 4192622"/>
              <a:gd name="connsiteY3" fmla="*/ 379379 h 1994420"/>
              <a:gd name="connsiteX4" fmla="*/ 0 w 4192622"/>
              <a:gd name="connsiteY4" fmla="*/ 0 h 1994420"/>
              <a:gd name="connsiteX0" fmla="*/ 4192622 w 4192622"/>
              <a:gd name="connsiteY0" fmla="*/ 1712068 h 1999620"/>
              <a:gd name="connsiteX1" fmla="*/ 2782111 w 4192622"/>
              <a:gd name="connsiteY1" fmla="*/ 1994170 h 1999620"/>
              <a:gd name="connsiteX2" fmla="*/ 1034093 w 4192622"/>
              <a:gd name="connsiteY2" fmla="*/ 1723910 h 1999620"/>
              <a:gd name="connsiteX3" fmla="*/ 0 w 4192622"/>
              <a:gd name="connsiteY3" fmla="*/ 0 h 1999620"/>
              <a:gd name="connsiteX0" fmla="*/ 3158529 w 3158529"/>
              <a:gd name="connsiteY0" fmla="*/ 0 h 287552"/>
              <a:gd name="connsiteX1" fmla="*/ 1748018 w 3158529"/>
              <a:gd name="connsiteY1" fmla="*/ 282102 h 287552"/>
              <a:gd name="connsiteX2" fmla="*/ 0 w 3158529"/>
              <a:gd name="connsiteY2" fmla="*/ 11842 h 287552"/>
              <a:gd name="connsiteX0" fmla="*/ 3128712 w 3128712"/>
              <a:gd name="connsiteY0" fmla="*/ 0 h 300583"/>
              <a:gd name="connsiteX1" fmla="*/ 1718201 w 3128712"/>
              <a:gd name="connsiteY1" fmla="*/ 282102 h 300583"/>
              <a:gd name="connsiteX2" fmla="*/ 0 w 3128712"/>
              <a:gd name="connsiteY2" fmla="*/ 51598 h 300583"/>
              <a:gd name="connsiteX0" fmla="*/ 3128712 w 3128712"/>
              <a:gd name="connsiteY0" fmla="*/ 0 h 51598"/>
              <a:gd name="connsiteX1" fmla="*/ 0 w 3128712"/>
              <a:gd name="connsiteY1" fmla="*/ 51598 h 51598"/>
              <a:gd name="connsiteX0" fmla="*/ 3128712 w 3128712"/>
              <a:gd name="connsiteY0" fmla="*/ 0 h 264978"/>
              <a:gd name="connsiteX1" fmla="*/ 0 w 3128712"/>
              <a:gd name="connsiteY1" fmla="*/ 51598 h 264978"/>
              <a:gd name="connsiteX0" fmla="*/ 3128712 w 3128712"/>
              <a:gd name="connsiteY0" fmla="*/ 0 h 377356"/>
              <a:gd name="connsiteX1" fmla="*/ 0 w 3128712"/>
              <a:gd name="connsiteY1" fmla="*/ 51598 h 377356"/>
              <a:gd name="connsiteX0" fmla="*/ 3466643 w 3466643"/>
              <a:gd name="connsiteY0" fmla="*/ 0 h 364082"/>
              <a:gd name="connsiteX1" fmla="*/ 0 w 3466643"/>
              <a:gd name="connsiteY1" fmla="*/ 21781 h 364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466643" h="364082">
                <a:moveTo>
                  <a:pt x="3466643" y="0"/>
                </a:moveTo>
                <a:cubicBezTo>
                  <a:pt x="3338139" y="573790"/>
                  <a:pt x="784487" y="382269"/>
                  <a:pt x="0" y="21781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F5A5B4C-A20B-B060-2A56-B114B3C9258D}"/>
              </a:ext>
            </a:extLst>
          </p:cNvPr>
          <p:cNvSpPr txBox="1"/>
          <p:nvPr/>
        </p:nvSpPr>
        <p:spPr>
          <a:xfrm>
            <a:off x="1801655" y="2637233"/>
            <a:ext cx="2800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Input tape ➡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90D6FDB-20FB-EBF2-E7EA-A4F45A7685C1}"/>
              </a:ext>
            </a:extLst>
          </p:cNvPr>
          <p:cNvSpPr txBox="1"/>
          <p:nvPr/>
        </p:nvSpPr>
        <p:spPr>
          <a:xfrm>
            <a:off x="691103" y="4839685"/>
            <a:ext cx="3935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Randomness tape ➡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1">
                <a:extLst>
                  <a:ext uri="{FF2B5EF4-FFF2-40B4-BE49-F238E27FC236}">
                    <a16:creationId xmlns:a16="http://schemas.microsoft.com/office/drawing/2014/main" id="{63888AAA-08B7-04B9-9A39-3C750C4E1DEC}"/>
                  </a:ext>
                </a:extLst>
              </p:cNvPr>
              <p:cNvSpPr txBox="1"/>
              <p:nvPr/>
            </p:nvSpPr>
            <p:spPr>
              <a:xfrm>
                <a:off x="10361430" y="2626193"/>
                <a:ext cx="531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C1">
                <a:extLst>
                  <a:ext uri="{FF2B5EF4-FFF2-40B4-BE49-F238E27FC236}">
                    <a16:creationId xmlns:a16="http://schemas.microsoft.com/office/drawing/2014/main" id="{63888AAA-08B7-04B9-9A39-3C750C4E1D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1430" y="2626193"/>
                <a:ext cx="531627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1">
                <a:extLst>
                  <a:ext uri="{FF2B5EF4-FFF2-40B4-BE49-F238E27FC236}">
                    <a16:creationId xmlns:a16="http://schemas.microsoft.com/office/drawing/2014/main" id="{7C4A829D-AF7E-C7D2-ED70-AD089BCA98C9}"/>
                  </a:ext>
                </a:extLst>
              </p:cNvPr>
              <p:cNvSpPr txBox="1"/>
              <p:nvPr/>
            </p:nvSpPr>
            <p:spPr>
              <a:xfrm>
                <a:off x="11361297" y="2613237"/>
                <a:ext cx="531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C1">
                <a:extLst>
                  <a:ext uri="{FF2B5EF4-FFF2-40B4-BE49-F238E27FC236}">
                    <a16:creationId xmlns:a16="http://schemas.microsoft.com/office/drawing/2014/main" id="{7C4A829D-AF7E-C7D2-ED70-AD089BCA98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1297" y="2613237"/>
                <a:ext cx="531627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A0">
            <a:extLst>
              <a:ext uri="{FF2B5EF4-FFF2-40B4-BE49-F238E27FC236}">
                <a16:creationId xmlns:a16="http://schemas.microsoft.com/office/drawing/2014/main" id="{B3ED3D67-DEE1-DC2D-63AA-54DD0F45E6F7}"/>
              </a:ext>
            </a:extLst>
          </p:cNvPr>
          <p:cNvSpPr txBox="1"/>
          <p:nvPr/>
        </p:nvSpPr>
        <p:spPr>
          <a:xfrm>
            <a:off x="6471687" y="2610244"/>
            <a:ext cx="531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1">
                <a:extLst>
                  <a:ext uri="{FF2B5EF4-FFF2-40B4-BE49-F238E27FC236}">
                    <a16:creationId xmlns:a16="http://schemas.microsoft.com/office/drawing/2014/main" id="{A6A4183F-6329-1353-4360-1F0F93B85CCA}"/>
                  </a:ext>
                </a:extLst>
              </p:cNvPr>
              <p:cNvSpPr txBox="1"/>
              <p:nvPr/>
            </p:nvSpPr>
            <p:spPr>
              <a:xfrm>
                <a:off x="5530704" y="2604202"/>
                <a:ext cx="531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C1">
                <a:extLst>
                  <a:ext uri="{FF2B5EF4-FFF2-40B4-BE49-F238E27FC236}">
                    <a16:creationId xmlns:a16="http://schemas.microsoft.com/office/drawing/2014/main" id="{A6A4183F-6329-1353-4360-1F0F93B85C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0704" y="2604202"/>
                <a:ext cx="531627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C0520DE-FB2E-D787-B93A-B52A6F56BB54}"/>
              </a:ext>
            </a:extLst>
          </p:cNvPr>
          <p:cNvCxnSpPr>
            <a:cxnSpLocks/>
          </p:cNvCxnSpPr>
          <p:nvPr/>
        </p:nvCxnSpPr>
        <p:spPr>
          <a:xfrm>
            <a:off x="5515200" y="3415396"/>
            <a:ext cx="6676800" cy="0"/>
          </a:xfrm>
          <a:prstGeom prst="line">
            <a:avLst/>
          </a:prstGeom>
          <a:ln w="38100">
            <a:gradFill flip="none" rotWithShape="1">
              <a:gsLst>
                <a:gs pos="0">
                  <a:schemeClr val="tx1">
                    <a:alpha val="0"/>
                  </a:schemeClr>
                </a:gs>
                <a:gs pos="8000">
                  <a:schemeClr val="tx1"/>
                </a:gs>
                <a:gs pos="100000">
                  <a:schemeClr val="tx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892CD71-B67E-ACA1-495A-B95C067B3EBD}"/>
              </a:ext>
            </a:extLst>
          </p:cNvPr>
          <p:cNvCxnSpPr>
            <a:cxnSpLocks/>
          </p:cNvCxnSpPr>
          <p:nvPr/>
        </p:nvCxnSpPr>
        <p:spPr>
          <a:xfrm>
            <a:off x="5515200" y="4576120"/>
            <a:ext cx="6676800" cy="0"/>
          </a:xfrm>
          <a:prstGeom prst="line">
            <a:avLst/>
          </a:prstGeom>
          <a:ln w="38100">
            <a:gradFill flip="none" rotWithShape="1">
              <a:gsLst>
                <a:gs pos="0">
                  <a:schemeClr val="tx1">
                    <a:alpha val="0"/>
                  </a:schemeClr>
                </a:gs>
                <a:gs pos="8000">
                  <a:schemeClr val="tx1"/>
                </a:gs>
                <a:gs pos="100000">
                  <a:schemeClr val="tx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0006AAF-53E2-1BCE-EC05-D6C4229E711F}"/>
              </a:ext>
            </a:extLst>
          </p:cNvPr>
          <p:cNvCxnSpPr>
            <a:cxnSpLocks/>
          </p:cNvCxnSpPr>
          <p:nvPr/>
        </p:nvCxnSpPr>
        <p:spPr>
          <a:xfrm>
            <a:off x="5530704" y="5579459"/>
            <a:ext cx="6676800" cy="0"/>
          </a:xfrm>
          <a:prstGeom prst="line">
            <a:avLst/>
          </a:prstGeom>
          <a:ln w="38100">
            <a:gradFill flip="none" rotWithShape="1">
              <a:gsLst>
                <a:gs pos="0">
                  <a:schemeClr val="tx1">
                    <a:alpha val="0"/>
                  </a:schemeClr>
                </a:gs>
                <a:gs pos="8000">
                  <a:schemeClr val="tx1"/>
                </a:gs>
                <a:gs pos="100000">
                  <a:schemeClr val="tx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0" descr="A close up of a coin&#10;&#10;Description automatically generated">
            <a:extLst>
              <a:ext uri="{FF2B5EF4-FFF2-40B4-BE49-F238E27FC236}">
                <a16:creationId xmlns:a16="http://schemas.microsoft.com/office/drawing/2014/main" id="{2E46C82C-22EE-DD5A-21E3-93ED9CCEC9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249" y="4727022"/>
            <a:ext cx="702371" cy="702371"/>
          </a:xfrm>
          <a:prstGeom prst="rect">
            <a:avLst/>
          </a:prstGeom>
        </p:spPr>
      </p:pic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853927B6-BB16-7182-5F71-9AB79FD2A34B}"/>
              </a:ext>
            </a:extLst>
          </p:cNvPr>
          <p:cNvSpPr/>
          <p:nvPr/>
        </p:nvSpPr>
        <p:spPr>
          <a:xfrm>
            <a:off x="6315741" y="3237503"/>
            <a:ext cx="832882" cy="729030"/>
          </a:xfrm>
          <a:prstGeom prst="triangle">
            <a:avLst/>
          </a:prstGeom>
          <a:solidFill>
            <a:srgbClr val="00FF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FBB58D08-DF5F-B7DF-D5C1-4B99CCC11C6D}"/>
              </a:ext>
            </a:extLst>
          </p:cNvPr>
          <p:cNvSpPr/>
          <p:nvPr/>
        </p:nvSpPr>
        <p:spPr>
          <a:xfrm>
            <a:off x="8222513" y="5385934"/>
            <a:ext cx="832882" cy="729030"/>
          </a:xfrm>
          <a:prstGeom prst="triangle">
            <a:avLst/>
          </a:prstGeom>
          <a:solidFill>
            <a:srgbClr val="00FF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119D6665-8966-7DBA-F0FD-7FCB61630B8B}"/>
              </a:ext>
            </a:extLst>
          </p:cNvPr>
          <p:cNvSpPr/>
          <p:nvPr/>
        </p:nvSpPr>
        <p:spPr>
          <a:xfrm>
            <a:off x="5121824" y="3959158"/>
            <a:ext cx="1580561" cy="1911909"/>
          </a:xfrm>
          <a:custGeom>
            <a:avLst/>
            <a:gdLst>
              <a:gd name="connsiteX0" fmla="*/ 2276272 w 2324068"/>
              <a:gd name="connsiteY0" fmla="*/ 0 h 360615"/>
              <a:gd name="connsiteX1" fmla="*/ 2023353 w 2324068"/>
              <a:gd name="connsiteY1" fmla="*/ 340469 h 360615"/>
              <a:gd name="connsiteX2" fmla="*/ 0 w 2324068"/>
              <a:gd name="connsiteY2" fmla="*/ 291830 h 360615"/>
              <a:gd name="connsiteX0" fmla="*/ 2276272 w 2283976"/>
              <a:gd name="connsiteY0" fmla="*/ 0 h 360615"/>
              <a:gd name="connsiteX1" fmla="*/ 1624519 w 2283976"/>
              <a:gd name="connsiteY1" fmla="*/ 340469 h 360615"/>
              <a:gd name="connsiteX2" fmla="*/ 0 w 2283976"/>
              <a:gd name="connsiteY2" fmla="*/ 291830 h 360615"/>
              <a:gd name="connsiteX0" fmla="*/ 2276272 w 2276272"/>
              <a:gd name="connsiteY0" fmla="*/ 0 h 360615"/>
              <a:gd name="connsiteX1" fmla="*/ 1624519 w 2276272"/>
              <a:gd name="connsiteY1" fmla="*/ 340469 h 360615"/>
              <a:gd name="connsiteX2" fmla="*/ 0 w 2276272"/>
              <a:gd name="connsiteY2" fmla="*/ 291830 h 360615"/>
              <a:gd name="connsiteX0" fmla="*/ 2276272 w 2276272"/>
              <a:gd name="connsiteY0" fmla="*/ 0 h 385604"/>
              <a:gd name="connsiteX1" fmla="*/ 1435675 w 2276272"/>
              <a:gd name="connsiteY1" fmla="*/ 370286 h 385604"/>
              <a:gd name="connsiteX2" fmla="*/ 0 w 2276272"/>
              <a:gd name="connsiteY2" fmla="*/ 291830 h 385604"/>
              <a:gd name="connsiteX0" fmla="*/ 1242602 w 1242602"/>
              <a:gd name="connsiteY0" fmla="*/ 0 h 1893171"/>
              <a:gd name="connsiteX1" fmla="*/ 402005 w 1242602"/>
              <a:gd name="connsiteY1" fmla="*/ 370286 h 1893171"/>
              <a:gd name="connsiteX2" fmla="*/ 0 w 1242602"/>
              <a:gd name="connsiteY2" fmla="*/ 1892030 h 1893171"/>
              <a:gd name="connsiteX0" fmla="*/ 1242602 w 1242602"/>
              <a:gd name="connsiteY0" fmla="*/ 0 h 1892030"/>
              <a:gd name="connsiteX1" fmla="*/ 402005 w 1242602"/>
              <a:gd name="connsiteY1" fmla="*/ 370286 h 1892030"/>
              <a:gd name="connsiteX2" fmla="*/ 0 w 1242602"/>
              <a:gd name="connsiteY2" fmla="*/ 1892030 h 1892030"/>
              <a:gd name="connsiteX0" fmla="*/ 1242602 w 1242602"/>
              <a:gd name="connsiteY0" fmla="*/ 0 h 1892030"/>
              <a:gd name="connsiteX1" fmla="*/ 570970 w 1242602"/>
              <a:gd name="connsiteY1" fmla="*/ 439860 h 1892030"/>
              <a:gd name="connsiteX2" fmla="*/ 0 w 1242602"/>
              <a:gd name="connsiteY2" fmla="*/ 1892030 h 1892030"/>
              <a:gd name="connsiteX0" fmla="*/ 1242602 w 1242602"/>
              <a:gd name="connsiteY0" fmla="*/ 0 h 1892030"/>
              <a:gd name="connsiteX1" fmla="*/ 570970 w 1242602"/>
              <a:gd name="connsiteY1" fmla="*/ 439860 h 1892030"/>
              <a:gd name="connsiteX2" fmla="*/ 0 w 1242602"/>
              <a:gd name="connsiteY2" fmla="*/ 1892030 h 1892030"/>
              <a:gd name="connsiteX0" fmla="*/ 1242602 w 1242602"/>
              <a:gd name="connsiteY0" fmla="*/ 0 h 1892030"/>
              <a:gd name="connsiteX1" fmla="*/ 570970 w 1242602"/>
              <a:gd name="connsiteY1" fmla="*/ 439860 h 1892030"/>
              <a:gd name="connsiteX2" fmla="*/ 0 w 1242602"/>
              <a:gd name="connsiteY2" fmla="*/ 1892030 h 1892030"/>
              <a:gd name="connsiteX0" fmla="*/ 1242602 w 1242602"/>
              <a:gd name="connsiteY0" fmla="*/ 0 h 1892030"/>
              <a:gd name="connsiteX1" fmla="*/ 570970 w 1242602"/>
              <a:gd name="connsiteY1" fmla="*/ 439860 h 1892030"/>
              <a:gd name="connsiteX2" fmla="*/ 0 w 1242602"/>
              <a:gd name="connsiteY2" fmla="*/ 1892030 h 1892030"/>
              <a:gd name="connsiteX0" fmla="*/ 1242602 w 1242602"/>
              <a:gd name="connsiteY0" fmla="*/ 0 h 1892030"/>
              <a:gd name="connsiteX1" fmla="*/ 570970 w 1242602"/>
              <a:gd name="connsiteY1" fmla="*/ 439860 h 1892030"/>
              <a:gd name="connsiteX2" fmla="*/ 0 w 1242602"/>
              <a:gd name="connsiteY2" fmla="*/ 1892030 h 1892030"/>
              <a:gd name="connsiteX0" fmla="*/ 1242602 w 1242602"/>
              <a:gd name="connsiteY0" fmla="*/ 0 h 1892030"/>
              <a:gd name="connsiteX1" fmla="*/ 620666 w 1242602"/>
              <a:gd name="connsiteY1" fmla="*/ 519373 h 1892030"/>
              <a:gd name="connsiteX2" fmla="*/ 0 w 1242602"/>
              <a:gd name="connsiteY2" fmla="*/ 1892030 h 1892030"/>
              <a:gd name="connsiteX0" fmla="*/ 1242602 w 1242602"/>
              <a:gd name="connsiteY0" fmla="*/ 0 h 1892030"/>
              <a:gd name="connsiteX1" fmla="*/ 620666 w 1242602"/>
              <a:gd name="connsiteY1" fmla="*/ 519373 h 1892030"/>
              <a:gd name="connsiteX2" fmla="*/ 0 w 1242602"/>
              <a:gd name="connsiteY2" fmla="*/ 1892030 h 1892030"/>
              <a:gd name="connsiteX0" fmla="*/ 1242602 w 1242602"/>
              <a:gd name="connsiteY0" fmla="*/ 0 h 1892030"/>
              <a:gd name="connsiteX1" fmla="*/ 620666 w 1242602"/>
              <a:gd name="connsiteY1" fmla="*/ 519373 h 1892030"/>
              <a:gd name="connsiteX2" fmla="*/ 0 w 1242602"/>
              <a:gd name="connsiteY2" fmla="*/ 1892030 h 1892030"/>
              <a:gd name="connsiteX0" fmla="*/ 1580533 w 1580533"/>
              <a:gd name="connsiteY0" fmla="*/ 0 h 1911909"/>
              <a:gd name="connsiteX1" fmla="*/ 958597 w 1580533"/>
              <a:gd name="connsiteY1" fmla="*/ 519373 h 1911909"/>
              <a:gd name="connsiteX2" fmla="*/ 0 w 1580533"/>
              <a:gd name="connsiteY2" fmla="*/ 1911909 h 1911909"/>
              <a:gd name="connsiteX0" fmla="*/ 1580533 w 1580533"/>
              <a:gd name="connsiteY0" fmla="*/ 0 h 1911909"/>
              <a:gd name="connsiteX1" fmla="*/ 958597 w 1580533"/>
              <a:gd name="connsiteY1" fmla="*/ 519373 h 1911909"/>
              <a:gd name="connsiteX2" fmla="*/ 0 w 1580533"/>
              <a:gd name="connsiteY2" fmla="*/ 1911909 h 1911909"/>
              <a:gd name="connsiteX0" fmla="*/ 1580533 w 1580533"/>
              <a:gd name="connsiteY0" fmla="*/ 0 h 1911909"/>
              <a:gd name="connsiteX1" fmla="*/ 958597 w 1580533"/>
              <a:gd name="connsiteY1" fmla="*/ 519373 h 1911909"/>
              <a:gd name="connsiteX2" fmla="*/ 0 w 1580533"/>
              <a:gd name="connsiteY2" fmla="*/ 1911909 h 1911909"/>
              <a:gd name="connsiteX0" fmla="*/ 1580533 w 1580533"/>
              <a:gd name="connsiteY0" fmla="*/ 0 h 1911909"/>
              <a:gd name="connsiteX1" fmla="*/ 958597 w 1580533"/>
              <a:gd name="connsiteY1" fmla="*/ 519373 h 1911909"/>
              <a:gd name="connsiteX2" fmla="*/ 0 w 1580533"/>
              <a:gd name="connsiteY2" fmla="*/ 1911909 h 1911909"/>
              <a:gd name="connsiteX0" fmla="*/ 1580533 w 1580533"/>
              <a:gd name="connsiteY0" fmla="*/ 0 h 1911909"/>
              <a:gd name="connsiteX1" fmla="*/ 0 w 1580533"/>
              <a:gd name="connsiteY1" fmla="*/ 1911909 h 1911909"/>
              <a:gd name="connsiteX0" fmla="*/ 1580533 w 1580558"/>
              <a:gd name="connsiteY0" fmla="*/ 0 h 1911909"/>
              <a:gd name="connsiteX1" fmla="*/ 0 w 1580558"/>
              <a:gd name="connsiteY1" fmla="*/ 1911909 h 1911909"/>
              <a:gd name="connsiteX0" fmla="*/ 1580533 w 1580561"/>
              <a:gd name="connsiteY0" fmla="*/ 0 h 1911909"/>
              <a:gd name="connsiteX1" fmla="*/ 0 w 1580561"/>
              <a:gd name="connsiteY1" fmla="*/ 1911909 h 1911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0561" h="1911909">
                <a:moveTo>
                  <a:pt x="1580533" y="0"/>
                </a:moveTo>
                <a:cubicBezTo>
                  <a:pt x="1586489" y="658903"/>
                  <a:pt x="642044" y="1418606"/>
                  <a:pt x="0" y="1911909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1">
                <a:extLst>
                  <a:ext uri="{FF2B5EF4-FFF2-40B4-BE49-F238E27FC236}">
                    <a16:creationId xmlns:a16="http://schemas.microsoft.com/office/drawing/2014/main" id="{78132BD8-9849-9C2E-D138-6F0CC447071C}"/>
                  </a:ext>
                </a:extLst>
              </p:cNvPr>
              <p:cNvSpPr txBox="1"/>
              <p:nvPr/>
            </p:nvSpPr>
            <p:spPr>
              <a:xfrm>
                <a:off x="5552280" y="4773850"/>
                <a:ext cx="531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C1">
                <a:extLst>
                  <a:ext uri="{FF2B5EF4-FFF2-40B4-BE49-F238E27FC236}">
                    <a16:creationId xmlns:a16="http://schemas.microsoft.com/office/drawing/2014/main" id="{78132BD8-9849-9C2E-D138-6F0CC4470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2280" y="4773850"/>
                <a:ext cx="531627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05704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A9C1EBF-C21D-0D42-9E7C-AFBCDE73E57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The complexity class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A9C1EBF-C21D-0D42-9E7C-AFBCDE73E5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21345F-0E5A-1BB6-D757-3138CC59D5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0" dirty="0"/>
                  <a:t>A language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b="0" dirty="0"/>
                  <a:t> is in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 if there is a polynomial-time randomized Turing machine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such that:</a:t>
                </a:r>
              </a:p>
              <a:p>
                <a:pPr lvl="1"/>
                <a:r>
                  <a:rPr lang="en-US" dirty="0"/>
                  <a:t>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we have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accepts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we have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accepts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Equivalent: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has a </a:t>
                </a:r>
                <a:r>
                  <a:rPr lang="en-US" dirty="0">
                    <a:solidFill>
                      <a:schemeClr val="accent1"/>
                    </a:solidFill>
                  </a:rPr>
                  <a:t>certificate</a:t>
                </a:r>
                <a:r>
                  <a:rPr lang="en-US" dirty="0"/>
                  <a:t> of membership, and certificates can be </a:t>
                </a:r>
                <a:r>
                  <a:rPr lang="en-US" dirty="0">
                    <a:solidFill>
                      <a:schemeClr val="accent1"/>
                    </a:solidFill>
                  </a:rPr>
                  <a:t>verified</a:t>
                </a:r>
                <a:r>
                  <a:rPr lang="en-US" dirty="0"/>
                  <a:t> in (deterministic) polynomial time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21345F-0E5A-1BB6-D757-3138CC59D5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r="-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7615E9-5436-F1D3-04C1-757259766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5" name="Picture 4" descr="A needle in the hay&#10;&#10;Description automatically generated">
            <a:extLst>
              <a:ext uri="{FF2B5EF4-FFF2-40B4-BE49-F238E27FC236}">
                <a16:creationId xmlns:a16="http://schemas.microsoft.com/office/drawing/2014/main" id="{5C0790C9-C21C-D4B0-573C-AF5E41A496E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39" r="12539"/>
          <a:stretch/>
        </p:blipFill>
        <p:spPr>
          <a:xfrm>
            <a:off x="10291010" y="426327"/>
            <a:ext cx="1203158" cy="1203158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4803246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146DDCD-D9ED-A6FC-6D8A-201992D98F7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The complexity class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BPP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146DDCD-D9ED-A6FC-6D8A-201992D98F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1BAA80-80C4-EF01-05E5-1CEB4EB70E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2750" y="1825624"/>
                <a:ext cx="11487150" cy="460692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 language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is in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BPP</m:t>
                    </m:r>
                  </m:oMath>
                </a14:m>
                <a:r>
                  <a:rPr lang="en-US" dirty="0"/>
                  <a:t> if there is a polynomial-time </a:t>
                </a:r>
                <a:r>
                  <a:rPr lang="en-US" dirty="0">
                    <a:solidFill>
                      <a:schemeClr val="accent1"/>
                    </a:solidFill>
                  </a:rPr>
                  <a:t>randomized</a:t>
                </a:r>
                <a:r>
                  <a:rPr lang="en-US" dirty="0"/>
                  <a:t> Turing machine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such that:</a:t>
                </a:r>
              </a:p>
              <a:p>
                <a:pPr lvl="1"/>
                <a:r>
                  <a:rPr lang="en-US" dirty="0"/>
                  <a:t>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we have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accepts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≥2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we have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rejects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≥2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dirty="0"/>
              </a:p>
              <a:p>
                <a:r>
                  <a:rPr lang="en-US" b="1" dirty="0"/>
                  <a:t>Amplification Lemma:</a:t>
                </a:r>
                <a:r>
                  <a:rPr lang="en-US" dirty="0"/>
                  <a:t> We can replace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1−1/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1BAA80-80C4-EF01-05E5-1CEB4EB70E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2750" y="1825624"/>
                <a:ext cx="11487150" cy="4606925"/>
              </a:xfrm>
              <a:blipFill>
                <a:blip r:embed="rId3"/>
                <a:stretch>
                  <a:fillRect l="-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86F6C6-5175-0126-918A-E98F0D40C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5" name="Picture 4" descr="A group of white dice&#10;&#10;Description automatically generated with medium confidence">
            <a:extLst>
              <a:ext uri="{FF2B5EF4-FFF2-40B4-BE49-F238E27FC236}">
                <a16:creationId xmlns:a16="http://schemas.microsoft.com/office/drawing/2014/main" id="{003F1911-338B-5FBA-8CC4-63AD40A572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8447" y="560764"/>
            <a:ext cx="1633362" cy="934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4406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1516E-91B9-2F8F-6ACD-0359DAA2C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Polynomial identity testing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3E8592-D317-49ED-B2F7-8D2DFCD102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/>
                  <a:t>Given:</a:t>
                </a:r>
                <a:r>
                  <a:rPr lang="en-US" dirty="0"/>
                  <a:t> An </a:t>
                </a:r>
                <a:r>
                  <a:rPr lang="en-US" dirty="0">
                    <a:solidFill>
                      <a:schemeClr val="accent1"/>
                    </a:solidFill>
                  </a:rPr>
                  <a:t>arithmetic formula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dirty="0"/>
              </a:p>
              <a:p>
                <a:r>
                  <a:rPr lang="en-US" b="1" dirty="0"/>
                  <a:t>Goal:</a:t>
                </a:r>
                <a:r>
                  <a:rPr lang="en-US" dirty="0"/>
                  <a:t> Figure out whether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b="1" dirty="0"/>
                  <a:t>Algorithm idea: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Pick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at random</a:t>
                </a:r>
                <a:r>
                  <a:rPr lang="en-US" dirty="0"/>
                  <a:t> and check whether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3E8592-D317-49ED-B2F7-8D2DFCD102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8650C4-6418-6B1D-4347-B019FA760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23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2114C98-BE9F-DF3B-390C-D995C94C2AC6}"/>
              </a:ext>
            </a:extLst>
          </p:cNvPr>
          <p:cNvGrpSpPr/>
          <p:nvPr/>
        </p:nvGrpSpPr>
        <p:grpSpPr>
          <a:xfrm>
            <a:off x="9011915" y="1690688"/>
            <a:ext cx="2829568" cy="2792973"/>
            <a:chOff x="8730684" y="3141133"/>
            <a:chExt cx="2829568" cy="279297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C2AC1643-43CA-19B8-D2DF-BECB05013561}"/>
                    </a:ext>
                  </a:extLst>
                </p:cNvPr>
                <p:cNvSpPr/>
                <p:nvPr/>
              </p:nvSpPr>
              <p:spPr>
                <a:xfrm>
                  <a:off x="9861860" y="3141133"/>
                  <a:ext cx="508000" cy="508000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×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BB929F4E-952E-DAAE-A0DA-18690E378B7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61860" y="3141133"/>
                  <a:ext cx="508000" cy="50800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4B6099AF-5617-C385-8545-6AD8D9804435}"/>
                    </a:ext>
                  </a:extLst>
                </p:cNvPr>
                <p:cNvSpPr/>
                <p:nvPr/>
              </p:nvSpPr>
              <p:spPr>
                <a:xfrm>
                  <a:off x="9105302" y="3833514"/>
                  <a:ext cx="508000" cy="508000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+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AD7BF361-DF0A-9CC6-77A3-C5A018F36D9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05302" y="3833514"/>
                  <a:ext cx="508000" cy="50800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7887A6B8-11B8-74E8-D272-C461F62DB9CF}"/>
                    </a:ext>
                  </a:extLst>
                </p:cNvPr>
                <p:cNvSpPr/>
                <p:nvPr/>
              </p:nvSpPr>
              <p:spPr>
                <a:xfrm>
                  <a:off x="10608347" y="3866597"/>
                  <a:ext cx="508000" cy="508000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+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F3D5C315-F7E4-D2C2-1469-ED480D53DD4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08347" y="3866597"/>
                  <a:ext cx="508000" cy="508000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53E9A4C9-F482-8548-AB8C-4B295910FF75}"/>
                    </a:ext>
                  </a:extLst>
                </p:cNvPr>
                <p:cNvSpPr/>
                <p:nvPr/>
              </p:nvSpPr>
              <p:spPr>
                <a:xfrm>
                  <a:off x="8730684" y="4591148"/>
                  <a:ext cx="508000" cy="508000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F2BC1D63-6942-4F07-E739-75816A8FCC9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30684" y="4591148"/>
                  <a:ext cx="508000" cy="508000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CF7DBC6F-5821-AC0C-4E8F-64F13E409D2A}"/>
                    </a:ext>
                  </a:extLst>
                </p:cNvPr>
                <p:cNvSpPr/>
                <p:nvPr/>
              </p:nvSpPr>
              <p:spPr>
                <a:xfrm>
                  <a:off x="11052252" y="4603741"/>
                  <a:ext cx="508000" cy="508000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6A0A8227-A09C-3B40-3F3F-7799FF0A314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52252" y="4603741"/>
                  <a:ext cx="508000" cy="508000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94AC3CF1-F72F-2028-4DD4-760A7F9D8BAB}"/>
                    </a:ext>
                  </a:extLst>
                </p:cNvPr>
                <p:cNvSpPr/>
                <p:nvPr/>
              </p:nvSpPr>
              <p:spPr>
                <a:xfrm>
                  <a:off x="10266215" y="4603741"/>
                  <a:ext cx="508000" cy="508000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DB20DCF4-3288-00C3-DB34-45A34BEC9A4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66215" y="4603741"/>
                  <a:ext cx="508000" cy="508000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0143303D-022B-DB92-5C10-3421DAC7195C}"/>
                    </a:ext>
                  </a:extLst>
                </p:cNvPr>
                <p:cNvSpPr/>
                <p:nvPr/>
              </p:nvSpPr>
              <p:spPr>
                <a:xfrm>
                  <a:off x="9571876" y="4584896"/>
                  <a:ext cx="508000" cy="508000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×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A60DD58B-99FE-B399-C87E-A30AC4D1E90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71876" y="4584896"/>
                  <a:ext cx="508000" cy="508000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A253F84-1239-3F0A-3828-10192A58915F}"/>
                </a:ext>
              </a:extLst>
            </p:cNvPr>
            <p:cNvCxnSpPr>
              <a:stCxn id="9" idx="0"/>
              <a:endCxn id="7" idx="3"/>
            </p:cNvCxnSpPr>
            <p:nvPr/>
          </p:nvCxnSpPr>
          <p:spPr>
            <a:xfrm flipV="1">
              <a:off x="8984684" y="4267119"/>
              <a:ext cx="195013" cy="3240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7723923-ABC9-11F7-DC19-51922B851B73}"/>
                </a:ext>
              </a:extLst>
            </p:cNvPr>
            <p:cNvCxnSpPr>
              <a:cxnSpLocks/>
              <a:stCxn id="12" idx="0"/>
              <a:endCxn id="7" idx="5"/>
            </p:cNvCxnSpPr>
            <p:nvPr/>
          </p:nvCxnSpPr>
          <p:spPr>
            <a:xfrm flipH="1" flipV="1">
              <a:off x="9538907" y="4267119"/>
              <a:ext cx="286969" cy="3177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664BE23-FD52-EFC4-5057-4C6C7F15C858}"/>
                </a:ext>
              </a:extLst>
            </p:cNvPr>
            <p:cNvCxnSpPr>
              <a:cxnSpLocks/>
              <a:stCxn id="11" idx="0"/>
              <a:endCxn id="8" idx="3"/>
            </p:cNvCxnSpPr>
            <p:nvPr/>
          </p:nvCxnSpPr>
          <p:spPr>
            <a:xfrm flipV="1">
              <a:off x="10520215" y="4300202"/>
              <a:ext cx="162527" cy="30353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872E286-24A0-BB71-4744-595E443D4813}"/>
                </a:ext>
              </a:extLst>
            </p:cNvPr>
            <p:cNvCxnSpPr>
              <a:cxnSpLocks/>
              <a:stCxn id="10" idx="0"/>
              <a:endCxn id="8" idx="5"/>
            </p:cNvCxnSpPr>
            <p:nvPr/>
          </p:nvCxnSpPr>
          <p:spPr>
            <a:xfrm flipH="1" flipV="1">
              <a:off x="11041952" y="4300202"/>
              <a:ext cx="264300" cy="30353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4BF9A405-850A-EEAE-38B2-88AFD816181E}"/>
                </a:ext>
              </a:extLst>
            </p:cNvPr>
            <p:cNvCxnSpPr>
              <a:cxnSpLocks/>
              <a:stCxn id="7" idx="7"/>
              <a:endCxn id="6" idx="3"/>
            </p:cNvCxnSpPr>
            <p:nvPr/>
          </p:nvCxnSpPr>
          <p:spPr>
            <a:xfrm flipV="1">
              <a:off x="9538907" y="3574738"/>
              <a:ext cx="397348" cy="33317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EC8DCB7-E9E8-CB42-AFD6-6A2314D7ED6E}"/>
                </a:ext>
              </a:extLst>
            </p:cNvPr>
            <p:cNvCxnSpPr>
              <a:cxnSpLocks/>
              <a:stCxn id="8" idx="1"/>
              <a:endCxn id="6" idx="5"/>
            </p:cNvCxnSpPr>
            <p:nvPr/>
          </p:nvCxnSpPr>
          <p:spPr>
            <a:xfrm flipH="1" flipV="1">
              <a:off x="10295465" y="3574738"/>
              <a:ext cx="387277" cy="36625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6C0E8115-1187-90CF-DA68-9B7E10E1DFC8}"/>
                    </a:ext>
                  </a:extLst>
                </p:cNvPr>
                <p:cNvSpPr/>
                <p:nvPr/>
              </p:nvSpPr>
              <p:spPr>
                <a:xfrm>
                  <a:off x="9942990" y="5415107"/>
                  <a:ext cx="508000" cy="508000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51DBD5A4-548D-DEDC-0D66-9B3846884B0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42990" y="5415107"/>
                  <a:ext cx="508000" cy="508000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CF5EA144-BD71-6C32-9272-DBD9614258B0}"/>
                    </a:ext>
                  </a:extLst>
                </p:cNvPr>
                <p:cNvSpPr/>
                <p:nvPr/>
              </p:nvSpPr>
              <p:spPr>
                <a:xfrm>
                  <a:off x="9212666" y="5426106"/>
                  <a:ext cx="508000" cy="508000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E90AD797-CE71-6FDD-8C48-D2FC413AC9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12666" y="5426106"/>
                  <a:ext cx="508000" cy="508000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F4CAD7E0-98F4-EE36-E21E-EB1E3017299C}"/>
                </a:ext>
              </a:extLst>
            </p:cNvPr>
            <p:cNvCxnSpPr>
              <a:cxnSpLocks/>
              <a:stCxn id="20" idx="0"/>
              <a:endCxn id="12" idx="3"/>
            </p:cNvCxnSpPr>
            <p:nvPr/>
          </p:nvCxnSpPr>
          <p:spPr>
            <a:xfrm flipV="1">
              <a:off x="9466666" y="5018501"/>
              <a:ext cx="179605" cy="4076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08C626D7-6347-6E7E-E85B-50C778B3ED20}"/>
                </a:ext>
              </a:extLst>
            </p:cNvPr>
            <p:cNvCxnSpPr>
              <a:cxnSpLocks/>
              <a:stCxn id="19" idx="0"/>
              <a:endCxn id="12" idx="5"/>
            </p:cNvCxnSpPr>
            <p:nvPr/>
          </p:nvCxnSpPr>
          <p:spPr>
            <a:xfrm flipH="1" flipV="1">
              <a:off x="10005481" y="5018501"/>
              <a:ext cx="191509" cy="39660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88DDB626-AF1C-1EAE-2EF2-63AED1C33DFD}"/>
                  </a:ext>
                </a:extLst>
              </p:cNvPr>
              <p:cNvSpPr/>
              <p:nvPr/>
            </p:nvSpPr>
            <p:spPr>
              <a:xfrm>
                <a:off x="3019584" y="3647625"/>
                <a:ext cx="4135596" cy="83603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>
                  <a:spcBef>
                    <a:spcPts val="1000"/>
                  </a:spcBef>
                </a:pPr>
                <a:r>
                  <a:rPr lang="en-US" sz="2800" b="1" dirty="0">
                    <a:solidFill>
                      <a:prstClr val="black"/>
                    </a:solidFill>
                  </a:rPr>
                  <a:t>Theorem: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PIT</m:t>
                    </m:r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sz="280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BPP</m:t>
                    </m:r>
                  </m:oMath>
                </a14:m>
                <a:endParaRPr lang="en-US" sz="28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88DDB626-AF1C-1EAE-2EF2-63AED1C33D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9584" y="3647625"/>
                <a:ext cx="4135596" cy="836036"/>
              </a:xfrm>
              <a:prstGeom prst="rect">
                <a:avLst/>
              </a:prstGeom>
              <a:blipFill>
                <a:blip r:embed="rId12"/>
                <a:stretch>
                  <a:fillRect b="-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0528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76E2C-6DA4-5799-88A6-D45B7C20B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Relationships between complexity classes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295CE1-B4BE-9A74-1DB4-AFC967FE1D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6740" y="1825624"/>
                <a:ext cx="10942319" cy="459004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BPP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/>
                  <a:t>and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 because we can elect to not use our random bits</a:t>
                </a: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BPP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PSPACE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/>
                  <a:t>and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NP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PSPACE</m:t>
                    </m:r>
                  </m:oMath>
                </a14:m>
                <a:r>
                  <a:rPr lang="en-US" dirty="0"/>
                  <a:t> because we can try all possible settings of the random tape (“brute-force </a:t>
                </a:r>
                <a:r>
                  <a:rPr lang="en-US" dirty="0" err="1"/>
                  <a:t>derandomization</a:t>
                </a:r>
                <a:r>
                  <a:rPr lang="en-US" dirty="0"/>
                  <a:t>/search”)</a:t>
                </a: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PSPACE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EXP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/>
                  <a:t>because a polynomial-space algorithm that uses more than exponential time would repeat a configuration (Exercise 5), hence it would get stuck in an infinite loop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295CE1-B4BE-9A74-1DB4-AFC967FE1D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6740" y="1825624"/>
                <a:ext cx="10942319" cy="459004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EA067A-8AF7-C03C-AB96-654644871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3495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E5FCAA-C027-1328-93EA-3E3600014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25</a:t>
            </a:fld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B4959CF-3ACD-E975-C863-576EF2ADA781}"/>
              </a:ext>
            </a:extLst>
          </p:cNvPr>
          <p:cNvGrpSpPr/>
          <p:nvPr/>
        </p:nvGrpSpPr>
        <p:grpSpPr>
          <a:xfrm>
            <a:off x="3925444" y="533880"/>
            <a:ext cx="4680248" cy="6033925"/>
            <a:chOff x="3925444" y="533880"/>
            <a:chExt cx="4680248" cy="6033925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DBF208A-406B-349F-915B-E315E2A1727A}"/>
                </a:ext>
              </a:extLst>
            </p:cNvPr>
            <p:cNvSpPr/>
            <p:nvPr/>
          </p:nvSpPr>
          <p:spPr>
            <a:xfrm>
              <a:off x="4477407" y="1567630"/>
              <a:ext cx="3594538" cy="4812473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8014BDF-B0C7-30F5-8156-8B315529DCC4}"/>
                </a:ext>
              </a:extLst>
            </p:cNvPr>
            <p:cNvSpPr/>
            <p:nvPr/>
          </p:nvSpPr>
          <p:spPr>
            <a:xfrm>
              <a:off x="4939862" y="2589730"/>
              <a:ext cx="2732690" cy="3621884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1707825-1A6C-C98D-2CC0-A3B991C18951}"/>
                </a:ext>
              </a:extLst>
            </p:cNvPr>
            <p:cNvSpPr/>
            <p:nvPr/>
          </p:nvSpPr>
          <p:spPr>
            <a:xfrm>
              <a:off x="5321990" y="3532804"/>
              <a:ext cx="1953089" cy="2463811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C5C513E-4FC9-F423-3071-7B0D8791CEC2}"/>
                </a:ext>
              </a:extLst>
            </p:cNvPr>
            <p:cNvSpPr/>
            <p:nvPr/>
          </p:nvSpPr>
          <p:spPr>
            <a:xfrm>
              <a:off x="5716474" y="4374257"/>
              <a:ext cx="1189275" cy="143608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769DB675-415D-7823-D9E8-E390CE9AC9C9}"/>
                    </a:ext>
                  </a:extLst>
                </p:cNvPr>
                <p:cNvSpPr txBox="1"/>
                <p:nvPr/>
              </p:nvSpPr>
              <p:spPr>
                <a:xfrm>
                  <a:off x="6104649" y="4504103"/>
                  <a:ext cx="4303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769DB675-415D-7823-D9E8-E390CE9AC9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4649" y="4504103"/>
                  <a:ext cx="430306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CD47C240-9F3D-8145-D07D-685CDC2ACFC8}"/>
                    </a:ext>
                  </a:extLst>
                </p:cNvPr>
                <p:cNvSpPr txBox="1"/>
                <p:nvPr/>
              </p:nvSpPr>
              <p:spPr>
                <a:xfrm>
                  <a:off x="5091781" y="1894014"/>
                  <a:ext cx="240982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CD47C240-9F3D-8145-D07D-685CDC2ACF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1781" y="1894014"/>
                  <a:ext cx="2409824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4BD1613-F2EF-C094-6186-AF30E0C69A58}"/>
                </a:ext>
              </a:extLst>
            </p:cNvPr>
            <p:cNvSpPr/>
            <p:nvPr/>
          </p:nvSpPr>
          <p:spPr>
            <a:xfrm>
              <a:off x="3925444" y="533880"/>
              <a:ext cx="4680248" cy="603392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9F5798A-BE69-C701-69A0-CAF4177C7629}"/>
                </a:ext>
              </a:extLst>
            </p:cNvPr>
            <p:cNvSpPr txBox="1"/>
            <p:nvPr/>
          </p:nvSpPr>
          <p:spPr>
            <a:xfrm>
              <a:off x="5282067" y="970653"/>
              <a:ext cx="21917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Decidable languages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FEFF40F2-30D3-6933-1157-1D1C6B3A5FD5}"/>
                    </a:ext>
                  </a:extLst>
                </p:cNvPr>
                <p:cNvSpPr txBox="1"/>
                <p:nvPr/>
              </p:nvSpPr>
              <p:spPr>
                <a:xfrm>
                  <a:off x="5954512" y="3745969"/>
                  <a:ext cx="71319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NP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FEFF40F2-30D3-6933-1157-1D1C6B3A5F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4512" y="3745969"/>
                  <a:ext cx="713197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C3A3434E-19B6-16C2-0082-7B804D0AC696}"/>
                    </a:ext>
                  </a:extLst>
                </p:cNvPr>
                <p:cNvSpPr txBox="1"/>
                <p:nvPr/>
              </p:nvSpPr>
              <p:spPr>
                <a:xfrm>
                  <a:off x="5728783" y="2911407"/>
                  <a:ext cx="11358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PSPACE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C3A3434E-19B6-16C2-0082-7B804D0AC6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8783" y="2911407"/>
                  <a:ext cx="1135820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288787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3B398-EF64-30F9-4212-CA2ACC244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677" y="379666"/>
            <a:ext cx="10515600" cy="1325563"/>
          </a:xfrm>
        </p:spPr>
        <p:txBody>
          <a:bodyPr/>
          <a:lstStyle/>
          <a:p>
            <a:r>
              <a:rPr lang="en-US" dirty="0"/>
              <a:t>Communication complexity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6CA28B-6E09-8E44-5D55-9987104221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9467" y="1825623"/>
                <a:ext cx="5327024" cy="503034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Goal: Compute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/>
                  <a:t> using as little communication as possible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6CA28B-6E09-8E44-5D55-9987104221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9467" y="1825623"/>
                <a:ext cx="5327024" cy="5030345"/>
              </a:xfrm>
              <a:blipFill>
                <a:blip r:embed="rId2"/>
                <a:stretch>
                  <a:fillRect l="-2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24AFE-AA7C-5ACD-65F6-8898F478E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53AE8C2-5170-9C31-FB2A-E1B45F80108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497"/>
          <a:stretch/>
        </p:blipFill>
        <p:spPr>
          <a:xfrm>
            <a:off x="5855898" y="1905273"/>
            <a:ext cx="1785328" cy="3874509"/>
          </a:xfrm>
          <a:prstGeom prst="rect">
            <a:avLst/>
          </a:prstGeom>
        </p:spPr>
      </p:pic>
      <p:pic>
        <p:nvPicPr>
          <p:cNvPr id="6" name="Picture 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4071B7A-0A8E-C457-E14D-762767A96A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30"/>
          <a:stretch/>
        </p:blipFill>
        <p:spPr>
          <a:xfrm>
            <a:off x="10231214" y="1905273"/>
            <a:ext cx="1477310" cy="38745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CB01F88-C444-F0BF-4E70-D188C0E1BF66}"/>
                  </a:ext>
                </a:extLst>
              </p:cNvPr>
              <p:cNvSpPr txBox="1"/>
              <p:nvPr/>
            </p:nvSpPr>
            <p:spPr>
              <a:xfrm>
                <a:off x="5810500" y="6084722"/>
                <a:ext cx="17853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Alice holds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CB01F88-C444-F0BF-4E70-D188C0E1BF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0500" y="6084722"/>
                <a:ext cx="1785328" cy="369332"/>
              </a:xfrm>
              <a:prstGeom prst="rect">
                <a:avLst/>
              </a:prstGeom>
              <a:blipFill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57DDEBB-AEBD-E34C-1274-8C1A25BB16DC}"/>
                  </a:ext>
                </a:extLst>
              </p:cNvPr>
              <p:cNvSpPr txBox="1"/>
              <p:nvPr/>
            </p:nvSpPr>
            <p:spPr>
              <a:xfrm>
                <a:off x="10077205" y="6020574"/>
                <a:ext cx="17853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Bob holds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57DDEBB-AEBD-E34C-1274-8C1A25BB16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7205" y="6020574"/>
                <a:ext cx="1785328" cy="369332"/>
              </a:xfrm>
              <a:prstGeom prst="rect">
                <a:avLst/>
              </a:prstGeom>
              <a:blipFill>
                <a:blip r:embed="rId5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8ED02C9-7AD3-9F74-5A3C-6ED986486EB6}"/>
              </a:ext>
            </a:extLst>
          </p:cNvPr>
          <p:cNvCxnSpPr>
            <a:cxnSpLocks/>
          </p:cNvCxnSpPr>
          <p:nvPr/>
        </p:nvCxnSpPr>
        <p:spPr>
          <a:xfrm>
            <a:off x="7728438" y="2330200"/>
            <a:ext cx="2348767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C02C22E-07B5-7982-EC89-2B8DE0ACD4F2}"/>
              </a:ext>
            </a:extLst>
          </p:cNvPr>
          <p:cNvSpPr txBox="1"/>
          <p:nvPr/>
        </p:nvSpPr>
        <p:spPr>
          <a:xfrm>
            <a:off x="7072808" y="1825625"/>
            <a:ext cx="3627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Communication channel</a:t>
            </a:r>
          </a:p>
        </p:txBody>
      </p:sp>
    </p:spTree>
    <p:extLst>
      <p:ext uri="{BB962C8B-B14F-4D97-AF65-F5344CB8AC3E}">
        <p14:creationId xmlns:p14="http://schemas.microsoft.com/office/powerpoint/2010/main" val="36166427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ADC0A42-8E90-7CD3-7770-4EFE3E8E21F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Communication complexity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EQ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ADC0A42-8E90-7CD3-7770-4EFE3E8E21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43C969-42CD-DAD9-61A4-EA10B66AFD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4149" y="1690688"/>
                <a:ext cx="10959152" cy="5037657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EQ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43C969-42CD-DAD9-61A4-EA10B66AFD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4149" y="1690688"/>
                <a:ext cx="10959152" cy="5037657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49E9A8-B813-A5CF-2382-DEE5B535A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05EA995-E50F-5118-16D9-89897E0FE1D7}"/>
                  </a:ext>
                </a:extLst>
              </p:cNvPr>
              <p:cNvSpPr/>
              <p:nvPr/>
            </p:nvSpPr>
            <p:spPr>
              <a:xfrm>
                <a:off x="1136650" y="2789009"/>
                <a:ext cx="9766300" cy="175714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Theorem: </a:t>
                </a:r>
                <a:r>
                  <a:rPr lang="en-US" sz="2800" dirty="0">
                    <a:solidFill>
                      <a:schemeClr val="tx1"/>
                    </a:solidFill>
                  </a:rPr>
                  <a:t>Every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deterministic</a:t>
                </a:r>
                <a:r>
                  <a:rPr lang="en-US" sz="2800" dirty="0">
                    <a:solidFill>
                      <a:schemeClr val="tx1"/>
                    </a:solidFill>
                  </a:rPr>
                  <a:t> communication protocol that computes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EQ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has cost at least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05EA995-E50F-5118-16D9-89897E0FE1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650" y="2789009"/>
                <a:ext cx="9766300" cy="175714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55B3AF9-D27A-F384-A806-1578F5A9DACF}"/>
                  </a:ext>
                </a:extLst>
              </p:cNvPr>
              <p:cNvSpPr/>
              <p:nvPr/>
            </p:nvSpPr>
            <p:spPr>
              <a:xfrm>
                <a:off x="1136650" y="4758677"/>
                <a:ext cx="9766300" cy="175714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Theorem: </a:t>
                </a:r>
                <a:r>
                  <a:rPr lang="en-US" sz="2800" dirty="0">
                    <a:solidFill>
                      <a:schemeClr val="tx1"/>
                    </a:solidFill>
                  </a:rPr>
                  <a:t>There is a randomized communication protocol with cost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that computes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EQ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with high probability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55B3AF9-D27A-F384-A806-1578F5A9DA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650" y="4758677"/>
                <a:ext cx="9766300" cy="175714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A group of white dice&#10;&#10;Description automatically generated with medium confidence">
            <a:extLst>
              <a:ext uri="{FF2B5EF4-FFF2-40B4-BE49-F238E27FC236}">
                <a16:creationId xmlns:a16="http://schemas.microsoft.com/office/drawing/2014/main" id="{2634C8C9-A65B-AAA1-CD6F-D13B085226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8447" y="560764"/>
            <a:ext cx="1633362" cy="934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729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42FED14-A723-0CB1-393C-A827AC4E802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dirty="0"/>
                  <a:t> vs.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BPP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42FED14-A723-0CB1-393C-A827AC4E80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8272D7-84C8-2011-B6A8-50F819911F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To prove that certain problems are </a:t>
                </a:r>
                <a:r>
                  <a:rPr lang="en-US" dirty="0">
                    <a:solidFill>
                      <a:schemeClr val="accent1"/>
                    </a:solidFill>
                  </a:rPr>
                  <a:t>intractable</a:t>
                </a:r>
                <a:r>
                  <a:rPr lang="en-US" dirty="0"/>
                  <a:t>, we need a mathematical </a:t>
                </a:r>
                <a:r>
                  <a:rPr lang="en-US" dirty="0">
                    <a:solidFill>
                      <a:schemeClr val="accent1"/>
                    </a:solidFill>
                  </a:rPr>
                  <a:t>model</a:t>
                </a:r>
                <a:r>
                  <a:rPr lang="en-US" dirty="0"/>
                  <a:t> of tractability</a:t>
                </a: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BPP</m:t>
                    </m:r>
                  </m:oMath>
                </a14:m>
                <a:r>
                  <a:rPr lang="en-US" dirty="0"/>
                  <a:t> are both reasonable models of tractability</a:t>
                </a:r>
              </a:p>
              <a:p>
                <a:r>
                  <a:rPr lang="en-US" dirty="0"/>
                  <a:t>Which should we use?</a:t>
                </a:r>
              </a:p>
              <a:p>
                <a:r>
                  <a:rPr lang="en-US" b="1" dirty="0"/>
                  <a:t>Conjecture: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0" i="0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BPP</m:t>
                    </m:r>
                  </m:oMath>
                </a14:m>
                <a:r>
                  <a:rPr lang="en-US" dirty="0"/>
                  <a:t>, so it’s a moot point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8272D7-84C8-2011-B6A8-50F819911F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2FACAA-951B-98C1-F151-E217D0094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5" name="Picture 4" descr="A group of white dice&#10;&#10;Description automatically generated with medium confidence">
            <a:extLst>
              <a:ext uri="{FF2B5EF4-FFF2-40B4-BE49-F238E27FC236}">
                <a16:creationId xmlns:a16="http://schemas.microsoft.com/office/drawing/2014/main" id="{D4E10BF7-89E4-36C3-F932-A61005B724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8447" y="560764"/>
            <a:ext cx="1633362" cy="934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0475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F917E29F-E678-9761-A57D-18A11F6F4D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68E7B-4DAE-E140-AF0B-19E397166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0690"/>
            <a:ext cx="10515600" cy="1325563"/>
          </a:xfrm>
        </p:spPr>
        <p:txBody>
          <a:bodyPr/>
          <a:lstStyle/>
          <a:p>
            <a:r>
              <a:rPr lang="en-US" dirty="0"/>
              <a:t>Extended Church-Turing 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A4548-AC84-53C0-5716-22F80F6E7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730" y="4499259"/>
            <a:ext cx="10914050" cy="2358741"/>
          </a:xfrm>
        </p:spPr>
        <p:txBody>
          <a:bodyPr>
            <a:normAutofit/>
          </a:bodyPr>
          <a:lstStyle/>
          <a:p>
            <a:r>
              <a:rPr lang="en-US" dirty="0"/>
              <a:t>The Extended Church-Turing Thesis is probably </a:t>
            </a:r>
            <a:r>
              <a:rPr lang="en-US" dirty="0">
                <a:solidFill>
                  <a:schemeClr val="accent1"/>
                </a:solidFill>
              </a:rPr>
              <a:t>false</a:t>
            </a:r>
            <a:r>
              <a:rPr lang="en-US" dirty="0"/>
              <a:t> because of </a:t>
            </a:r>
            <a:r>
              <a:rPr lang="en-US" dirty="0">
                <a:solidFill>
                  <a:schemeClr val="accent1"/>
                </a:solidFill>
              </a:rPr>
              <a:t>quantum computing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60795F-88C3-F074-1FCA-FFA5BEF0A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E8FDC00-83CB-E21C-F3B7-9CEBE544E0C3}"/>
                  </a:ext>
                </a:extLst>
              </p:cNvPr>
              <p:cNvSpPr/>
              <p:nvPr/>
            </p:nvSpPr>
            <p:spPr>
              <a:xfrm>
                <a:off x="1502229" y="1710890"/>
                <a:ext cx="9688285" cy="221921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Extended Church-Turing Thesis: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sz="2800" dirty="0">
                    <a:solidFill>
                      <a:schemeClr val="tx1"/>
                    </a:solidFill>
                  </a:rPr>
                  <a:t>For every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, it is physically possible to build a device that decides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in polynomial time if and only 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E8FDC00-83CB-E21C-F3B7-9CEBE544E0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2229" y="1710890"/>
                <a:ext cx="9688285" cy="2219216"/>
              </a:xfrm>
              <a:prstGeom prst="rect">
                <a:avLst/>
              </a:prstGeom>
              <a:blipFill>
                <a:blip r:embed="rId3"/>
                <a:stretch>
                  <a:fillRect b="-13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70E49D8-1012-7284-8DA5-44B5DBFCEEAB}"/>
              </a:ext>
            </a:extLst>
          </p:cNvPr>
          <p:cNvCxnSpPr/>
          <p:nvPr/>
        </p:nvCxnSpPr>
        <p:spPr>
          <a:xfrm>
            <a:off x="1208314" y="1576253"/>
            <a:ext cx="10232572" cy="2451461"/>
          </a:xfrm>
          <a:prstGeom prst="line">
            <a:avLst/>
          </a:prstGeom>
          <a:ln w="317500" cap="rnd">
            <a:solidFill>
              <a:srgbClr val="FF00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CDA8EA4-B8D0-3A6C-8FF9-19C5B7CE64D7}"/>
              </a:ext>
            </a:extLst>
          </p:cNvPr>
          <p:cNvCxnSpPr>
            <a:cxnSpLocks/>
          </p:cNvCxnSpPr>
          <p:nvPr/>
        </p:nvCxnSpPr>
        <p:spPr>
          <a:xfrm flipV="1">
            <a:off x="1208314" y="1469571"/>
            <a:ext cx="10232572" cy="2558143"/>
          </a:xfrm>
          <a:prstGeom prst="line">
            <a:avLst/>
          </a:prstGeom>
          <a:ln w="317500" cap="rnd">
            <a:solidFill>
              <a:srgbClr val="FF00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Shape&#10;&#10;Description automatically generated with low confidence">
            <a:extLst>
              <a:ext uri="{FF2B5EF4-FFF2-40B4-BE49-F238E27FC236}">
                <a16:creationId xmlns:a16="http://schemas.microsoft.com/office/drawing/2014/main" id="{D5D07173-2160-D9EB-3CEB-BE9B374B7E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792264" y="5332986"/>
            <a:ext cx="780231" cy="691285"/>
          </a:xfrm>
          <a:prstGeom prst="rect">
            <a:avLst/>
          </a:prstGeom>
          <a:effectLst>
            <a:glow rad="63500">
              <a:schemeClr val="accent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427490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 4">
            <a:extLst>
              <a:ext uri="{FF2B5EF4-FFF2-40B4-BE49-F238E27FC236}">
                <a16:creationId xmlns:a16="http://schemas.microsoft.com/office/drawing/2014/main" id="{7EA034AA-95D2-C1EF-84EE-0F454B6FF7BA}"/>
              </a:ext>
            </a:extLst>
          </p:cNvPr>
          <p:cNvSpPr/>
          <p:nvPr/>
        </p:nvSpPr>
        <p:spPr>
          <a:xfrm>
            <a:off x="5627077" y="1881554"/>
            <a:ext cx="2866293" cy="940777"/>
          </a:xfrm>
          <a:prstGeom prst="parallelogram">
            <a:avLst>
              <a:gd name="adj" fmla="val 9112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E33189-67A2-F908-8972-EF42921F6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8901"/>
            <a:ext cx="10515600" cy="3980198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5400" b="1" dirty="0"/>
              <a:t>Which problems</a:t>
            </a:r>
            <a:br>
              <a:rPr lang="en-US" sz="5400" b="1" dirty="0"/>
            </a:br>
            <a:r>
              <a:rPr lang="en-US" sz="5400" b="1" dirty="0"/>
              <a:t>can be solved</a:t>
            </a:r>
            <a:br>
              <a:rPr lang="en-US" sz="5400" b="1" dirty="0"/>
            </a:br>
            <a:r>
              <a:rPr lang="en-US" sz="5400" b="1" dirty="0"/>
              <a:t>through computation?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02E194-1D63-C891-073A-210B682C1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364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59C33-6B7C-474D-2358-6006D78F1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Time Hierarchy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B93B11-98AD-37C4-F491-027E9DB6C5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/>
                  <a:t> be any “reasonable” (time-constructible) function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Consequence: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EXP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B93B11-98AD-37C4-F491-027E9DB6C5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F6B292-1B1F-AF0D-7BA7-9776DDE1E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30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D23744E-7B11-4ABE-F627-054DD7F0D3ED}"/>
                  </a:ext>
                </a:extLst>
              </p:cNvPr>
              <p:cNvSpPr/>
              <p:nvPr/>
            </p:nvSpPr>
            <p:spPr>
              <a:xfrm>
                <a:off x="952500" y="2977713"/>
                <a:ext cx="9380220" cy="180764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Time Hierarchy Theorem: </a:t>
                </a:r>
                <a:r>
                  <a:rPr lang="en-US" sz="2800" dirty="0">
                    <a:solidFill>
                      <a:schemeClr val="tx1"/>
                    </a:solidFill>
                  </a:rPr>
                  <a:t>There is a language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TIME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∉</m:t>
                    </m:r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TIME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  <m:d>
                          <m:d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e>
                    </m:d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D23744E-7B11-4ABE-F627-054DD7F0D3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500" y="2977713"/>
                <a:ext cx="9380220" cy="18076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0926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98CAA-357B-0D2D-EDD6-C4896D3ED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reductions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9E0E97-F114-668C-DE64-BC8B7976C7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0519" y="1807675"/>
                <a:ext cx="5257800" cy="4665219"/>
              </a:xfrm>
            </p:spPr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b="1" dirty="0"/>
                  <a:t>Definition: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if there is a poly-time computable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such that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∉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∉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9E0E97-F114-668C-DE64-BC8B7976C7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519" y="1807675"/>
                <a:ext cx="5257800" cy="4665219"/>
              </a:xfrm>
              <a:blipFill>
                <a:blip r:embed="rId2"/>
                <a:stretch>
                  <a:fillRect l="-2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4E3F18-ED38-8CFD-145B-FE71F4915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31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FBE2BFD-097B-E2A3-8F11-4E5AFAB356B7}"/>
              </a:ext>
            </a:extLst>
          </p:cNvPr>
          <p:cNvGrpSpPr/>
          <p:nvPr/>
        </p:nvGrpSpPr>
        <p:grpSpPr>
          <a:xfrm>
            <a:off x="6512495" y="1508759"/>
            <a:ext cx="5141051" cy="3249721"/>
            <a:chOff x="2886885" y="2655767"/>
            <a:chExt cx="6183481" cy="390865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B2A7B5B-9433-CE6F-73A2-9A74C8151F1B}"/>
                </a:ext>
              </a:extLst>
            </p:cNvPr>
            <p:cNvGrpSpPr/>
            <p:nvPr/>
          </p:nvGrpSpPr>
          <p:grpSpPr>
            <a:xfrm>
              <a:off x="2886885" y="2655767"/>
              <a:ext cx="6183481" cy="3908654"/>
              <a:chOff x="2886885" y="2655767"/>
              <a:chExt cx="6183481" cy="3908654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D538B44-9EDB-EEDF-5D4E-1E23A2FAED4A}"/>
                  </a:ext>
                </a:extLst>
              </p:cNvPr>
              <p:cNvSpPr/>
              <p:nvPr/>
            </p:nvSpPr>
            <p:spPr>
              <a:xfrm>
                <a:off x="2886885" y="2884517"/>
                <a:ext cx="1903457" cy="301380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69F13692-665D-3A49-6671-72EA2DB203E1}"/>
                  </a:ext>
                </a:extLst>
              </p:cNvPr>
              <p:cNvSpPr/>
              <p:nvPr/>
            </p:nvSpPr>
            <p:spPr>
              <a:xfrm>
                <a:off x="7166909" y="2884517"/>
                <a:ext cx="1903457" cy="301380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5446A726-6019-216B-A753-E06539C74277}"/>
                      </a:ext>
                    </a:extLst>
                  </p:cNvPr>
                  <p:cNvSpPr txBox="1"/>
                  <p:nvPr/>
                </p:nvSpPr>
                <p:spPr>
                  <a:xfrm>
                    <a:off x="3164472" y="5997150"/>
                    <a:ext cx="1348282" cy="5672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CC37A9ED-1433-547A-888E-C8527F2BCC5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64472" y="5997150"/>
                    <a:ext cx="1348282" cy="56727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8C627DAA-917B-057F-EE46-9DC8E9824246}"/>
                      </a:ext>
                    </a:extLst>
                  </p:cNvPr>
                  <p:cNvSpPr txBox="1"/>
                  <p:nvPr/>
                </p:nvSpPr>
                <p:spPr>
                  <a:xfrm>
                    <a:off x="7572555" y="5969316"/>
                    <a:ext cx="1319916" cy="5672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2C649144-CCE4-BE1D-CC73-032FBDB9BEB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72555" y="5969316"/>
                    <a:ext cx="1319916" cy="56727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Explosion: 8 Points 11">
                    <a:extLst>
                      <a:ext uri="{FF2B5EF4-FFF2-40B4-BE49-F238E27FC236}">
                        <a16:creationId xmlns:a16="http://schemas.microsoft.com/office/drawing/2014/main" id="{473B55E5-0890-52FE-3865-0BB62F118868}"/>
                      </a:ext>
                    </a:extLst>
                  </p:cNvPr>
                  <p:cNvSpPr/>
                  <p:nvPr/>
                </p:nvSpPr>
                <p:spPr>
                  <a:xfrm>
                    <a:off x="3257002" y="3849464"/>
                    <a:ext cx="1176443" cy="1533340"/>
                  </a:xfrm>
                  <a:prstGeom prst="irregularSeal1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Explosion: 8 Points 8">
                    <a:extLst>
                      <a:ext uri="{FF2B5EF4-FFF2-40B4-BE49-F238E27FC236}">
                        <a16:creationId xmlns:a16="http://schemas.microsoft.com/office/drawing/2014/main" id="{696A4C89-E7EB-5A69-83F8-0A0DA4FBE6B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57002" y="3849464"/>
                    <a:ext cx="1176443" cy="1533340"/>
                  </a:xfrm>
                  <a:prstGeom prst="irregularSeal1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Explosion: 14 Points 12">
                    <a:extLst>
                      <a:ext uri="{FF2B5EF4-FFF2-40B4-BE49-F238E27FC236}">
                        <a16:creationId xmlns:a16="http://schemas.microsoft.com/office/drawing/2014/main" id="{46434860-CC5B-6B07-8F2D-BBA06B5A4EC0}"/>
                      </a:ext>
                    </a:extLst>
                  </p:cNvPr>
                  <p:cNvSpPr/>
                  <p:nvPr/>
                </p:nvSpPr>
                <p:spPr>
                  <a:xfrm>
                    <a:off x="7380331" y="3620062"/>
                    <a:ext cx="1635232" cy="1817811"/>
                  </a:xfrm>
                  <a:prstGeom prst="irregularSeal2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" name="Explosion: 14 Points 9">
                    <a:extLst>
                      <a:ext uri="{FF2B5EF4-FFF2-40B4-BE49-F238E27FC236}">
                        <a16:creationId xmlns:a16="http://schemas.microsoft.com/office/drawing/2014/main" id="{15618959-DFBB-3E8B-F227-35136F49E3C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80331" y="3620062"/>
                    <a:ext cx="1635232" cy="1817811"/>
                  </a:xfrm>
                  <a:prstGeom prst="irregularSeal2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1B73B0DF-3439-D37C-63AB-2473EC9FFB9F}"/>
                  </a:ext>
                </a:extLst>
              </p:cNvPr>
              <p:cNvSpPr/>
              <p:nvPr/>
            </p:nvSpPr>
            <p:spPr>
              <a:xfrm>
                <a:off x="4034136" y="4426853"/>
                <a:ext cx="3994910" cy="403530"/>
              </a:xfrm>
              <a:custGeom>
                <a:avLst/>
                <a:gdLst>
                  <a:gd name="connsiteX0" fmla="*/ 0 w 3251200"/>
                  <a:gd name="connsiteY0" fmla="*/ 420026 h 521626"/>
                  <a:gd name="connsiteX1" fmla="*/ 1543050 w 3251200"/>
                  <a:gd name="connsiteY1" fmla="*/ 926 h 521626"/>
                  <a:gd name="connsiteX2" fmla="*/ 3251200 w 3251200"/>
                  <a:gd name="connsiteY2" fmla="*/ 521626 h 521626"/>
                  <a:gd name="connsiteX0" fmla="*/ 0 w 3251200"/>
                  <a:gd name="connsiteY0" fmla="*/ 226807 h 328407"/>
                  <a:gd name="connsiteX1" fmla="*/ 1682750 w 3251200"/>
                  <a:gd name="connsiteY1" fmla="*/ 4557 h 328407"/>
                  <a:gd name="connsiteX2" fmla="*/ 3251200 w 3251200"/>
                  <a:gd name="connsiteY2" fmla="*/ 328407 h 3284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1200" h="328407">
                    <a:moveTo>
                      <a:pt x="0" y="226807"/>
                    </a:moveTo>
                    <a:cubicBezTo>
                      <a:pt x="500591" y="8790"/>
                      <a:pt x="1140883" y="-12376"/>
                      <a:pt x="1682750" y="4557"/>
                    </a:cubicBezTo>
                    <a:cubicBezTo>
                      <a:pt x="2224617" y="21490"/>
                      <a:pt x="2668058" y="76523"/>
                      <a:pt x="3251200" y="328407"/>
                    </a:cubicBezTo>
                  </a:path>
                </a:pathLst>
              </a:custGeom>
              <a:noFill/>
              <a:ln>
                <a:tailEnd type="triangle" w="lg" len="lg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E97104EC-2627-7946-52E4-8F0B43808C39}"/>
                  </a:ext>
                </a:extLst>
              </p:cNvPr>
              <p:cNvSpPr/>
              <p:nvPr/>
            </p:nvSpPr>
            <p:spPr>
              <a:xfrm>
                <a:off x="3981171" y="3030252"/>
                <a:ext cx="4080738" cy="336666"/>
              </a:xfrm>
              <a:custGeom>
                <a:avLst/>
                <a:gdLst>
                  <a:gd name="connsiteX0" fmla="*/ 0 w 3251200"/>
                  <a:gd name="connsiteY0" fmla="*/ 420026 h 521626"/>
                  <a:gd name="connsiteX1" fmla="*/ 1543050 w 3251200"/>
                  <a:gd name="connsiteY1" fmla="*/ 926 h 521626"/>
                  <a:gd name="connsiteX2" fmla="*/ 3251200 w 3251200"/>
                  <a:gd name="connsiteY2" fmla="*/ 521626 h 521626"/>
                  <a:gd name="connsiteX0" fmla="*/ 0 w 3251200"/>
                  <a:gd name="connsiteY0" fmla="*/ 226807 h 328407"/>
                  <a:gd name="connsiteX1" fmla="*/ 1682750 w 3251200"/>
                  <a:gd name="connsiteY1" fmla="*/ 4557 h 328407"/>
                  <a:gd name="connsiteX2" fmla="*/ 3251200 w 3251200"/>
                  <a:gd name="connsiteY2" fmla="*/ 328407 h 328407"/>
                  <a:gd name="connsiteX0" fmla="*/ 0 w 3321050"/>
                  <a:gd name="connsiteY0" fmla="*/ 226807 h 233157"/>
                  <a:gd name="connsiteX1" fmla="*/ 1682750 w 3321050"/>
                  <a:gd name="connsiteY1" fmla="*/ 4557 h 233157"/>
                  <a:gd name="connsiteX2" fmla="*/ 3321050 w 3321050"/>
                  <a:gd name="connsiteY2" fmla="*/ 233157 h 233157"/>
                  <a:gd name="connsiteX0" fmla="*/ 0 w 3321050"/>
                  <a:gd name="connsiteY0" fmla="*/ 263068 h 269418"/>
                  <a:gd name="connsiteX1" fmla="*/ 1657350 w 3321050"/>
                  <a:gd name="connsiteY1" fmla="*/ 2718 h 269418"/>
                  <a:gd name="connsiteX2" fmla="*/ 3321050 w 3321050"/>
                  <a:gd name="connsiteY2" fmla="*/ 269418 h 269418"/>
                  <a:gd name="connsiteX0" fmla="*/ 0 w 3321050"/>
                  <a:gd name="connsiteY0" fmla="*/ 267641 h 273991"/>
                  <a:gd name="connsiteX1" fmla="*/ 1657350 w 3321050"/>
                  <a:gd name="connsiteY1" fmla="*/ 7291 h 273991"/>
                  <a:gd name="connsiteX2" fmla="*/ 3321050 w 3321050"/>
                  <a:gd name="connsiteY2" fmla="*/ 273991 h 273991"/>
                  <a:gd name="connsiteX0" fmla="*/ 0 w 3321050"/>
                  <a:gd name="connsiteY0" fmla="*/ 267641 h 273991"/>
                  <a:gd name="connsiteX1" fmla="*/ 1657350 w 3321050"/>
                  <a:gd name="connsiteY1" fmla="*/ 7291 h 273991"/>
                  <a:gd name="connsiteX2" fmla="*/ 3321050 w 3321050"/>
                  <a:gd name="connsiteY2" fmla="*/ 273991 h 2739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21050" h="273991">
                    <a:moveTo>
                      <a:pt x="0" y="267641"/>
                    </a:moveTo>
                    <a:cubicBezTo>
                      <a:pt x="500591" y="49624"/>
                      <a:pt x="1115950" y="35444"/>
                      <a:pt x="1657350" y="7291"/>
                    </a:cubicBezTo>
                    <a:cubicBezTo>
                      <a:pt x="2186517" y="-20226"/>
                      <a:pt x="2737908" y="22107"/>
                      <a:pt x="3321050" y="273991"/>
                    </a:cubicBezTo>
                  </a:path>
                </a:pathLst>
              </a:custGeom>
              <a:noFill/>
              <a:ln>
                <a:tailEnd type="triangle" w="lg" len="lg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3B264FE0-696F-A7E5-092E-B02949090CEF}"/>
                      </a:ext>
                    </a:extLst>
                  </p:cNvPr>
                  <p:cNvSpPr txBox="1"/>
                  <p:nvPr/>
                </p:nvSpPr>
                <p:spPr>
                  <a:xfrm>
                    <a:off x="5820996" y="2655767"/>
                    <a:ext cx="33745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Ψ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2DCC25C5-9C3B-8593-6C73-4CDE3C3BA0B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20996" y="2655767"/>
                    <a:ext cx="337456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r="-545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B086CD92-0A1E-0679-58CB-BBD1BD18F48D}"/>
                    </a:ext>
                  </a:extLst>
                </p:cNvPr>
                <p:cNvSpPr txBox="1"/>
                <p:nvPr/>
              </p:nvSpPr>
              <p:spPr>
                <a:xfrm>
                  <a:off x="5852812" y="4022088"/>
                  <a:ext cx="3374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Ψ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5A2A0435-2F81-939B-BAB9-A4A376E525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52812" y="4022088"/>
                  <a:ext cx="337456" cy="369332"/>
                </a:xfrm>
                <a:prstGeom prst="rect">
                  <a:avLst/>
                </a:prstGeom>
                <a:blipFill>
                  <a:blip r:embed="rId8"/>
                  <a:stretch>
                    <a:fillRect r="-72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876760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A7C745B-8D12-8FAF-ADA9-0B0DB451EF1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EXP</m:t>
                    </m:r>
                  </m:oMath>
                </a14:m>
                <a:r>
                  <a:rPr lang="en-US" dirty="0"/>
                  <a:t>-completeness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A7C745B-8D12-8FAF-ADA9-0B0DB451EF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D8F8DA-989E-A5EB-8829-374F6FC043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say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EXP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-hard</a:t>
                </a:r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for </a:t>
                </a:r>
                <a:r>
                  <a:rPr lang="en-US" dirty="0">
                    <a:solidFill>
                      <a:schemeClr val="accent1"/>
                    </a:solidFill>
                  </a:rPr>
                  <a:t>every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EXP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We say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EXP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-complete</a:t>
                </a:r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b="0" i="0" dirty="0">
                    <a:latin typeface="Cambria Math" panose="02040503050406030204" pitchFamily="18" charset="0"/>
                  </a:rPr>
                  <a:t> is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EXP</m:t>
                    </m:r>
                  </m:oMath>
                </a14:m>
                <a:r>
                  <a:rPr lang="en-US" b="0" i="0" dirty="0">
                    <a:latin typeface="Cambria Math" panose="02040503050406030204" pitchFamily="18" charset="0"/>
                  </a:rPr>
                  <a:t>-hard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EXP</m:t>
                    </m:r>
                  </m:oMath>
                </a14:m>
                <a:endParaRPr lang="en-US" b="0" i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EXP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-complete languages are not in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b="0" dirty="0">
                    <a:solidFill>
                      <a:schemeClr val="tx1"/>
                    </a:solidFill>
                  </a:rPr>
                  <a:t>Example: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BOUNDED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HALT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EXP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-complete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D8F8DA-989E-A5EB-8829-374F6FC043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B2C47A-66C8-6D28-3BE1-513F58167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4686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A72CE2D-5113-8662-1125-D445A3114C4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EXP</m:t>
                    </m:r>
                  </m:oMath>
                </a14:m>
                <a:r>
                  <a:rPr lang="en-US" dirty="0"/>
                  <a:t>-completeness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A72CE2D-5113-8662-1125-D445A3114C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E5FCAA-C027-1328-93EA-3E3600014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21A9460-113E-47CA-C5F1-D49E2E72DF15}"/>
              </a:ext>
            </a:extLst>
          </p:cNvPr>
          <p:cNvSpPr/>
          <p:nvPr/>
        </p:nvSpPr>
        <p:spPr>
          <a:xfrm>
            <a:off x="6734908" y="2927838"/>
            <a:ext cx="3569677" cy="35630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27F3EE4-D75A-343A-5532-883F426A23D2}"/>
              </a:ext>
            </a:extLst>
          </p:cNvPr>
          <p:cNvGrpSpPr/>
          <p:nvPr/>
        </p:nvGrpSpPr>
        <p:grpSpPr>
          <a:xfrm>
            <a:off x="8102111" y="5245547"/>
            <a:ext cx="835270" cy="1003042"/>
            <a:chOff x="3068515" y="5149540"/>
            <a:chExt cx="835270" cy="1003042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C5C513E-4FC9-F423-3071-7B0D8791CEC2}"/>
                </a:ext>
              </a:extLst>
            </p:cNvPr>
            <p:cNvSpPr/>
            <p:nvPr/>
          </p:nvSpPr>
          <p:spPr>
            <a:xfrm>
              <a:off x="3068515" y="5149540"/>
              <a:ext cx="835270" cy="100304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769DB675-415D-7823-D9E8-E390CE9AC9C9}"/>
                    </a:ext>
                  </a:extLst>
                </p:cNvPr>
                <p:cNvSpPr txBox="1"/>
                <p:nvPr/>
              </p:nvSpPr>
              <p:spPr>
                <a:xfrm>
                  <a:off x="3285540" y="5217409"/>
                  <a:ext cx="4303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769DB675-415D-7823-D9E8-E390CE9AC9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5540" y="5217409"/>
                  <a:ext cx="430306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983E1D0-A2F7-9F49-BC9A-002C657248C1}"/>
                  </a:ext>
                </a:extLst>
              </p:cNvPr>
              <p:cNvSpPr txBox="1"/>
              <p:nvPr/>
            </p:nvSpPr>
            <p:spPr>
              <a:xfrm>
                <a:off x="8246639" y="4324574"/>
                <a:ext cx="5752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EXP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983E1D0-A2F7-9F49-BC9A-002C657248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6639" y="4324574"/>
                <a:ext cx="57529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rc 4">
            <a:extLst>
              <a:ext uri="{FF2B5EF4-FFF2-40B4-BE49-F238E27FC236}">
                <a16:creationId xmlns:a16="http://schemas.microsoft.com/office/drawing/2014/main" id="{F3DFFE2D-563F-3118-6831-158852E22CCA}"/>
              </a:ext>
            </a:extLst>
          </p:cNvPr>
          <p:cNvSpPr/>
          <p:nvPr/>
        </p:nvSpPr>
        <p:spPr>
          <a:xfrm rot="10800000">
            <a:off x="6373007" y="-2480389"/>
            <a:ext cx="4322562" cy="6216182"/>
          </a:xfrm>
          <a:prstGeom prst="arc">
            <a:avLst>
              <a:gd name="adj1" fmla="val 10851198"/>
              <a:gd name="adj2" fmla="val 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4C8A664-2C78-3F87-B501-BE2025B086C7}"/>
                  </a:ext>
                </a:extLst>
              </p:cNvPr>
              <p:cNvSpPr txBox="1"/>
              <p:nvPr/>
            </p:nvSpPr>
            <p:spPr>
              <a:xfrm>
                <a:off x="7825153" y="3122310"/>
                <a:ext cx="16881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EXP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-complete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4C8A664-2C78-3F87-B501-BE2025B086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5153" y="3122310"/>
                <a:ext cx="1688123" cy="369332"/>
              </a:xfrm>
              <a:prstGeom prst="rect">
                <a:avLst/>
              </a:prstGeom>
              <a:blipFill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DC62C30-3167-CE0E-B50D-2F9D00E3ED3C}"/>
                  </a:ext>
                </a:extLst>
              </p:cNvPr>
              <p:cNvSpPr txBox="1"/>
              <p:nvPr/>
            </p:nvSpPr>
            <p:spPr>
              <a:xfrm>
                <a:off x="7977875" y="1195339"/>
                <a:ext cx="16881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EXP</m:t>
                    </m:r>
                  </m:oMath>
                </a14:m>
                <a:r>
                  <a:rPr lang="en-US" dirty="0"/>
                  <a:t>-hard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DC62C30-3167-CE0E-B50D-2F9D00E3ED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7875" y="1195339"/>
                <a:ext cx="1688123" cy="369332"/>
              </a:xfrm>
              <a:prstGeom prst="rect">
                <a:avLst/>
              </a:prstGeom>
              <a:blipFill>
                <a:blip r:embed="rId6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B735F39A-1FCA-876B-9346-A77FE8FB7CB4}"/>
              </a:ext>
            </a:extLst>
          </p:cNvPr>
          <p:cNvGrpSpPr/>
          <p:nvPr/>
        </p:nvGrpSpPr>
        <p:grpSpPr>
          <a:xfrm>
            <a:off x="4566853" y="2371604"/>
            <a:ext cx="4029200" cy="780428"/>
            <a:chOff x="4566853" y="2371604"/>
            <a:chExt cx="4029200" cy="780428"/>
          </a:xfrm>
        </p:grpSpPr>
        <p:sp>
          <p:nvSpPr>
            <p:cNvPr id="24" name="Star: 5 Points 23">
              <a:extLst>
                <a:ext uri="{FF2B5EF4-FFF2-40B4-BE49-F238E27FC236}">
                  <a16:creationId xmlns:a16="http://schemas.microsoft.com/office/drawing/2014/main" id="{C491E429-C425-7DDB-6D7E-F1F1022B28FE}"/>
                </a:ext>
              </a:extLst>
            </p:cNvPr>
            <p:cNvSpPr/>
            <p:nvPr/>
          </p:nvSpPr>
          <p:spPr>
            <a:xfrm>
              <a:off x="8428415" y="2984394"/>
              <a:ext cx="167638" cy="167638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F092576E-EB66-17AE-5EA9-E0B6E2FB100E}"/>
                    </a:ext>
                  </a:extLst>
                </p:cNvPr>
                <p:cNvSpPr txBox="1"/>
                <p:nvPr/>
              </p:nvSpPr>
              <p:spPr>
                <a:xfrm>
                  <a:off x="4566853" y="2371604"/>
                  <a:ext cx="182268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BOUNDED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‑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HALT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F092576E-EB66-17AE-5EA9-E0B6E2FB10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6853" y="2371604"/>
                  <a:ext cx="1822687" cy="369332"/>
                </a:xfrm>
                <a:prstGeom prst="rect">
                  <a:avLst/>
                </a:prstGeom>
                <a:blipFill>
                  <a:blip r:embed="rId7"/>
                  <a:stretch>
                    <a:fillRect r="-10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637624E-5E09-3F83-58A4-004E39C048DA}"/>
                </a:ext>
              </a:extLst>
            </p:cNvPr>
            <p:cNvSpPr/>
            <p:nvPr/>
          </p:nvSpPr>
          <p:spPr>
            <a:xfrm flipH="1">
              <a:off x="6343924" y="2587942"/>
              <a:ext cx="2076621" cy="419100"/>
            </a:xfrm>
            <a:custGeom>
              <a:avLst/>
              <a:gdLst>
                <a:gd name="connsiteX0" fmla="*/ 2581275 w 2581275"/>
                <a:gd name="connsiteY0" fmla="*/ 419109 h 419109"/>
                <a:gd name="connsiteX1" fmla="*/ 1333500 w 2581275"/>
                <a:gd name="connsiteY1" fmla="*/ 9 h 419109"/>
                <a:gd name="connsiteX2" fmla="*/ 0 w 2581275"/>
                <a:gd name="connsiteY2" fmla="*/ 409584 h 419109"/>
                <a:gd name="connsiteX0" fmla="*/ 2562225 w 2562225"/>
                <a:gd name="connsiteY0" fmla="*/ 90038 h 509138"/>
                <a:gd name="connsiteX1" fmla="*/ 1333500 w 2562225"/>
                <a:gd name="connsiteY1" fmla="*/ 99563 h 509138"/>
                <a:gd name="connsiteX2" fmla="*/ 0 w 2562225"/>
                <a:gd name="connsiteY2" fmla="*/ 509138 h 509138"/>
                <a:gd name="connsiteX0" fmla="*/ 2562225 w 2562225"/>
                <a:gd name="connsiteY0" fmla="*/ 90038 h 509138"/>
                <a:gd name="connsiteX1" fmla="*/ 1333500 w 2562225"/>
                <a:gd name="connsiteY1" fmla="*/ 99563 h 509138"/>
                <a:gd name="connsiteX2" fmla="*/ 0 w 2562225"/>
                <a:gd name="connsiteY2" fmla="*/ 509138 h 509138"/>
                <a:gd name="connsiteX0" fmla="*/ 2562225 w 2562225"/>
                <a:gd name="connsiteY0" fmla="*/ 0 h 419100"/>
                <a:gd name="connsiteX1" fmla="*/ 0 w 2562225"/>
                <a:gd name="connsiteY1" fmla="*/ 419100 h 419100"/>
                <a:gd name="connsiteX0" fmla="*/ 2562225 w 2562225"/>
                <a:gd name="connsiteY0" fmla="*/ 0 h 419100"/>
                <a:gd name="connsiteX1" fmla="*/ 0 w 2562225"/>
                <a:gd name="connsiteY1" fmla="*/ 419100 h 419100"/>
                <a:gd name="connsiteX0" fmla="*/ 2562225 w 2562225"/>
                <a:gd name="connsiteY0" fmla="*/ 0 h 419100"/>
                <a:gd name="connsiteX1" fmla="*/ 0 w 2562225"/>
                <a:gd name="connsiteY1" fmla="*/ 419100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62225" h="419100">
                  <a:moveTo>
                    <a:pt x="2562225" y="0"/>
                  </a:moveTo>
                  <a:cubicBezTo>
                    <a:pt x="1708150" y="6350"/>
                    <a:pt x="787400" y="22225"/>
                    <a:pt x="0" y="419100"/>
                  </a:cubicBezTo>
                </a:path>
              </a:pathLst>
            </a:custGeom>
            <a:noFill/>
            <a:ln w="38100"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17141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E0BB3D2-33DB-88D5-3997-0D2CC5681E8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-completeness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E0BB3D2-33DB-88D5-3997-0D2CC5681E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66526F-4DA2-6BFB-1A48-B9C69650D4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78181"/>
                <a:ext cx="4694382" cy="4098781"/>
              </a:xfrm>
            </p:spPr>
            <p:txBody>
              <a:bodyPr/>
              <a:lstStyle/>
              <a:p>
                <a:r>
                  <a:rPr lang="en-US" dirty="0"/>
                  <a:t>A language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-complete</a:t>
                </a:r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66526F-4DA2-6BFB-1A48-B9C69650D4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78181"/>
                <a:ext cx="4694382" cy="4098781"/>
              </a:xfrm>
              <a:blipFill>
                <a:blip r:embed="rId3"/>
                <a:stretch>
                  <a:fillRect l="-2338" r="-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66A5C6-88F1-03BC-3E16-92A180CE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EB2D386-12B1-7E0E-BA5E-C15D9E0AACC4}"/>
              </a:ext>
            </a:extLst>
          </p:cNvPr>
          <p:cNvSpPr/>
          <p:nvPr/>
        </p:nvSpPr>
        <p:spPr>
          <a:xfrm>
            <a:off x="7169017" y="2869089"/>
            <a:ext cx="3569677" cy="35630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20EC85D-1B7B-B108-5D93-74F60AF57EB1}"/>
              </a:ext>
            </a:extLst>
          </p:cNvPr>
          <p:cNvGrpSpPr/>
          <p:nvPr/>
        </p:nvGrpSpPr>
        <p:grpSpPr>
          <a:xfrm>
            <a:off x="8536220" y="5186798"/>
            <a:ext cx="835270" cy="1003042"/>
            <a:chOff x="3068515" y="5149540"/>
            <a:chExt cx="835270" cy="1003042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1FE6BDD-303A-DC23-4582-515D758F381F}"/>
                </a:ext>
              </a:extLst>
            </p:cNvPr>
            <p:cNvSpPr/>
            <p:nvPr/>
          </p:nvSpPr>
          <p:spPr>
            <a:xfrm>
              <a:off x="3068515" y="5149540"/>
              <a:ext cx="835270" cy="100304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FDFAFF88-B7D6-A797-9ACF-CA41DC78ABFF}"/>
                    </a:ext>
                  </a:extLst>
                </p:cNvPr>
                <p:cNvSpPr txBox="1"/>
                <p:nvPr/>
              </p:nvSpPr>
              <p:spPr>
                <a:xfrm>
                  <a:off x="3285540" y="5217409"/>
                  <a:ext cx="4303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769DB675-415D-7823-D9E8-E390CE9AC9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5540" y="5217409"/>
                  <a:ext cx="430306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9E8E63A-BC16-9A6F-B2DD-E19E9DF47DBE}"/>
                  </a:ext>
                </a:extLst>
              </p:cNvPr>
              <p:cNvSpPr txBox="1"/>
              <p:nvPr/>
            </p:nvSpPr>
            <p:spPr>
              <a:xfrm>
                <a:off x="8680748" y="4265825"/>
                <a:ext cx="5752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NP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9E8E63A-BC16-9A6F-B2DD-E19E9DF47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0748" y="4265825"/>
                <a:ext cx="57529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Arc 9">
            <a:extLst>
              <a:ext uri="{FF2B5EF4-FFF2-40B4-BE49-F238E27FC236}">
                <a16:creationId xmlns:a16="http://schemas.microsoft.com/office/drawing/2014/main" id="{B33AE4F7-7C82-673B-2ECC-00F8A5B9AC69}"/>
              </a:ext>
            </a:extLst>
          </p:cNvPr>
          <p:cNvSpPr/>
          <p:nvPr/>
        </p:nvSpPr>
        <p:spPr>
          <a:xfrm rot="10800000">
            <a:off x="6807116" y="-2539138"/>
            <a:ext cx="4322562" cy="6216182"/>
          </a:xfrm>
          <a:prstGeom prst="arc">
            <a:avLst>
              <a:gd name="adj1" fmla="val 10851198"/>
              <a:gd name="adj2" fmla="val 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04CE616-D62C-7CAF-B07F-48CBCD805181}"/>
                  </a:ext>
                </a:extLst>
              </p:cNvPr>
              <p:cNvSpPr txBox="1"/>
              <p:nvPr/>
            </p:nvSpPr>
            <p:spPr>
              <a:xfrm>
                <a:off x="8259262" y="3063561"/>
                <a:ext cx="16881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-complete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04CE616-D62C-7CAF-B07F-48CBCD8051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9262" y="3063561"/>
                <a:ext cx="1688123" cy="369332"/>
              </a:xfrm>
              <a:prstGeom prst="rect">
                <a:avLst/>
              </a:prstGeom>
              <a:blipFill>
                <a:blip r:embed="rId6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3424921-4009-A3F9-4774-C9B63AB9C236}"/>
                  </a:ext>
                </a:extLst>
              </p:cNvPr>
              <p:cNvSpPr txBox="1"/>
              <p:nvPr/>
            </p:nvSpPr>
            <p:spPr>
              <a:xfrm>
                <a:off x="8411984" y="1136590"/>
                <a:ext cx="16881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-hard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3424921-4009-A3F9-4774-C9B63AB9C2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1984" y="1136590"/>
                <a:ext cx="1688123" cy="369332"/>
              </a:xfrm>
              <a:prstGeom prst="rect">
                <a:avLst/>
              </a:prstGeom>
              <a:blipFill>
                <a:blip r:embed="rId7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84251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57C68-BFCC-5F95-7BE5-8FD209E21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Disjunctive/conjunctive normal 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0E7661-F045-C8EE-427A-16815C1D6B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</a:t>
                </a:r>
                <a:r>
                  <a:rPr lang="en-US" dirty="0">
                    <a:solidFill>
                      <a:schemeClr val="accent1"/>
                    </a:solidFill>
                  </a:rPr>
                  <a:t>literal</a:t>
                </a:r>
                <a:r>
                  <a:rPr lang="en-US" dirty="0"/>
                  <a:t> is a Boolean variable or its negation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DNF</a:t>
                </a:r>
                <a:r>
                  <a:rPr lang="en-US" dirty="0"/>
                  <a:t> formula: OR of ANDs of literals</a:t>
                </a:r>
              </a:p>
              <a:p>
                <a:pPr lvl="1"/>
                <a:r>
                  <a:rPr lang="en-US" dirty="0"/>
                  <a:t>“Disjunction of </a:t>
                </a:r>
                <a:r>
                  <a:rPr lang="en-US" dirty="0">
                    <a:solidFill>
                      <a:schemeClr val="accent1"/>
                    </a:solidFill>
                  </a:rPr>
                  <a:t>terms</a:t>
                </a:r>
                <a:r>
                  <a:rPr lang="en-US" dirty="0"/>
                  <a:t>”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CNF</a:t>
                </a:r>
                <a:r>
                  <a:rPr lang="en-US" dirty="0"/>
                  <a:t> formula: AND of ORs of literals</a:t>
                </a:r>
              </a:p>
              <a:p>
                <a:pPr lvl="1"/>
                <a:r>
                  <a:rPr lang="en-US" dirty="0"/>
                  <a:t>“Conjunction of </a:t>
                </a:r>
                <a:r>
                  <a:rPr lang="en-US" dirty="0">
                    <a:solidFill>
                      <a:schemeClr val="accent1"/>
                    </a:solidFill>
                  </a:rPr>
                  <a:t>clauses</a:t>
                </a:r>
                <a:r>
                  <a:rPr lang="en-US" dirty="0"/>
                  <a:t>”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0E7661-F045-C8EE-427A-16815C1D6B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7BCC06-767E-FFD7-2D3F-DFDCBF7C1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5309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CB2FD-2070-5ED9-3363-F09CC090C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Disjunctive/conjunctive normal form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2156A4-B157-ADF7-BDEB-F2D82F71D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36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80D9426-A24A-7886-D21B-3E5C7B169C89}"/>
                  </a:ext>
                </a:extLst>
              </p:cNvPr>
              <p:cNvSpPr/>
              <p:nvPr/>
            </p:nvSpPr>
            <p:spPr>
              <a:xfrm>
                <a:off x="883920" y="4046219"/>
                <a:ext cx="10424159" cy="175259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Theorem: </a:t>
                </a:r>
                <a:r>
                  <a:rPr lang="en-US" sz="2800" dirty="0">
                    <a:solidFill>
                      <a:schemeClr val="tx1"/>
                    </a:solidFill>
                  </a:rPr>
                  <a:t>Every function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lit/>
                      </m:rP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0, 1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can be represented by a CNF formula with at most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clauses and at most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literals per clause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80D9426-A24A-7886-D21B-3E5C7B169C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920" y="4046219"/>
                <a:ext cx="10424159" cy="1752599"/>
              </a:xfrm>
              <a:prstGeom prst="rect">
                <a:avLst/>
              </a:prstGeom>
              <a:blipFill>
                <a:blip r:embed="rId2"/>
                <a:stretch>
                  <a:fillRect r="-2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FE69E3E-721B-04EE-6A94-A801C87E3FB7}"/>
                  </a:ext>
                </a:extLst>
              </p:cNvPr>
              <p:cNvSpPr/>
              <p:nvPr/>
            </p:nvSpPr>
            <p:spPr>
              <a:xfrm>
                <a:off x="883920" y="1782128"/>
                <a:ext cx="10424159" cy="175259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Theorem: </a:t>
                </a:r>
                <a:r>
                  <a:rPr lang="en-US" sz="2800" dirty="0">
                    <a:solidFill>
                      <a:schemeClr val="tx1"/>
                    </a:solidFill>
                  </a:rPr>
                  <a:t>Every function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lit/>
                      </m:rP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0, 1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can be represented by a DNF formula with at most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terms and at most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literals per term</a:t>
                </a: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FE69E3E-721B-04EE-6A94-A801C87E3F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920" y="1782128"/>
                <a:ext cx="10424159" cy="1752599"/>
              </a:xfrm>
              <a:prstGeom prst="rect">
                <a:avLst/>
              </a:prstGeom>
              <a:blipFill>
                <a:blip r:embed="rId3"/>
                <a:stretch>
                  <a:fillRect r="-1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4756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09C62-A2DF-A6B0-3D7F-1CC40D8B9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4400"/>
            <a:ext cx="10515600" cy="1325563"/>
          </a:xfrm>
        </p:spPr>
        <p:txBody>
          <a:bodyPr/>
          <a:lstStyle/>
          <a:p>
            <a:r>
              <a:rPr lang="en-US" dirty="0"/>
              <a:t>Boolean circuits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50D07-61EB-98D4-323B-5C81271E9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298" y="1782618"/>
            <a:ext cx="5741030" cy="4880981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chemeClr val="accent1"/>
                </a:solidFill>
              </a:rPr>
              <a:t>“circuit” </a:t>
            </a:r>
            <a:r>
              <a:rPr lang="en-US" dirty="0"/>
              <a:t>is a network of AND/OR/NOT gates applied to Boolean variables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167AB3-6191-A82A-C681-7E7157A05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37</a:t>
            </a:fld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E0777A6-D20F-22D8-9CEC-32D813438A17}"/>
              </a:ext>
            </a:extLst>
          </p:cNvPr>
          <p:cNvGrpSpPr/>
          <p:nvPr/>
        </p:nvGrpSpPr>
        <p:grpSpPr>
          <a:xfrm>
            <a:off x="6793818" y="1287293"/>
            <a:ext cx="4384184" cy="4019879"/>
            <a:chOff x="1224291" y="2506492"/>
            <a:chExt cx="4384184" cy="401987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5337A513-3B80-4B65-BB06-37ED8E7E86D9}"/>
                    </a:ext>
                  </a:extLst>
                </p:cNvPr>
                <p:cNvSpPr/>
                <p:nvPr/>
              </p:nvSpPr>
              <p:spPr>
                <a:xfrm>
                  <a:off x="3295401" y="2506492"/>
                  <a:ext cx="297366" cy="29736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∨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5337A513-3B80-4B65-BB06-37ED8E7E86D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5401" y="2506492"/>
                  <a:ext cx="297366" cy="297366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15C29806-20F8-E883-9619-EE18A5E66BBF}"/>
                    </a:ext>
                  </a:extLst>
                </p:cNvPr>
                <p:cNvSpPr/>
                <p:nvPr/>
              </p:nvSpPr>
              <p:spPr>
                <a:xfrm>
                  <a:off x="2947664" y="3147647"/>
                  <a:ext cx="297366" cy="29736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15C29806-20F8-E883-9619-EE18A5E66BB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7664" y="3147647"/>
                  <a:ext cx="297366" cy="297366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B567DECF-FF63-E963-A1FC-2328D3D0F90D}"/>
                    </a:ext>
                  </a:extLst>
                </p:cNvPr>
                <p:cNvSpPr/>
                <p:nvPr/>
              </p:nvSpPr>
              <p:spPr>
                <a:xfrm>
                  <a:off x="3621950" y="3142047"/>
                  <a:ext cx="297366" cy="29736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B567DECF-FF63-E963-A1FC-2328D3D0F90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1950" y="3142047"/>
                  <a:ext cx="297366" cy="297366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C29956B7-EDE9-EF58-F2D2-5475A9CBB940}"/>
                    </a:ext>
                  </a:extLst>
                </p:cNvPr>
                <p:cNvSpPr/>
                <p:nvPr/>
              </p:nvSpPr>
              <p:spPr>
                <a:xfrm>
                  <a:off x="2179433" y="4238428"/>
                  <a:ext cx="297366" cy="29736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∨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C29956B7-EDE9-EF58-F2D2-5475A9CBB9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9433" y="4238428"/>
                  <a:ext cx="297366" cy="297366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7D0BEA32-EB73-1816-0083-11A03C583CE5}"/>
                    </a:ext>
                  </a:extLst>
                </p:cNvPr>
                <p:cNvSpPr/>
                <p:nvPr/>
              </p:nvSpPr>
              <p:spPr>
                <a:xfrm>
                  <a:off x="4239315" y="4214395"/>
                  <a:ext cx="297366" cy="29736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∨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7D0BEA32-EB73-1816-0083-11A03C583CE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9315" y="4214395"/>
                  <a:ext cx="297366" cy="297366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113C8AD4-DBFC-58C9-4F44-162FF2DF5555}"/>
                    </a:ext>
                  </a:extLst>
                </p:cNvPr>
                <p:cNvSpPr/>
                <p:nvPr/>
              </p:nvSpPr>
              <p:spPr>
                <a:xfrm>
                  <a:off x="1809202" y="4871044"/>
                  <a:ext cx="297366" cy="29736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113C8AD4-DBFC-58C9-4F44-162FF2DF555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9202" y="4871044"/>
                  <a:ext cx="297366" cy="297366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C842D68E-A20F-F3CD-EB37-D39BD5EF6C28}"/>
                    </a:ext>
                  </a:extLst>
                </p:cNvPr>
                <p:cNvSpPr/>
                <p:nvPr/>
              </p:nvSpPr>
              <p:spPr>
                <a:xfrm>
                  <a:off x="2486726" y="4892395"/>
                  <a:ext cx="297366" cy="29736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C842D68E-A20F-F3CD-EB37-D39BD5EF6C2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6726" y="4892395"/>
                  <a:ext cx="297366" cy="297366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1ADB2AB7-6336-D88A-AAA6-BCE349D02AA5}"/>
                    </a:ext>
                  </a:extLst>
                </p:cNvPr>
                <p:cNvSpPr/>
                <p:nvPr/>
              </p:nvSpPr>
              <p:spPr>
                <a:xfrm>
                  <a:off x="3941872" y="4856817"/>
                  <a:ext cx="297366" cy="29736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1ADB2AB7-6336-D88A-AAA6-BCE349D02AA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1872" y="4856817"/>
                  <a:ext cx="297366" cy="297366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3904663D-69FD-86F7-B6C4-75AE668E8DA9}"/>
                    </a:ext>
                  </a:extLst>
                </p:cNvPr>
                <p:cNvSpPr/>
                <p:nvPr/>
              </p:nvSpPr>
              <p:spPr>
                <a:xfrm>
                  <a:off x="4647528" y="4834671"/>
                  <a:ext cx="297366" cy="29736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3904663D-69FD-86F7-B6C4-75AE668E8DA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7528" y="4834671"/>
                  <a:ext cx="297366" cy="297366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D1C6A0CC-A346-36E9-2F26-B111697B60CF}"/>
                    </a:ext>
                  </a:extLst>
                </p:cNvPr>
                <p:cNvSpPr txBox="1"/>
                <p:nvPr/>
              </p:nvSpPr>
              <p:spPr>
                <a:xfrm>
                  <a:off x="1224291" y="6149238"/>
                  <a:ext cx="41631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D1C6A0CC-A346-36E9-2F26-B111697B60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4291" y="6149238"/>
                  <a:ext cx="416313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80CA2234-E55B-0003-7D84-247413064489}"/>
                    </a:ext>
                  </a:extLst>
                </p:cNvPr>
                <p:cNvSpPr txBox="1"/>
                <p:nvPr/>
              </p:nvSpPr>
              <p:spPr>
                <a:xfrm>
                  <a:off x="2924158" y="6123241"/>
                  <a:ext cx="41631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80CA2234-E55B-0003-7D84-2474130644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4158" y="6123241"/>
                  <a:ext cx="416313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3E209B96-2D21-08E1-B9AE-5E3A66B06BA2}"/>
                    </a:ext>
                  </a:extLst>
                </p:cNvPr>
                <p:cNvSpPr txBox="1"/>
                <p:nvPr/>
              </p:nvSpPr>
              <p:spPr>
                <a:xfrm>
                  <a:off x="3369258" y="6149238"/>
                  <a:ext cx="41631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3E209B96-2D21-08E1-B9AE-5E3A66B06B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9258" y="6149238"/>
                  <a:ext cx="416313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5B0039FF-C815-CF36-120F-35112416148A}"/>
                    </a:ext>
                  </a:extLst>
                </p:cNvPr>
                <p:cNvSpPr txBox="1"/>
                <p:nvPr/>
              </p:nvSpPr>
              <p:spPr>
                <a:xfrm>
                  <a:off x="5192162" y="6157039"/>
                  <a:ext cx="41631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5B0039FF-C815-CF36-120F-3511241614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2162" y="6157039"/>
                  <a:ext cx="416313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0CBA4FD9-73D4-EB96-A742-153E060B1863}"/>
                </a:ext>
              </a:extLst>
            </p:cNvPr>
            <p:cNvCxnSpPr>
              <a:cxnSpLocks/>
              <a:stCxn id="14" idx="0"/>
              <a:endCxn id="10" idx="3"/>
            </p:cNvCxnSpPr>
            <p:nvPr/>
          </p:nvCxnSpPr>
          <p:spPr>
            <a:xfrm flipV="1">
              <a:off x="1432448" y="5124862"/>
              <a:ext cx="420302" cy="102437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727A970F-205A-E650-4E73-E4608CBC063B}"/>
                </a:ext>
              </a:extLst>
            </p:cNvPr>
            <p:cNvCxnSpPr>
              <a:cxnSpLocks/>
              <a:endCxn id="29" idx="3"/>
            </p:cNvCxnSpPr>
            <p:nvPr/>
          </p:nvCxnSpPr>
          <p:spPr>
            <a:xfrm flipV="1">
              <a:off x="1538696" y="5935591"/>
              <a:ext cx="283413" cy="2772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FCD2B15B-4850-9CA0-A9AC-C022E02F1086}"/>
                    </a:ext>
                  </a:extLst>
                </p:cNvPr>
                <p:cNvSpPr/>
                <p:nvPr/>
              </p:nvSpPr>
              <p:spPr>
                <a:xfrm>
                  <a:off x="1778561" y="5681773"/>
                  <a:ext cx="297366" cy="29736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¬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FCD2B15B-4850-9CA0-A9AC-C022E02F108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78561" y="5681773"/>
                  <a:ext cx="297366" cy="297366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CF21FB47-3B7C-E3B3-E3A7-A76ED7CBE981}"/>
                </a:ext>
              </a:extLst>
            </p:cNvPr>
            <p:cNvCxnSpPr>
              <a:cxnSpLocks/>
              <a:stCxn id="29" idx="7"/>
              <a:endCxn id="11" idx="3"/>
            </p:cNvCxnSpPr>
            <p:nvPr/>
          </p:nvCxnSpPr>
          <p:spPr>
            <a:xfrm flipV="1">
              <a:off x="2032379" y="5146213"/>
              <a:ext cx="497895" cy="57910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81512D7F-AFE0-5918-3623-AFA49037FC13}"/>
                    </a:ext>
                  </a:extLst>
                </p:cNvPr>
                <p:cNvSpPr/>
                <p:nvPr/>
              </p:nvSpPr>
              <p:spPr>
                <a:xfrm>
                  <a:off x="2477802" y="5681614"/>
                  <a:ext cx="297366" cy="29736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¬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81512D7F-AFE0-5918-3623-AFA49037FC1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7802" y="5681614"/>
                  <a:ext cx="297366" cy="297366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C3022AAB-19D9-A57C-2CFF-911A97057B9E}"/>
                </a:ext>
              </a:extLst>
            </p:cNvPr>
            <p:cNvCxnSpPr>
              <a:cxnSpLocks/>
              <a:endCxn id="35" idx="5"/>
            </p:cNvCxnSpPr>
            <p:nvPr/>
          </p:nvCxnSpPr>
          <p:spPr>
            <a:xfrm flipH="1" flipV="1">
              <a:off x="2731620" y="5935432"/>
              <a:ext cx="257661" cy="23513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09C26C2A-E573-8BFF-797F-F99FB8AB9A80}"/>
                </a:ext>
              </a:extLst>
            </p:cNvPr>
            <p:cNvCxnSpPr>
              <a:cxnSpLocks/>
              <a:stCxn id="35" idx="1"/>
              <a:endCxn id="10" idx="5"/>
            </p:cNvCxnSpPr>
            <p:nvPr/>
          </p:nvCxnSpPr>
          <p:spPr>
            <a:xfrm flipH="1" flipV="1">
              <a:off x="2063020" y="5124862"/>
              <a:ext cx="458330" cy="6003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3F69E848-5514-28A3-E65B-5A72B3FAE0AA}"/>
                </a:ext>
              </a:extLst>
            </p:cNvPr>
            <p:cNvCxnSpPr>
              <a:cxnSpLocks/>
              <a:stCxn id="15" idx="0"/>
              <a:endCxn id="11" idx="5"/>
            </p:cNvCxnSpPr>
            <p:nvPr/>
          </p:nvCxnSpPr>
          <p:spPr>
            <a:xfrm flipH="1" flipV="1">
              <a:off x="2740544" y="5146213"/>
              <a:ext cx="391771" cy="9770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F23A7DD1-8670-5864-0F59-0E53E67E9C20}"/>
                </a:ext>
              </a:extLst>
            </p:cNvPr>
            <p:cNvCxnSpPr>
              <a:cxnSpLocks/>
              <a:stCxn id="16" idx="0"/>
              <a:endCxn id="12" idx="3"/>
            </p:cNvCxnSpPr>
            <p:nvPr/>
          </p:nvCxnSpPr>
          <p:spPr>
            <a:xfrm flipV="1">
              <a:off x="3577415" y="5110635"/>
              <a:ext cx="408005" cy="10386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9942E8AD-7FC7-6084-707E-C4CB3E8632C6}"/>
                </a:ext>
              </a:extLst>
            </p:cNvPr>
            <p:cNvCxnSpPr>
              <a:cxnSpLocks/>
              <a:stCxn id="19" idx="0"/>
              <a:endCxn id="13" idx="5"/>
            </p:cNvCxnSpPr>
            <p:nvPr/>
          </p:nvCxnSpPr>
          <p:spPr>
            <a:xfrm flipH="1" flipV="1">
              <a:off x="4901346" y="5088489"/>
              <a:ext cx="498973" cy="10685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A3D8DC51-CCC1-C09D-6361-4C2AC617A958}"/>
                </a:ext>
              </a:extLst>
            </p:cNvPr>
            <p:cNvCxnSpPr>
              <a:cxnSpLocks/>
              <a:endCxn id="66" idx="3"/>
            </p:cNvCxnSpPr>
            <p:nvPr/>
          </p:nvCxnSpPr>
          <p:spPr>
            <a:xfrm flipV="1">
              <a:off x="3709556" y="5905553"/>
              <a:ext cx="297638" cy="30733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Oval 65">
                  <a:extLst>
                    <a:ext uri="{FF2B5EF4-FFF2-40B4-BE49-F238E27FC236}">
                      <a16:creationId xmlns:a16="http://schemas.microsoft.com/office/drawing/2014/main" id="{C54E4F85-BB27-2553-1FA4-1562B5D54615}"/>
                    </a:ext>
                  </a:extLst>
                </p:cNvPr>
                <p:cNvSpPr/>
                <p:nvPr/>
              </p:nvSpPr>
              <p:spPr>
                <a:xfrm>
                  <a:off x="3963646" y="5651735"/>
                  <a:ext cx="297366" cy="29736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¬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6" name="Oval 65">
                  <a:extLst>
                    <a:ext uri="{FF2B5EF4-FFF2-40B4-BE49-F238E27FC236}">
                      <a16:creationId xmlns:a16="http://schemas.microsoft.com/office/drawing/2014/main" id="{C54E4F85-BB27-2553-1FA4-1562B5D5461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3646" y="5651735"/>
                  <a:ext cx="297366" cy="297366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A01D7FC5-8D2D-5202-CFD6-3785DC39284A}"/>
                </a:ext>
              </a:extLst>
            </p:cNvPr>
            <p:cNvCxnSpPr>
              <a:cxnSpLocks/>
              <a:stCxn id="66" idx="7"/>
              <a:endCxn id="13" idx="3"/>
            </p:cNvCxnSpPr>
            <p:nvPr/>
          </p:nvCxnSpPr>
          <p:spPr>
            <a:xfrm flipV="1">
              <a:off x="4217464" y="5088489"/>
              <a:ext cx="473612" cy="60679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23A923A5-75DC-6F38-6D9D-08C24BD414E6}"/>
                    </a:ext>
                  </a:extLst>
                </p:cNvPr>
                <p:cNvSpPr/>
                <p:nvPr/>
              </p:nvSpPr>
              <p:spPr>
                <a:xfrm>
                  <a:off x="4743739" y="5718734"/>
                  <a:ext cx="297366" cy="29736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¬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23A923A5-75DC-6F38-6D9D-08C24BD414E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3739" y="5718734"/>
                  <a:ext cx="297366" cy="297366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8692C2B9-C99B-0C9E-D0DA-4268E9433387}"/>
                </a:ext>
              </a:extLst>
            </p:cNvPr>
            <p:cNvCxnSpPr>
              <a:cxnSpLocks/>
              <a:endCxn id="68" idx="5"/>
            </p:cNvCxnSpPr>
            <p:nvPr/>
          </p:nvCxnSpPr>
          <p:spPr>
            <a:xfrm flipH="1" flipV="1">
              <a:off x="4997557" y="5972552"/>
              <a:ext cx="282586" cy="2403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806874DF-B971-DBD1-A3B3-978B523DB615}"/>
                </a:ext>
              </a:extLst>
            </p:cNvPr>
            <p:cNvCxnSpPr>
              <a:cxnSpLocks/>
              <a:stCxn id="68" idx="1"/>
              <a:endCxn id="12" idx="5"/>
            </p:cNvCxnSpPr>
            <p:nvPr/>
          </p:nvCxnSpPr>
          <p:spPr>
            <a:xfrm flipH="1" flipV="1">
              <a:off x="4195690" y="5110635"/>
              <a:ext cx="591597" cy="65164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7F4F883C-8498-E1F7-ABC8-5174B945B2C4}"/>
                </a:ext>
              </a:extLst>
            </p:cNvPr>
            <p:cNvCxnSpPr>
              <a:cxnSpLocks/>
              <a:stCxn id="6" idx="0"/>
              <a:endCxn id="5" idx="3"/>
            </p:cNvCxnSpPr>
            <p:nvPr/>
          </p:nvCxnSpPr>
          <p:spPr>
            <a:xfrm flipV="1">
              <a:off x="3096347" y="2760310"/>
              <a:ext cx="242602" cy="3873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9FE78BC8-E606-4E40-587A-BB000D733648}"/>
                </a:ext>
              </a:extLst>
            </p:cNvPr>
            <p:cNvCxnSpPr>
              <a:cxnSpLocks/>
              <a:stCxn id="7" idx="0"/>
              <a:endCxn id="5" idx="5"/>
            </p:cNvCxnSpPr>
            <p:nvPr/>
          </p:nvCxnSpPr>
          <p:spPr>
            <a:xfrm flipH="1" flipV="1">
              <a:off x="3549219" y="2760310"/>
              <a:ext cx="221414" cy="3817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0BE02688-0638-1AD7-D3CD-A149C14CF381}"/>
                </a:ext>
              </a:extLst>
            </p:cNvPr>
            <p:cNvCxnSpPr>
              <a:cxnSpLocks/>
              <a:stCxn id="10" idx="0"/>
              <a:endCxn id="8" idx="3"/>
            </p:cNvCxnSpPr>
            <p:nvPr/>
          </p:nvCxnSpPr>
          <p:spPr>
            <a:xfrm flipV="1">
              <a:off x="1957885" y="4492246"/>
              <a:ext cx="265096" cy="37879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EE94F94C-8EE8-7B3A-D807-E0CE6D5055AF}"/>
                </a:ext>
              </a:extLst>
            </p:cNvPr>
            <p:cNvCxnSpPr>
              <a:cxnSpLocks/>
              <a:stCxn id="11" idx="0"/>
              <a:endCxn id="8" idx="5"/>
            </p:cNvCxnSpPr>
            <p:nvPr/>
          </p:nvCxnSpPr>
          <p:spPr>
            <a:xfrm flipH="1" flipV="1">
              <a:off x="2433251" y="4492246"/>
              <a:ext cx="202158" cy="40014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15AC9B42-C2E0-3F23-B07E-FDBE6CD0864C}"/>
                </a:ext>
              </a:extLst>
            </p:cNvPr>
            <p:cNvCxnSpPr>
              <a:cxnSpLocks/>
              <a:stCxn id="12" idx="0"/>
              <a:endCxn id="9" idx="3"/>
            </p:cNvCxnSpPr>
            <p:nvPr/>
          </p:nvCxnSpPr>
          <p:spPr>
            <a:xfrm flipV="1">
              <a:off x="4090555" y="4468213"/>
              <a:ext cx="192308" cy="38860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18CE766F-DCAC-B203-0BA8-AC54E329F2E9}"/>
                </a:ext>
              </a:extLst>
            </p:cNvPr>
            <p:cNvCxnSpPr>
              <a:cxnSpLocks/>
              <a:stCxn id="13" idx="0"/>
              <a:endCxn id="9" idx="5"/>
            </p:cNvCxnSpPr>
            <p:nvPr/>
          </p:nvCxnSpPr>
          <p:spPr>
            <a:xfrm flipH="1" flipV="1">
              <a:off x="4493133" y="4468213"/>
              <a:ext cx="303078" cy="36645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AC84F89E-09E1-137B-1000-9CF34433FC32}"/>
                </a:ext>
              </a:extLst>
            </p:cNvPr>
            <p:cNvCxnSpPr>
              <a:cxnSpLocks/>
              <a:stCxn id="8" idx="7"/>
              <a:endCxn id="97" idx="3"/>
            </p:cNvCxnSpPr>
            <p:nvPr/>
          </p:nvCxnSpPr>
          <p:spPr>
            <a:xfrm flipV="1">
              <a:off x="2433251" y="4047416"/>
              <a:ext cx="447534" cy="2345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Oval 96">
                  <a:extLst>
                    <a:ext uri="{FF2B5EF4-FFF2-40B4-BE49-F238E27FC236}">
                      <a16:creationId xmlns:a16="http://schemas.microsoft.com/office/drawing/2014/main" id="{C6D5CA8E-F354-7E7D-40F6-6D8248BE48BA}"/>
                    </a:ext>
                  </a:extLst>
                </p:cNvPr>
                <p:cNvSpPr/>
                <p:nvPr/>
              </p:nvSpPr>
              <p:spPr>
                <a:xfrm>
                  <a:off x="2837237" y="3793598"/>
                  <a:ext cx="297366" cy="29736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¬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7" name="Oval 96">
                  <a:extLst>
                    <a:ext uri="{FF2B5EF4-FFF2-40B4-BE49-F238E27FC236}">
                      <a16:creationId xmlns:a16="http://schemas.microsoft.com/office/drawing/2014/main" id="{C6D5CA8E-F354-7E7D-40F6-6D8248BE48B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37237" y="3793598"/>
                  <a:ext cx="297366" cy="297366"/>
                </a:xfrm>
                <a:prstGeom prst="ellipse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85D2E947-CB93-60EC-2CF9-38AFD9A1B874}"/>
                </a:ext>
              </a:extLst>
            </p:cNvPr>
            <p:cNvCxnSpPr>
              <a:cxnSpLocks/>
              <a:stCxn id="97" idx="7"/>
              <a:endCxn id="7" idx="3"/>
            </p:cNvCxnSpPr>
            <p:nvPr/>
          </p:nvCxnSpPr>
          <p:spPr>
            <a:xfrm flipV="1">
              <a:off x="3091055" y="3395865"/>
              <a:ext cx="574443" cy="44128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Oval 98">
                  <a:extLst>
                    <a:ext uri="{FF2B5EF4-FFF2-40B4-BE49-F238E27FC236}">
                      <a16:creationId xmlns:a16="http://schemas.microsoft.com/office/drawing/2014/main" id="{A9591D69-A193-7F9B-5401-069A8F6ACECE}"/>
                    </a:ext>
                  </a:extLst>
                </p:cNvPr>
                <p:cNvSpPr/>
                <p:nvPr/>
              </p:nvSpPr>
              <p:spPr>
                <a:xfrm>
                  <a:off x="3621950" y="3760736"/>
                  <a:ext cx="297366" cy="29736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¬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9" name="Oval 98">
                  <a:extLst>
                    <a:ext uri="{FF2B5EF4-FFF2-40B4-BE49-F238E27FC236}">
                      <a16:creationId xmlns:a16="http://schemas.microsoft.com/office/drawing/2014/main" id="{A9591D69-A193-7F9B-5401-069A8F6ACEC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1950" y="3760736"/>
                  <a:ext cx="297366" cy="297366"/>
                </a:xfrm>
                <a:prstGeom prst="ellipse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F8F3822C-CB3D-80C6-DB2F-EB7C9F2944CB}"/>
                </a:ext>
              </a:extLst>
            </p:cNvPr>
            <p:cNvCxnSpPr>
              <a:cxnSpLocks/>
              <a:stCxn id="9" idx="1"/>
              <a:endCxn id="99" idx="5"/>
            </p:cNvCxnSpPr>
            <p:nvPr/>
          </p:nvCxnSpPr>
          <p:spPr>
            <a:xfrm flipH="1" flipV="1">
              <a:off x="3875768" y="4014554"/>
              <a:ext cx="407095" cy="24338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4662E1E9-7E55-83E8-D54C-1837E73DEA9B}"/>
                </a:ext>
              </a:extLst>
            </p:cNvPr>
            <p:cNvCxnSpPr>
              <a:cxnSpLocks/>
              <a:stCxn id="99" idx="1"/>
              <a:endCxn id="6" idx="5"/>
            </p:cNvCxnSpPr>
            <p:nvPr/>
          </p:nvCxnSpPr>
          <p:spPr>
            <a:xfrm flipH="1" flipV="1">
              <a:off x="3201482" y="3401465"/>
              <a:ext cx="464016" cy="40281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9C0B16A5-2872-04CF-6536-E19BDDB3DF77}"/>
                </a:ext>
              </a:extLst>
            </p:cNvPr>
            <p:cNvCxnSpPr>
              <a:cxnSpLocks/>
              <a:stCxn id="8" idx="0"/>
              <a:endCxn id="6" idx="3"/>
            </p:cNvCxnSpPr>
            <p:nvPr/>
          </p:nvCxnSpPr>
          <p:spPr>
            <a:xfrm flipV="1">
              <a:off x="2328116" y="3401465"/>
              <a:ext cx="663096" cy="8369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639FC1CC-9070-8C5C-E8D7-566D5558C7DC}"/>
                </a:ext>
              </a:extLst>
            </p:cNvPr>
            <p:cNvCxnSpPr>
              <a:cxnSpLocks/>
              <a:stCxn id="9" idx="0"/>
              <a:endCxn id="7" idx="5"/>
            </p:cNvCxnSpPr>
            <p:nvPr/>
          </p:nvCxnSpPr>
          <p:spPr>
            <a:xfrm flipH="1" flipV="1">
              <a:off x="3875768" y="3395865"/>
              <a:ext cx="512230" cy="818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876960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98300-6CC9-7383-444D-518EE1583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Circuit complexity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B6E38F-7660-94FE-6251-1D3B8C8104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0080" y="1818005"/>
                <a:ext cx="10911840" cy="4351338"/>
              </a:xfrm>
            </p:spPr>
            <p:txBody>
              <a:bodyPr/>
              <a:lstStyle/>
              <a:p>
                <a:r>
                  <a:rPr lang="en-US" dirty="0"/>
                  <a:t>CNF representation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Every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0, 1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0, 1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can be computed by a circuit of size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Exercise 22: There exists a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0, 1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0, 1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with circuit complexity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m:rPr>
                            <m:lit/>
                          </m:r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B6E38F-7660-94FE-6251-1D3B8C8104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0080" y="1818005"/>
                <a:ext cx="10911840" cy="4351338"/>
              </a:xfrm>
              <a:blipFill>
                <a:blip r:embed="rId2"/>
                <a:stretch>
                  <a:fillRect l="-10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2937DE-9B2E-FD71-1ECB-C0763A6BC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810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6EECE-C910-FE0C-F08D-E6BB11E8C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Polynomial-size circuits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5AD9AC-39A2-AE66-B52C-58EE3F0831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1532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 language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is in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PSIZE</m:t>
                    </m:r>
                  </m:oMath>
                </a14:m>
                <a:r>
                  <a:rPr lang="en-US" dirty="0"/>
                  <a:t> if 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there is a circuit of size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poly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that decides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restricted to inputs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lnSpc>
                    <a:spcPct val="200000"/>
                  </a:lnSpc>
                  <a:buNone/>
                </a:pPr>
                <a:endParaRPr lang="en-US" dirty="0"/>
              </a:p>
              <a:p>
                <a:r>
                  <a:rPr lang="en-US" dirty="0"/>
                  <a:t>Polynomial-Time Algorithm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Polynomial-Size Circuits</a:t>
                </a:r>
              </a:p>
              <a:p>
                <a:r>
                  <a:rPr lang="en-US" dirty="0"/>
                  <a:t>Exercise 23: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PSIZE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5AD9AC-39A2-AE66-B52C-58EE3F0831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15320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249176-B64E-30A8-C245-AFEAE2313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39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FA6C126-3BD2-A2E2-7880-23509ADFF77E}"/>
                  </a:ext>
                </a:extLst>
              </p:cNvPr>
              <p:cNvSpPr/>
              <p:nvPr/>
            </p:nvSpPr>
            <p:spPr>
              <a:xfrm>
                <a:off x="1118463" y="3589359"/>
                <a:ext cx="4240073" cy="10797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Theorem: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PSIZE</m:t>
                    </m:r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FA6C126-3BD2-A2E2-7880-23509ADFF7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463" y="3589359"/>
                <a:ext cx="4240073" cy="10797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173DA8C7-5D4B-973A-E309-65D86FA1A7E6}"/>
              </a:ext>
            </a:extLst>
          </p:cNvPr>
          <p:cNvGrpSpPr/>
          <p:nvPr/>
        </p:nvGrpSpPr>
        <p:grpSpPr>
          <a:xfrm>
            <a:off x="6350774" y="3790190"/>
            <a:ext cx="2145792" cy="733340"/>
            <a:chOff x="2989339" y="2691450"/>
            <a:chExt cx="2145792" cy="733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Freeform: Shape 6">
                  <a:extLst>
                    <a:ext uri="{FF2B5EF4-FFF2-40B4-BE49-F238E27FC236}">
                      <a16:creationId xmlns:a16="http://schemas.microsoft.com/office/drawing/2014/main" id="{65C60C43-9BC2-5399-8035-4AED6E420C41}"/>
                    </a:ext>
                  </a:extLst>
                </p:cNvPr>
                <p:cNvSpPr/>
                <p:nvPr/>
              </p:nvSpPr>
              <p:spPr>
                <a:xfrm>
                  <a:off x="2989339" y="2753139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solidFill>
                  <a:srgbClr val="008000">
                    <a:alpha val="50196"/>
                  </a:srgbClr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5" name="Freeform: Shape 94">
                  <a:extLst>
                    <a:ext uri="{FF2B5EF4-FFF2-40B4-BE49-F238E27FC236}">
                      <a16:creationId xmlns:a16="http://schemas.microsoft.com/office/drawing/2014/main" id="{2F290F6B-552E-E205-6699-ADACE655969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9339" y="2753139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blipFill>
                  <a:blip r:embed="rId4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766714D-C5CB-9014-81D0-C4A524588B0F}"/>
                </a:ext>
              </a:extLst>
            </p:cNvPr>
            <p:cNvCxnSpPr>
              <a:cxnSpLocks/>
            </p:cNvCxnSpPr>
            <p:nvPr/>
          </p:nvCxnSpPr>
          <p:spPr>
            <a:xfrm>
              <a:off x="3673304" y="2692095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BB71D77-CD1B-BDA4-2904-ED74387AEBF7}"/>
                </a:ext>
              </a:extLst>
            </p:cNvPr>
            <p:cNvCxnSpPr>
              <a:cxnSpLocks/>
            </p:cNvCxnSpPr>
            <p:nvPr/>
          </p:nvCxnSpPr>
          <p:spPr>
            <a:xfrm>
              <a:off x="3804009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73ECDA2-A351-AA78-55C8-22AB4632EFC7}"/>
                </a:ext>
              </a:extLst>
            </p:cNvPr>
            <p:cNvCxnSpPr>
              <a:cxnSpLocks/>
            </p:cNvCxnSpPr>
            <p:nvPr/>
          </p:nvCxnSpPr>
          <p:spPr>
            <a:xfrm>
              <a:off x="3933434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BFAB062-DB79-2188-C3D6-CD1773D58A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6590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CC8DB14-7AF8-3788-461B-CADA410BF8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7295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FE58102-2831-F124-2830-C8472AF3BB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6720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EA65BC3-E72B-C553-3B6A-4FFE403CA2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3304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ED7F9EF-A685-A2A6-B024-F330BB7727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4009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C878DF3-AA3A-EEDF-A66D-EEDD3959F9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3434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BBF9963-D76A-E791-E014-81DA277A88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018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29AE39-8D89-964F-97A8-0551194971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0723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FE46AF1-4F0A-D599-8361-183399975D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0148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DC34F8A-DAAB-9B44-2DFE-80F38D2D57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6732" y="336116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7D99435-B98B-86F1-D40C-3E51857D85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7437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A730938-2630-CD17-1211-284B700DE7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862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1ADE584-1B5E-2D0C-0EB5-E6A6A7003EC8}"/>
              </a:ext>
            </a:extLst>
          </p:cNvPr>
          <p:cNvGrpSpPr/>
          <p:nvPr/>
        </p:nvGrpSpPr>
        <p:grpSpPr>
          <a:xfrm>
            <a:off x="6887488" y="3788255"/>
            <a:ext cx="2145792" cy="733340"/>
            <a:chOff x="2989339" y="2691450"/>
            <a:chExt cx="2145792" cy="733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EE6ADD02-CFEE-9C23-6DCC-05A4B7C9E4F2}"/>
                    </a:ext>
                  </a:extLst>
                </p:cNvPr>
                <p:cNvSpPr/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solidFill>
                  <a:srgbClr val="008000">
                    <a:alpha val="50196"/>
                  </a:srgbClr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2" name="Freeform: Shape 111">
                  <a:extLst>
                    <a:ext uri="{FF2B5EF4-FFF2-40B4-BE49-F238E27FC236}">
                      <a16:creationId xmlns:a16="http://schemas.microsoft.com/office/drawing/2014/main" id="{7551E188-DCAE-0D5E-F118-C392B26EE95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blipFill>
                  <a:blip r:embed="rId5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925001-1506-48B7-1873-A5E471370AD6}"/>
                </a:ext>
              </a:extLst>
            </p:cNvPr>
            <p:cNvCxnSpPr>
              <a:cxnSpLocks/>
            </p:cNvCxnSpPr>
            <p:nvPr/>
          </p:nvCxnSpPr>
          <p:spPr>
            <a:xfrm>
              <a:off x="3673304" y="2692095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5792ABE-5F3C-778B-CFDC-85BC4725965C}"/>
                </a:ext>
              </a:extLst>
            </p:cNvPr>
            <p:cNvCxnSpPr>
              <a:cxnSpLocks/>
            </p:cNvCxnSpPr>
            <p:nvPr/>
          </p:nvCxnSpPr>
          <p:spPr>
            <a:xfrm>
              <a:off x="3804009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0253C43-309A-FD1E-7864-D56156CBA902}"/>
                </a:ext>
              </a:extLst>
            </p:cNvPr>
            <p:cNvCxnSpPr>
              <a:cxnSpLocks/>
            </p:cNvCxnSpPr>
            <p:nvPr/>
          </p:nvCxnSpPr>
          <p:spPr>
            <a:xfrm>
              <a:off x="3933434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CBC975F-E959-BEF2-34C5-26511CE22B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6590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AE83EAA-A018-B78F-D58E-2FE8A41BD7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7295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7C78572-F7EB-EDAA-C22B-51A01DE958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6720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554297E-CBDB-7A1B-3B23-3276A5A0E8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3304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525ED6-1FC5-BDEA-D6CA-987749CA43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4009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D5E24A3-DFAA-6000-36F0-86E3C11F59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3434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53B7AD1-B8E2-C409-DA65-8D71E46B05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018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CC73E37-9BEC-A198-8349-32AC1C68AD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0723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A8D6339-1F33-CA23-988F-727E3BF42D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0148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A785094-951B-7CBA-E7F3-C45CB0D8D7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6732" y="336116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1CCE5EA-9442-122B-45F4-E7FE6D84D9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7437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C012A23-6CB2-D70B-795A-9055B222F9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862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3BD3672-11FC-A1C7-2929-A813EB97FF74}"/>
              </a:ext>
            </a:extLst>
          </p:cNvPr>
          <p:cNvGrpSpPr/>
          <p:nvPr/>
        </p:nvGrpSpPr>
        <p:grpSpPr>
          <a:xfrm>
            <a:off x="7424202" y="3787933"/>
            <a:ext cx="2145792" cy="733340"/>
            <a:chOff x="2989339" y="2691450"/>
            <a:chExt cx="2145792" cy="733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id="{2415EAD4-F6FA-DC68-A498-425BB24BECED}"/>
                    </a:ext>
                  </a:extLst>
                </p:cNvPr>
                <p:cNvSpPr/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solidFill>
                  <a:srgbClr val="008000">
                    <a:alpha val="50196"/>
                  </a:srgbClr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0" name="Freeform: Shape 129">
                  <a:extLst>
                    <a:ext uri="{FF2B5EF4-FFF2-40B4-BE49-F238E27FC236}">
                      <a16:creationId xmlns:a16="http://schemas.microsoft.com/office/drawing/2014/main" id="{C867AA59-9FF5-D26B-39D6-0D8D105640E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blipFill>
                  <a:blip r:embed="rId5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DE1187E-5E18-172F-D470-2230C9110612}"/>
                </a:ext>
              </a:extLst>
            </p:cNvPr>
            <p:cNvCxnSpPr>
              <a:cxnSpLocks/>
            </p:cNvCxnSpPr>
            <p:nvPr/>
          </p:nvCxnSpPr>
          <p:spPr>
            <a:xfrm>
              <a:off x="3673304" y="2692095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78A09DF-11D5-862A-422C-7C3AF2319A78}"/>
                </a:ext>
              </a:extLst>
            </p:cNvPr>
            <p:cNvCxnSpPr>
              <a:cxnSpLocks/>
            </p:cNvCxnSpPr>
            <p:nvPr/>
          </p:nvCxnSpPr>
          <p:spPr>
            <a:xfrm>
              <a:off x="3804009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26B07B4A-A110-BC67-01E8-ABE0A43075AB}"/>
                </a:ext>
              </a:extLst>
            </p:cNvPr>
            <p:cNvCxnSpPr>
              <a:cxnSpLocks/>
            </p:cNvCxnSpPr>
            <p:nvPr/>
          </p:nvCxnSpPr>
          <p:spPr>
            <a:xfrm>
              <a:off x="3933434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C16EE7D-360B-5FA7-9247-036F450F4C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6590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E9BF174-01AF-A45E-E15E-6539E5BAE3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7295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30F1CFE5-E998-04B3-8A1D-B48339E1F3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6720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2FC826B-58A7-3C77-09B0-06424D8844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3304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86E85A6D-9F3D-32C8-7A1E-BABD541B03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4009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1E4B645-29B4-486B-8A05-AADF57D306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3434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B176D456-E450-E866-A3DB-CA6D1FEF01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018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64BDDDA-C76D-E09E-AE24-1CC58ADBBC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0723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702F8423-0EF4-460B-983E-CDE9CDF661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0148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EE0AAD80-D02E-428E-AACB-CE9A6DAB1E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6732" y="336116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2D6F6204-4245-B531-B565-25489CF038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7437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6497DF96-1A85-CC7A-A39D-2FF82F650B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862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5A8060B-3604-1253-9472-97479AA75CD8}"/>
              </a:ext>
            </a:extLst>
          </p:cNvPr>
          <p:cNvGrpSpPr/>
          <p:nvPr/>
        </p:nvGrpSpPr>
        <p:grpSpPr>
          <a:xfrm>
            <a:off x="7960912" y="3790683"/>
            <a:ext cx="2145792" cy="733340"/>
            <a:chOff x="2989339" y="2691450"/>
            <a:chExt cx="2145792" cy="733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id="{036854DD-EF89-3AA5-7890-1DAD381CABE9}"/>
                    </a:ext>
                  </a:extLst>
                </p:cNvPr>
                <p:cNvSpPr/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solidFill>
                  <a:srgbClr val="008000">
                    <a:alpha val="50196"/>
                  </a:srgbClr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7" name="Freeform: Shape 146">
                  <a:extLst>
                    <a:ext uri="{FF2B5EF4-FFF2-40B4-BE49-F238E27FC236}">
                      <a16:creationId xmlns:a16="http://schemas.microsoft.com/office/drawing/2014/main" id="{254478CD-CC9E-48A6-C1F7-4E557D9AC14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blipFill>
                  <a:blip r:embed="rId4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3EA65395-01B7-06F5-B229-FD27340B62E5}"/>
                </a:ext>
              </a:extLst>
            </p:cNvPr>
            <p:cNvCxnSpPr>
              <a:cxnSpLocks/>
            </p:cNvCxnSpPr>
            <p:nvPr/>
          </p:nvCxnSpPr>
          <p:spPr>
            <a:xfrm>
              <a:off x="3673304" y="2692095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00773CDA-31B0-49A4-7C9F-2603DB9C25CF}"/>
                </a:ext>
              </a:extLst>
            </p:cNvPr>
            <p:cNvCxnSpPr>
              <a:cxnSpLocks/>
            </p:cNvCxnSpPr>
            <p:nvPr/>
          </p:nvCxnSpPr>
          <p:spPr>
            <a:xfrm>
              <a:off x="3804009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155DC43E-AE11-1678-4E34-E902A9FC15E2}"/>
                </a:ext>
              </a:extLst>
            </p:cNvPr>
            <p:cNvCxnSpPr>
              <a:cxnSpLocks/>
            </p:cNvCxnSpPr>
            <p:nvPr/>
          </p:nvCxnSpPr>
          <p:spPr>
            <a:xfrm>
              <a:off x="3933434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EC07C38-4450-7F47-CB97-0F5D828622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6590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183AC0BE-160F-F26A-D288-38FA4B5FD3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7295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DB3A62E9-555B-3F35-E3E3-C0BEBAB2C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6720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27DA9AB-F041-E7DB-1D71-66CCA5D7F3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3304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D12F689-E1C1-BF29-1D6D-2D364B57AF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4009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51419933-B472-23D2-A2C2-9DF1E73784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3434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3233FF-4048-AC99-C17E-3E5A7F1FA8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018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31EB7EB6-F6AB-5FD1-FCAD-0D13F4BD45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0723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1DB5BA15-C93D-8378-350E-CC48E478B3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0148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4F82A32-A5BF-F0F3-5C7D-CACE67F8A6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6732" y="336116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3F1B4954-595E-8D0F-4731-359174B55F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7437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2BDAE055-3D28-E5FE-782A-C1E5CE559F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862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2DFF0CB8-B807-5C7D-3262-F4BEA7243338}"/>
              </a:ext>
            </a:extLst>
          </p:cNvPr>
          <p:cNvGrpSpPr/>
          <p:nvPr/>
        </p:nvGrpSpPr>
        <p:grpSpPr>
          <a:xfrm>
            <a:off x="8497628" y="3789231"/>
            <a:ext cx="2145792" cy="733340"/>
            <a:chOff x="2989339" y="2691450"/>
            <a:chExt cx="2145792" cy="733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Freeform: Shape 74">
                  <a:extLst>
                    <a:ext uri="{FF2B5EF4-FFF2-40B4-BE49-F238E27FC236}">
                      <a16:creationId xmlns:a16="http://schemas.microsoft.com/office/drawing/2014/main" id="{764C5884-9E01-3792-B53B-39E5FAA93E21}"/>
                    </a:ext>
                  </a:extLst>
                </p:cNvPr>
                <p:cNvSpPr/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solidFill>
                  <a:srgbClr val="008000">
                    <a:alpha val="50196"/>
                  </a:srgbClr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1" name="Freeform: Shape 180">
                  <a:extLst>
                    <a:ext uri="{FF2B5EF4-FFF2-40B4-BE49-F238E27FC236}">
                      <a16:creationId xmlns:a16="http://schemas.microsoft.com/office/drawing/2014/main" id="{234DAFC9-CB8F-0907-8912-65232D6FC97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blipFill>
                  <a:blip r:embed="rId4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B01E9EF4-4CD6-26D9-632A-F55E201893F9}"/>
                </a:ext>
              </a:extLst>
            </p:cNvPr>
            <p:cNvCxnSpPr>
              <a:cxnSpLocks/>
            </p:cNvCxnSpPr>
            <p:nvPr/>
          </p:nvCxnSpPr>
          <p:spPr>
            <a:xfrm>
              <a:off x="3673304" y="2692095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609216FA-7A13-E8D1-8D77-4B07CB3D6682}"/>
                </a:ext>
              </a:extLst>
            </p:cNvPr>
            <p:cNvCxnSpPr>
              <a:cxnSpLocks/>
            </p:cNvCxnSpPr>
            <p:nvPr/>
          </p:nvCxnSpPr>
          <p:spPr>
            <a:xfrm>
              <a:off x="3804009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8A4E882A-0E54-F6F2-1ED8-B4FB6476FD62}"/>
                </a:ext>
              </a:extLst>
            </p:cNvPr>
            <p:cNvCxnSpPr>
              <a:cxnSpLocks/>
            </p:cNvCxnSpPr>
            <p:nvPr/>
          </p:nvCxnSpPr>
          <p:spPr>
            <a:xfrm>
              <a:off x="3933434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18FCBC43-9755-2AA4-BA00-ECC6C6A4FA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6590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8915FC83-4BD8-5AC7-787C-36B0678DDB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7295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FD1350F0-0337-0BA8-0002-A027B7E0E9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6720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B73E35FE-60CB-7A20-9152-DCD784902C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3304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21295281-D192-E347-CEF0-C1AB1A6756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4009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E5AFE699-950C-99B6-FFD8-D763FA50C6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3434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6431874B-20FB-9CAC-573C-8C58B6C58F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018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494B85CF-D3A5-E829-4107-DA9485A7AE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0723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AC2E7F14-8B52-0589-BC65-83ED23536B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0148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FD522D2F-E1C6-D2AB-9658-044A1822E6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6732" y="336116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CEB35E4B-E651-6F61-9956-ED61007854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7437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55422D0B-6746-B283-099C-C5CF86C805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862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DD8DD9F9-EE1B-75F9-0917-C7FD2E6B7287}"/>
              </a:ext>
            </a:extLst>
          </p:cNvPr>
          <p:cNvGrpSpPr/>
          <p:nvPr/>
        </p:nvGrpSpPr>
        <p:grpSpPr>
          <a:xfrm>
            <a:off x="9034339" y="3789231"/>
            <a:ext cx="2145792" cy="733340"/>
            <a:chOff x="2989339" y="2691450"/>
            <a:chExt cx="2145792" cy="733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Freeform: Shape 91">
                  <a:extLst>
                    <a:ext uri="{FF2B5EF4-FFF2-40B4-BE49-F238E27FC236}">
                      <a16:creationId xmlns:a16="http://schemas.microsoft.com/office/drawing/2014/main" id="{74C1C38A-0441-1171-C7DA-0F6DAD3F4174}"/>
                    </a:ext>
                  </a:extLst>
                </p:cNvPr>
                <p:cNvSpPr/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solidFill>
                  <a:srgbClr val="008000">
                    <a:alpha val="50196"/>
                  </a:srgbClr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8" name="Freeform: Shape 197">
                  <a:extLst>
                    <a:ext uri="{FF2B5EF4-FFF2-40B4-BE49-F238E27FC236}">
                      <a16:creationId xmlns:a16="http://schemas.microsoft.com/office/drawing/2014/main" id="{0B6662A2-FA40-8328-561F-C6D02341AB1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blipFill>
                  <a:blip r:embed="rId4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2C8A0491-3194-864A-61C5-764D98DA668B}"/>
                </a:ext>
              </a:extLst>
            </p:cNvPr>
            <p:cNvCxnSpPr>
              <a:cxnSpLocks/>
            </p:cNvCxnSpPr>
            <p:nvPr/>
          </p:nvCxnSpPr>
          <p:spPr>
            <a:xfrm>
              <a:off x="3673304" y="2692095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A9B3958C-846C-882B-3B01-BB968C31AEC7}"/>
                </a:ext>
              </a:extLst>
            </p:cNvPr>
            <p:cNvCxnSpPr>
              <a:cxnSpLocks/>
            </p:cNvCxnSpPr>
            <p:nvPr/>
          </p:nvCxnSpPr>
          <p:spPr>
            <a:xfrm>
              <a:off x="3804009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A62986E-61C4-C450-934D-A581024D538A}"/>
                </a:ext>
              </a:extLst>
            </p:cNvPr>
            <p:cNvCxnSpPr>
              <a:cxnSpLocks/>
            </p:cNvCxnSpPr>
            <p:nvPr/>
          </p:nvCxnSpPr>
          <p:spPr>
            <a:xfrm>
              <a:off x="3933434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F7CE927B-5933-CE16-B26A-5D583FCEF1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6590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A2629026-1DB3-1D5B-E9D5-F46D165FE2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7295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93D44291-C1AE-F7E8-6109-B4A38005B3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6720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7CAF7806-D7E8-1B99-5C66-D153A4BBB5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3304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962DE4AB-0D4A-FD6C-102C-7E1A16D949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4009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AA4A030-6D0C-EB41-9FF4-54E13D2B58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3434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3546A9C3-2F5F-E2A9-253D-FCF97AA652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018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6A8A3D58-3877-C4BB-6AA6-EF5A33B2B8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0723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62DE0F88-8581-362B-7247-EEED64CF76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0148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02E7F810-5E97-1F8A-9B5A-E130166689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6732" y="336116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B4324646-CC39-03F6-2D96-D1056082BD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7437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9A1F906E-E118-3B95-2248-4DA4F41D0E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862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79BEDB10-70CA-9495-63A8-8EF3FD7CB74A}"/>
              </a:ext>
            </a:extLst>
          </p:cNvPr>
          <p:cNvGrpSpPr/>
          <p:nvPr/>
        </p:nvGrpSpPr>
        <p:grpSpPr>
          <a:xfrm>
            <a:off x="9571049" y="3788990"/>
            <a:ext cx="2145792" cy="733340"/>
            <a:chOff x="2989339" y="2691450"/>
            <a:chExt cx="2145792" cy="733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Freeform: Shape 108">
                  <a:extLst>
                    <a:ext uri="{FF2B5EF4-FFF2-40B4-BE49-F238E27FC236}">
                      <a16:creationId xmlns:a16="http://schemas.microsoft.com/office/drawing/2014/main" id="{D167CFF5-D765-9A8E-65CF-C0116012B210}"/>
                    </a:ext>
                  </a:extLst>
                </p:cNvPr>
                <p:cNvSpPr/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solidFill>
                  <a:srgbClr val="008000">
                    <a:alpha val="50196"/>
                  </a:srgbClr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5" name="Freeform: Shape 214">
                  <a:extLst>
                    <a:ext uri="{FF2B5EF4-FFF2-40B4-BE49-F238E27FC236}">
                      <a16:creationId xmlns:a16="http://schemas.microsoft.com/office/drawing/2014/main" id="{E2468A3F-1EDE-0AB3-34C2-8F1E2DE6BCA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blipFill>
                  <a:blip r:embed="rId4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55788BFE-06BF-CF88-05E6-4F5F2DE0BFB3}"/>
                </a:ext>
              </a:extLst>
            </p:cNvPr>
            <p:cNvCxnSpPr>
              <a:cxnSpLocks/>
            </p:cNvCxnSpPr>
            <p:nvPr/>
          </p:nvCxnSpPr>
          <p:spPr>
            <a:xfrm>
              <a:off x="3673304" y="2692095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46B9E2A6-1695-3464-530B-C913374533C5}"/>
                </a:ext>
              </a:extLst>
            </p:cNvPr>
            <p:cNvCxnSpPr>
              <a:cxnSpLocks/>
            </p:cNvCxnSpPr>
            <p:nvPr/>
          </p:nvCxnSpPr>
          <p:spPr>
            <a:xfrm>
              <a:off x="3804009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9E2E13FC-D5C5-49AB-59AA-7F981F3740AF}"/>
                </a:ext>
              </a:extLst>
            </p:cNvPr>
            <p:cNvCxnSpPr>
              <a:cxnSpLocks/>
            </p:cNvCxnSpPr>
            <p:nvPr/>
          </p:nvCxnSpPr>
          <p:spPr>
            <a:xfrm>
              <a:off x="3933434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CFD89841-AB02-11D9-54AB-96C7DE6A95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6590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9C64AA28-DF99-F0CD-D8CF-9391E1FCC4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7295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3FE4BA98-9E43-4D81-ABDF-0A70C8839B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6720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5B21B975-1279-CA96-D032-BD4F73D2AD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3304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92B3F25D-AF8C-984C-9DF3-072CFA59AA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4009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0C35E223-FCE9-1B81-EF2B-DAF0976DB6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3434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BAEC4C2A-03E3-6914-6771-07759DF8D2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018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E4D386DB-761F-4A35-B27E-BF8AD83C0B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0723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DE32019C-3EA8-60F9-F72F-D8B8C20C5E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0148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03AA9B96-12DA-186E-953D-2333C095AA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6732" y="336116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EBF7CF19-3ACB-49DF-94FC-1845463CD3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7437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ED459066-F877-A2AA-FBB7-E7AD4BE1CA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862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3077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"/>
                            </p:stCondLst>
                            <p:childTnLst>
                              <p:par>
                                <p:cTn id="2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50"/>
                            </p:stCondLst>
                            <p:childTnLst>
                              <p:par>
                                <p:cTn id="3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250"/>
                            </p:stCondLst>
                            <p:childTnLst>
                              <p:par>
                                <p:cTn id="4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25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F91B3-D635-079C-A7EF-CC270A55F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and languages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ECA284-7BF7-8FD9-AD86-F5BBE3F0C9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6280" y="1825625"/>
                <a:ext cx="11018520" cy="466522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is the set of all strings over the alphabet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/>
                  <a:t> (of any finite length)</a:t>
                </a:r>
              </a:p>
              <a:p>
                <a:r>
                  <a:rPr lang="en-US" dirty="0"/>
                  <a:t>A binary </a:t>
                </a:r>
                <a:r>
                  <a:rPr lang="en-US" dirty="0">
                    <a:solidFill>
                      <a:schemeClr val="accent1"/>
                    </a:solidFill>
                  </a:rPr>
                  <a:t>language</a:t>
                </a:r>
                <a:r>
                  <a:rPr lang="en-US" dirty="0"/>
                  <a:t> is a subset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{0, 1}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Corresponding </a:t>
                </a:r>
                <a:r>
                  <a:rPr lang="en-US" dirty="0">
                    <a:solidFill>
                      <a:schemeClr val="accent1"/>
                    </a:solidFill>
                  </a:rPr>
                  <a:t>problem</a:t>
                </a:r>
                <a:r>
                  <a:rPr lang="en-US" dirty="0"/>
                  <a:t>: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0, 1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, figure out whether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To study other types of problems, we can often formulate a </a:t>
                </a:r>
                <a:r>
                  <a:rPr lang="en-US" dirty="0">
                    <a:solidFill>
                      <a:schemeClr val="accent1"/>
                    </a:solidFill>
                  </a:rPr>
                  <a:t>closely related</a:t>
                </a:r>
                <a:r>
                  <a:rPr lang="en-US" dirty="0"/>
                  <a:t> language</a:t>
                </a:r>
              </a:p>
              <a:p>
                <a:pPr lvl="1"/>
                <a:r>
                  <a:rPr lang="en-US" dirty="0"/>
                  <a:t>E.g., Exercise 14: Searching for large cliques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ECA284-7BF7-8FD9-AD86-F5BBE3F0C9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6280" y="1825625"/>
                <a:ext cx="11018520" cy="4665220"/>
              </a:xfrm>
              <a:blipFill>
                <a:blip r:embed="rId2"/>
                <a:stretch>
                  <a:fillRect l="-9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CFD328-6769-301B-95D0-51DA71614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4685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9BD80-C5B4-A56B-A729-69C80801D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Adleman’s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F74720-4285-2E1F-95A5-56887BBFA4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8700" y="4251959"/>
                <a:ext cx="10325100" cy="1925003"/>
              </a:xfrm>
            </p:spPr>
            <p:txBody>
              <a:bodyPr/>
              <a:lstStyle/>
              <a:p>
                <a:r>
                  <a:rPr lang="en-US" dirty="0"/>
                  <a:t>Tantalizingly similar to the statement “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BPP</m:t>
                    </m:r>
                  </m:oMath>
                </a14:m>
                <a:r>
                  <a:rPr lang="en-US" dirty="0"/>
                  <a:t>”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F74720-4285-2E1F-95A5-56887BBFA4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8700" y="4251959"/>
                <a:ext cx="10325100" cy="1925003"/>
              </a:xfrm>
              <a:blipFill>
                <a:blip r:embed="rId2"/>
                <a:stretch>
                  <a:fillRect l="-10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D9DDF-4058-C9A8-595A-4276D74C6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40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813BB6A-BD55-1615-770B-EAF8846CAA8B}"/>
                  </a:ext>
                </a:extLst>
              </p:cNvPr>
              <p:cNvSpPr/>
              <p:nvPr/>
            </p:nvSpPr>
            <p:spPr>
              <a:xfrm>
                <a:off x="2907680" y="2417279"/>
                <a:ext cx="6043961" cy="10797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Adleman’s Theorem: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BP</m:t>
                    </m:r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PSIZE</m:t>
                    </m:r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813BB6A-BD55-1615-770B-EAF8846CAA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7680" y="2417279"/>
                <a:ext cx="6043961" cy="10797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4889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C5494-64AA-A97C-1968-D2A8D8106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Circuit satisfiability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8489F7-CEBF-7A47-D67D-B325EA4403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27023" y="1825624"/>
                <a:ext cx="10626777" cy="4665219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CIRCUIT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SAT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is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satisfiable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circuit</m:t>
                        </m:r>
                      </m:e>
                    </m:d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8489F7-CEBF-7A47-D67D-B325EA4403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7023" y="1825624"/>
                <a:ext cx="10626777" cy="466521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23B663-7ED7-8BAF-140B-19BDF5F14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41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74DB674-ECFC-6A2E-7C9A-0E9D54C011CE}"/>
                  </a:ext>
                </a:extLst>
              </p:cNvPr>
              <p:cNvSpPr/>
              <p:nvPr/>
            </p:nvSpPr>
            <p:spPr>
              <a:xfrm>
                <a:off x="2836381" y="3356260"/>
                <a:ext cx="6519237" cy="9144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Theorem: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CIRCUIT</m:t>
                    </m:r>
                    <m:r>
                      <m:rPr>
                        <m:nor/>
                      </m:rPr>
                      <a:rPr lang="en-US" sz="280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sz="280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SAT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-complete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74DB674-ECFC-6A2E-7C9A-0E9D54C011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6381" y="3356260"/>
                <a:ext cx="6519237" cy="914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8095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18FC6-CA8E-3193-5DB8-588F6C8F5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Cook-Levin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D7FF11-7BDB-D89F-FBA4-F7FD97E403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09666" y="1825624"/>
                <a:ext cx="11392524" cy="4665219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Definition:</a:t>
                </a:r>
                <a:r>
                  <a:rPr lang="en-US" dirty="0"/>
                  <a:t> A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-CNF formula </a:t>
                </a:r>
                <a:r>
                  <a:rPr lang="en-US" dirty="0"/>
                  <a:t>is an AND of ORs of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literals</a:t>
                </a:r>
              </a:p>
              <a:p>
                <a:r>
                  <a:rPr lang="en-US" b="1" dirty="0"/>
                  <a:t>Definition: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SAT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i="1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is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satisfiable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CNF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formula</m:t>
                    </m:r>
                    <m:r>
                      <m:rPr>
                        <m:lit/>
                      </m:rP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1" dirty="0"/>
              </a:p>
              <a:p>
                <a:endParaRPr lang="en-US" b="1" dirty="0"/>
              </a:p>
              <a:p>
                <a:endParaRPr lang="en-US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D7FF11-7BDB-D89F-FBA4-F7FD97E403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9666" y="1825624"/>
                <a:ext cx="11392524" cy="4665219"/>
              </a:xfrm>
              <a:blipFill>
                <a:blip r:embed="rId2"/>
                <a:stretch>
                  <a:fillRect l="-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F28AA-FA75-3CD2-B728-FA2E5EBC5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42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6AA395E-4D49-6C50-93CF-726D5F753509}"/>
                  </a:ext>
                </a:extLst>
              </p:cNvPr>
              <p:cNvSpPr/>
              <p:nvPr/>
            </p:nvSpPr>
            <p:spPr>
              <a:xfrm>
                <a:off x="2205038" y="3701033"/>
                <a:ext cx="7781924" cy="9144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The Cook-Levin Theorem: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SAT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-complete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6AA395E-4D49-6C50-93CF-726D5F7535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5038" y="3701033"/>
                <a:ext cx="7781924" cy="914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domino effect on a grey surface&#10;&#10;Description automatically generated">
            <a:extLst>
              <a:ext uri="{FF2B5EF4-FFF2-40B4-BE49-F238E27FC236}">
                <a16:creationId xmlns:a16="http://schemas.microsoft.com/office/drawing/2014/main" id="{E729143E-A1C5-40F5-848C-A56FBD3110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800" y="222625"/>
            <a:ext cx="2120905" cy="1610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857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74BC43D-5ECB-08E3-1636-B2FCE706ACF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More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-complete problems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74BC43D-5ECB-08E3-1636-B2FCE706AC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4357C1-1A50-6DE7-12DA-F0C13B715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CLIQUE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UNDIRECTED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HAM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CYCLE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3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COLORABLE</m:t>
                    </m:r>
                  </m:oMath>
                </a14:m>
                <a:r>
                  <a:rPr lang="en-US" dirty="0"/>
                  <a:t> (Exercise 26)</a:t>
                </a: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SUBSET</m:t>
                    </m:r>
                    <m:r>
                      <m:rPr>
                        <m:nor/>
                      </m:rPr>
                      <a:rPr lang="en-US" smtClean="0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SUM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KNAPSACK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4357C1-1A50-6DE7-12DA-F0C13B715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30724-7A84-D9AB-077A-B0641982B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43</a:t>
            </a:fld>
            <a:endParaRPr lang="en-US" dirty="0"/>
          </a:p>
        </p:txBody>
      </p:sp>
      <p:pic>
        <p:nvPicPr>
          <p:cNvPr id="5" name="Picture 4" descr="A domino effect on a grey surface&#10;&#10;Description automatically generated">
            <a:extLst>
              <a:ext uri="{FF2B5EF4-FFF2-40B4-BE49-F238E27FC236}">
                <a16:creationId xmlns:a16="http://schemas.microsoft.com/office/drawing/2014/main" id="{A9CAB268-238C-B0EF-F3A1-8AFEE83E58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800" y="222625"/>
            <a:ext cx="2120905" cy="1610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2817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5348B1D-06BF-1879-5B3A-80E21D26AF8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dirty="0"/>
                  <a:t> vs.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 problem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5348B1D-06BF-1879-5B3A-80E21D26AF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7B7499-789F-BA98-05D6-E7BE65442E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1127" y="1825625"/>
                <a:ext cx="11111346" cy="4351338"/>
              </a:xfrm>
            </p:spPr>
            <p:txBody>
              <a:bodyPr/>
              <a:lstStyle/>
              <a:p>
                <a:r>
                  <a:rPr lang="en-US" dirty="0"/>
                  <a:t>We </a:t>
                </a:r>
                <a:r>
                  <a:rPr lang="en-US" dirty="0">
                    <a:solidFill>
                      <a:schemeClr val="accent1"/>
                    </a:solidFill>
                  </a:rPr>
                  <a:t>conjecture</a:t>
                </a:r>
                <a:r>
                  <a:rPr lang="en-US" dirty="0"/>
                  <a:t> that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: Solving and verifying are different</a:t>
                </a:r>
              </a:p>
              <a:p>
                <a:r>
                  <a:rPr lang="en-US" dirty="0"/>
                  <a:t>A proof that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 would </a:t>
                </a:r>
                <a:r>
                  <a:rPr lang="en-US" dirty="0">
                    <a:solidFill>
                      <a:schemeClr val="accent1"/>
                    </a:solidFill>
                  </a:rPr>
                  <a:t>change the world</a:t>
                </a:r>
              </a:p>
              <a:p>
                <a:pPr lvl="1"/>
                <a:r>
                  <a:rPr lang="en-US" dirty="0"/>
                  <a:t>*Assuming the proof gives us truly </a:t>
                </a:r>
                <a:r>
                  <a:rPr lang="en-US" dirty="0">
                    <a:solidFill>
                      <a:schemeClr val="accent1"/>
                    </a:solidFill>
                  </a:rPr>
                  <a:t>practical</a:t>
                </a:r>
                <a:r>
                  <a:rPr lang="en-US" dirty="0"/>
                  <a:t> algorithms</a:t>
                </a:r>
              </a:p>
              <a:p>
                <a:r>
                  <a:rPr lang="en-US" dirty="0"/>
                  <a:t>We could solve countless important problems in polynomial time 🙂</a:t>
                </a:r>
              </a:p>
              <a:p>
                <a:r>
                  <a:rPr lang="en-US" dirty="0"/>
                  <a:t>Hackers could break our encryption schemes in polynomial time 🙁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7B7499-789F-BA98-05D6-E7BE65442E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1127" y="1825625"/>
                <a:ext cx="11111346" cy="4351338"/>
              </a:xfrm>
              <a:blipFill>
                <a:blip r:embed="rId3"/>
                <a:stretch>
                  <a:fillRect l="-9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24E410-110A-0BB5-F1AF-EFA2D7222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54635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375C07F-B216-2571-440F-6311ABEF470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0" dirty="0"/>
                  <a:t>The complexity class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coNP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375C07F-B216-2571-440F-6311ABEF47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24CE34-39D9-D783-FA55-CF72BF9E85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910455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FACTOR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has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prime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factor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prime factorization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can be used to certify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does</a:t>
                </a:r>
                <a:r>
                  <a:rPr lang="en-US" dirty="0"/>
                  <a:t> have a small factor </a:t>
                </a:r>
                <a:r>
                  <a:rPr lang="en-US" dirty="0">
                    <a:solidFill>
                      <a:schemeClr val="accent1"/>
                    </a:solidFill>
                  </a:rPr>
                  <a:t>or</a:t>
                </a:r>
                <a:r>
                  <a:rPr lang="en-US" dirty="0"/>
                  <a:t> to certify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does </a:t>
                </a:r>
                <a:r>
                  <a:rPr lang="en-US" dirty="0">
                    <a:solidFill>
                      <a:schemeClr val="accent1"/>
                    </a:solidFill>
                  </a:rPr>
                  <a:t>not</a:t>
                </a:r>
                <a:r>
                  <a:rPr lang="en-US" dirty="0"/>
                  <a:t> have a small factor</a:t>
                </a:r>
              </a:p>
              <a:p>
                <a:r>
                  <a:rPr lang="en-US" dirty="0"/>
                  <a:t>Consequence: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FACTOR</m:t>
                    </m:r>
                  </m:oMath>
                </a14:m>
                <a:r>
                  <a:rPr lang="en-US" dirty="0"/>
                  <a:t> is probably </a:t>
                </a:r>
                <a:r>
                  <a:rPr lang="en-US" dirty="0">
                    <a:solidFill>
                      <a:schemeClr val="accent1"/>
                    </a:solidFill>
                  </a:rPr>
                  <a:t>not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-complete</a:t>
                </a:r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24CE34-39D9-D783-FA55-CF72BF9E85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910455"/>
              </a:xfrm>
              <a:blipFill>
                <a:blip r:embed="rId3"/>
                <a:stretch>
                  <a:fillRect l="-1043" r="-15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65F56B-8BAF-0749-F8B3-F6B12979C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45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02CB0B7-4EEC-9E5E-A6BB-A77DFBED552C}"/>
                  </a:ext>
                </a:extLst>
              </p:cNvPr>
              <p:cNvSpPr/>
              <p:nvPr/>
            </p:nvSpPr>
            <p:spPr>
              <a:xfrm>
                <a:off x="3190399" y="2971800"/>
                <a:ext cx="5811202" cy="9144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Theorem: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FACTOR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sz="280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NP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∩</m:t>
                    </m:r>
                    <m:r>
                      <m:rPr>
                        <m:nor/>
                      </m:rPr>
                      <a:rPr lang="en-US" sz="280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coNP</m:t>
                    </m:r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02CB0B7-4EEC-9E5E-A6BB-A77DFBED55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0399" y="2971800"/>
                <a:ext cx="5811202" cy="9144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0819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E5FCAA-C027-1328-93EA-3E3600014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21A9460-113E-47CA-C5F1-D49E2E72DF15}"/>
              </a:ext>
            </a:extLst>
          </p:cNvPr>
          <p:cNvSpPr/>
          <p:nvPr/>
        </p:nvSpPr>
        <p:spPr>
          <a:xfrm rot="19483366">
            <a:off x="3806323" y="2656286"/>
            <a:ext cx="2484333" cy="35630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27F3EE4-D75A-343A-5532-883F426A23D2}"/>
              </a:ext>
            </a:extLst>
          </p:cNvPr>
          <p:cNvGrpSpPr/>
          <p:nvPr/>
        </p:nvGrpSpPr>
        <p:grpSpPr>
          <a:xfrm>
            <a:off x="5411163" y="4873256"/>
            <a:ext cx="835270" cy="1003042"/>
            <a:chOff x="3068515" y="5149540"/>
            <a:chExt cx="835270" cy="1003042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C5C513E-4FC9-F423-3071-7B0D8791CEC2}"/>
                </a:ext>
              </a:extLst>
            </p:cNvPr>
            <p:cNvSpPr/>
            <p:nvPr/>
          </p:nvSpPr>
          <p:spPr>
            <a:xfrm>
              <a:off x="3068515" y="5149540"/>
              <a:ext cx="835270" cy="100304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769DB675-415D-7823-D9E8-E390CE9AC9C9}"/>
                    </a:ext>
                  </a:extLst>
                </p:cNvPr>
                <p:cNvSpPr txBox="1"/>
                <p:nvPr/>
              </p:nvSpPr>
              <p:spPr>
                <a:xfrm>
                  <a:off x="3285540" y="5217409"/>
                  <a:ext cx="4303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769DB675-415D-7823-D9E8-E390CE9AC9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5540" y="5217409"/>
                  <a:ext cx="430306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983E1D0-A2F7-9F49-BC9A-002C657248C1}"/>
                  </a:ext>
                </a:extLst>
              </p:cNvPr>
              <p:cNvSpPr txBox="1"/>
              <p:nvPr/>
            </p:nvSpPr>
            <p:spPr>
              <a:xfrm>
                <a:off x="6725590" y="3669321"/>
                <a:ext cx="5752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NP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983E1D0-A2F7-9F49-BC9A-002C657248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5590" y="3669321"/>
                <a:ext cx="57529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rc 4">
            <a:extLst>
              <a:ext uri="{FF2B5EF4-FFF2-40B4-BE49-F238E27FC236}">
                <a16:creationId xmlns:a16="http://schemas.microsoft.com/office/drawing/2014/main" id="{F3DFFE2D-563F-3118-6831-158852E22CCA}"/>
              </a:ext>
            </a:extLst>
          </p:cNvPr>
          <p:cNvSpPr/>
          <p:nvPr/>
        </p:nvSpPr>
        <p:spPr>
          <a:xfrm rot="11184494">
            <a:off x="5531984" y="-2615068"/>
            <a:ext cx="4322562" cy="6216182"/>
          </a:xfrm>
          <a:prstGeom prst="arc">
            <a:avLst>
              <a:gd name="adj1" fmla="val 11109269"/>
              <a:gd name="adj2" fmla="val 2054802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4C8A664-2C78-3F87-B501-BE2025B086C7}"/>
                  </a:ext>
                </a:extLst>
              </p:cNvPr>
              <p:cNvSpPr txBox="1"/>
              <p:nvPr/>
            </p:nvSpPr>
            <p:spPr>
              <a:xfrm rot="1000019">
                <a:off x="6515146" y="3072982"/>
                <a:ext cx="16881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-complete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4C8A664-2C78-3F87-B501-BE2025B086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00019">
                <a:off x="6515146" y="3072982"/>
                <a:ext cx="1688123" cy="369332"/>
              </a:xfrm>
              <a:prstGeom prst="rect">
                <a:avLst/>
              </a:prstGeom>
              <a:blipFill>
                <a:blip r:embed="rId4"/>
                <a:stretch>
                  <a:fillRect b="-2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DC62C30-3167-CE0E-B50D-2F9D00E3ED3C}"/>
                  </a:ext>
                </a:extLst>
              </p:cNvPr>
              <p:cNvSpPr txBox="1"/>
              <p:nvPr/>
            </p:nvSpPr>
            <p:spPr>
              <a:xfrm>
                <a:off x="7347180" y="1442768"/>
                <a:ext cx="16881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-hard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DC62C30-3167-CE0E-B50D-2F9D00E3ED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7180" y="1442768"/>
                <a:ext cx="1688123" cy="369332"/>
              </a:xfrm>
              <a:prstGeom prst="rect">
                <a:avLst/>
              </a:prstGeom>
              <a:blipFill>
                <a:blip r:embed="rId5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FB52D9FC-ADBB-1A29-4CCC-3E9E1A9F4072}"/>
              </a:ext>
            </a:extLst>
          </p:cNvPr>
          <p:cNvGrpSpPr/>
          <p:nvPr/>
        </p:nvGrpSpPr>
        <p:grpSpPr>
          <a:xfrm>
            <a:off x="2514552" y="3937676"/>
            <a:ext cx="3337722" cy="738790"/>
            <a:chOff x="5258331" y="2984394"/>
            <a:chExt cx="3337722" cy="738790"/>
          </a:xfrm>
        </p:grpSpPr>
        <p:sp>
          <p:nvSpPr>
            <p:cNvPr id="16" name="Star: 5 Points 15">
              <a:extLst>
                <a:ext uri="{FF2B5EF4-FFF2-40B4-BE49-F238E27FC236}">
                  <a16:creationId xmlns:a16="http://schemas.microsoft.com/office/drawing/2014/main" id="{BC5CE280-B8A5-A12C-A75F-09C4A958C92B}"/>
                </a:ext>
              </a:extLst>
            </p:cNvPr>
            <p:cNvSpPr/>
            <p:nvPr/>
          </p:nvSpPr>
          <p:spPr>
            <a:xfrm>
              <a:off x="8428415" y="2984394"/>
              <a:ext cx="167638" cy="167638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DFA8E517-16AC-83F6-4FA4-EC9BC5EF4662}"/>
                    </a:ext>
                  </a:extLst>
                </p:cNvPr>
                <p:cNvSpPr txBox="1"/>
                <p:nvPr/>
              </p:nvSpPr>
              <p:spPr>
                <a:xfrm>
                  <a:off x="5258331" y="3353852"/>
                  <a:ext cx="120588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FACTOR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DFA8E517-16AC-83F6-4FA4-EC9BC5EF46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8331" y="3353852"/>
                  <a:ext cx="1205883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DB489CA-36D8-1A66-8E97-15C8BC4B4B12}"/>
                </a:ext>
              </a:extLst>
            </p:cNvPr>
            <p:cNvSpPr/>
            <p:nvPr/>
          </p:nvSpPr>
          <p:spPr>
            <a:xfrm flipH="1" flipV="1">
              <a:off x="6322280" y="3144302"/>
              <a:ext cx="2076621" cy="419100"/>
            </a:xfrm>
            <a:custGeom>
              <a:avLst/>
              <a:gdLst>
                <a:gd name="connsiteX0" fmla="*/ 2581275 w 2581275"/>
                <a:gd name="connsiteY0" fmla="*/ 419109 h 419109"/>
                <a:gd name="connsiteX1" fmla="*/ 1333500 w 2581275"/>
                <a:gd name="connsiteY1" fmla="*/ 9 h 419109"/>
                <a:gd name="connsiteX2" fmla="*/ 0 w 2581275"/>
                <a:gd name="connsiteY2" fmla="*/ 409584 h 419109"/>
                <a:gd name="connsiteX0" fmla="*/ 2562225 w 2562225"/>
                <a:gd name="connsiteY0" fmla="*/ 90038 h 509138"/>
                <a:gd name="connsiteX1" fmla="*/ 1333500 w 2562225"/>
                <a:gd name="connsiteY1" fmla="*/ 99563 h 509138"/>
                <a:gd name="connsiteX2" fmla="*/ 0 w 2562225"/>
                <a:gd name="connsiteY2" fmla="*/ 509138 h 509138"/>
                <a:gd name="connsiteX0" fmla="*/ 2562225 w 2562225"/>
                <a:gd name="connsiteY0" fmla="*/ 90038 h 509138"/>
                <a:gd name="connsiteX1" fmla="*/ 1333500 w 2562225"/>
                <a:gd name="connsiteY1" fmla="*/ 99563 h 509138"/>
                <a:gd name="connsiteX2" fmla="*/ 0 w 2562225"/>
                <a:gd name="connsiteY2" fmla="*/ 509138 h 509138"/>
                <a:gd name="connsiteX0" fmla="*/ 2562225 w 2562225"/>
                <a:gd name="connsiteY0" fmla="*/ 0 h 419100"/>
                <a:gd name="connsiteX1" fmla="*/ 0 w 2562225"/>
                <a:gd name="connsiteY1" fmla="*/ 419100 h 419100"/>
                <a:gd name="connsiteX0" fmla="*/ 2562225 w 2562225"/>
                <a:gd name="connsiteY0" fmla="*/ 0 h 419100"/>
                <a:gd name="connsiteX1" fmla="*/ 0 w 2562225"/>
                <a:gd name="connsiteY1" fmla="*/ 419100 h 419100"/>
                <a:gd name="connsiteX0" fmla="*/ 2562225 w 2562225"/>
                <a:gd name="connsiteY0" fmla="*/ 0 h 419100"/>
                <a:gd name="connsiteX1" fmla="*/ 0 w 2562225"/>
                <a:gd name="connsiteY1" fmla="*/ 419100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62225" h="419100">
                  <a:moveTo>
                    <a:pt x="2562225" y="0"/>
                  </a:moveTo>
                  <a:cubicBezTo>
                    <a:pt x="1708150" y="6350"/>
                    <a:pt x="787400" y="22225"/>
                    <a:pt x="0" y="419100"/>
                  </a:cubicBezTo>
                </a:path>
              </a:pathLst>
            </a:custGeom>
            <a:noFill/>
            <a:ln w="38100"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1" name="Oval 20">
            <a:extLst>
              <a:ext uri="{FF2B5EF4-FFF2-40B4-BE49-F238E27FC236}">
                <a16:creationId xmlns:a16="http://schemas.microsoft.com/office/drawing/2014/main" id="{852EDC0F-7232-D8BE-1545-E405B8CA9135}"/>
              </a:ext>
            </a:extLst>
          </p:cNvPr>
          <p:cNvSpPr/>
          <p:nvPr/>
        </p:nvSpPr>
        <p:spPr>
          <a:xfrm rot="2116634" flipH="1">
            <a:off x="5354578" y="2648556"/>
            <a:ext cx="2484333" cy="35630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248C8DA9-AEE6-6EFB-9D73-5498175540DA}"/>
              </a:ext>
            </a:extLst>
          </p:cNvPr>
          <p:cNvSpPr/>
          <p:nvPr/>
        </p:nvSpPr>
        <p:spPr>
          <a:xfrm rot="10415506" flipH="1">
            <a:off x="1688327" y="-2622797"/>
            <a:ext cx="4322562" cy="6216182"/>
          </a:xfrm>
          <a:prstGeom prst="arc">
            <a:avLst>
              <a:gd name="adj1" fmla="val 11255285"/>
              <a:gd name="adj2" fmla="val 2054487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118C820-C8B1-00CE-E5D8-B0D58B953AFA}"/>
                  </a:ext>
                </a:extLst>
              </p:cNvPr>
              <p:cNvSpPr txBox="1"/>
              <p:nvPr/>
            </p:nvSpPr>
            <p:spPr>
              <a:xfrm>
                <a:off x="3005547" y="1436157"/>
                <a:ext cx="16881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coNP</m:t>
                    </m:r>
                  </m:oMath>
                </a14:m>
                <a:r>
                  <a:rPr lang="en-US" dirty="0"/>
                  <a:t>-hard</a:t>
                </a: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118C820-C8B1-00CE-E5D8-B0D58B953A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5547" y="1436157"/>
                <a:ext cx="1688123" cy="369332"/>
              </a:xfrm>
              <a:prstGeom prst="rect">
                <a:avLst/>
              </a:prstGeom>
              <a:blipFill>
                <a:blip r:embed="rId7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D2AEF5A-2B24-F8D8-4402-68F8EB7E00A7}"/>
                  </a:ext>
                </a:extLst>
              </p:cNvPr>
              <p:cNvSpPr txBox="1"/>
              <p:nvPr/>
            </p:nvSpPr>
            <p:spPr>
              <a:xfrm rot="20607014">
                <a:off x="3619853" y="3018948"/>
                <a:ext cx="16881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coNP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-complete</a:t>
                </a: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D2AEF5A-2B24-F8D8-4402-68F8EB7E00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607014">
                <a:off x="3619853" y="3018948"/>
                <a:ext cx="1688123" cy="369332"/>
              </a:xfrm>
              <a:prstGeom prst="rect">
                <a:avLst/>
              </a:prstGeom>
              <a:blipFill>
                <a:blip r:embed="rId8"/>
                <a:stretch>
                  <a:fillRect t="-4348" r="-2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F7DBFD5-0A9B-EAC5-C5A0-1CB25551982F}"/>
                  </a:ext>
                </a:extLst>
              </p:cNvPr>
              <p:cNvSpPr txBox="1"/>
              <p:nvPr/>
            </p:nvSpPr>
            <p:spPr>
              <a:xfrm>
                <a:off x="5103299" y="4386878"/>
                <a:ext cx="14509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NP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∩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coNP</m:t>
                      </m:r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F7DBFD5-0A9B-EAC5-C5A0-1CB2555198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3299" y="4386878"/>
                <a:ext cx="145099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63C0958-55FD-894B-2535-2B37C8F4AC8E}"/>
                  </a:ext>
                </a:extLst>
              </p:cNvPr>
              <p:cNvSpPr txBox="1"/>
              <p:nvPr/>
            </p:nvSpPr>
            <p:spPr>
              <a:xfrm>
                <a:off x="4330588" y="3682218"/>
                <a:ext cx="7727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coNP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63C0958-55FD-894B-2535-2B37C8F4AC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0588" y="3682218"/>
                <a:ext cx="772711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69406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18991-D6C5-6FD8-F34C-306E1C159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Approximation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1323C0-4711-9F7B-3C20-6C07992D2D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can find a “</a:t>
                </a:r>
                <a:r>
                  <a:rPr lang="en-US" dirty="0">
                    <a:solidFill>
                      <a:schemeClr val="accent1"/>
                    </a:solidFill>
                  </a:rPr>
                  <a:t>99% optimal</a:t>
                </a:r>
                <a:r>
                  <a:rPr lang="en-US" dirty="0"/>
                  <a:t>” solution to a given instance of the </a:t>
                </a:r>
                <a:r>
                  <a:rPr lang="en-US" dirty="0">
                    <a:solidFill>
                      <a:schemeClr val="accent1"/>
                    </a:solidFill>
                  </a:rPr>
                  <a:t>knapsack</a:t>
                </a:r>
                <a:r>
                  <a:rPr lang="en-US" dirty="0"/>
                  <a:t> problem in polynomial time 🙂</a:t>
                </a:r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, then we cannot even find a “</a:t>
                </a:r>
                <a:r>
                  <a:rPr lang="en-US" dirty="0">
                    <a:solidFill>
                      <a:schemeClr val="accent1"/>
                    </a:solidFill>
                  </a:rPr>
                  <a:t>1% optimal</a:t>
                </a:r>
                <a:r>
                  <a:rPr lang="en-US" dirty="0"/>
                  <a:t>” solution to a given instance of the </a:t>
                </a:r>
                <a:r>
                  <a:rPr lang="en-US" dirty="0">
                    <a:solidFill>
                      <a:schemeClr val="accent1"/>
                    </a:solidFill>
                  </a:rPr>
                  <a:t>clique</a:t>
                </a:r>
                <a:r>
                  <a:rPr lang="en-US" dirty="0"/>
                  <a:t> problem in polynomial time ☹️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1323C0-4711-9F7B-3C20-6C07992D2D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D88A55-C843-E649-1560-834F89700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31932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8532A-3B29-DF62-315A-AFC655191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0CA16-67F0-BEC1-75EA-38CB84F7F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32660"/>
            <a:ext cx="10515600" cy="4020503"/>
          </a:xfrm>
        </p:spPr>
        <p:txBody>
          <a:bodyPr/>
          <a:lstStyle/>
          <a:p>
            <a:r>
              <a:rPr lang="en-US" dirty="0"/>
              <a:t>Teaching you has been a privilege</a:t>
            </a:r>
          </a:p>
          <a:p>
            <a:r>
              <a:rPr lang="en-US" dirty="0"/>
              <a:t>I hope you’ve enjoyed taking the course as much as I’ve enjoyed teaching it</a:t>
            </a:r>
          </a:p>
          <a:p>
            <a:r>
              <a:rPr lang="en-US" dirty="0"/>
              <a:t>Please fill out the College Course Feedback Form using </a:t>
            </a:r>
            <a:r>
              <a:rPr lang="en-US" dirty="0" err="1"/>
              <a:t>My.UChicago</a:t>
            </a:r>
            <a:r>
              <a:rPr lang="en-US" dirty="0"/>
              <a:t> (deadline is June 1)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D44E35-2A54-EAD2-F9B4-43F8B8D30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97695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FFD2E-B066-0550-0FB0-095B91A5F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r>
              <a:rPr lang="en-US" dirty="0"/>
              <a:t>Three big lessons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EAD2A-E4FB-2EBC-56E8-191EDC626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80" y="1539240"/>
            <a:ext cx="11323320" cy="495160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We can study </a:t>
            </a:r>
            <a:r>
              <a:rPr lang="en-US" dirty="0">
                <a:solidFill>
                  <a:schemeClr val="accent1"/>
                </a:solidFill>
              </a:rPr>
              <a:t>all possible algorithms </a:t>
            </a:r>
            <a:r>
              <a:rPr lang="en-US" dirty="0"/>
              <a:t>simultaneously by developing mathematical </a:t>
            </a:r>
            <a:r>
              <a:rPr lang="en-US" dirty="0">
                <a:solidFill>
                  <a:schemeClr val="accent1"/>
                </a:solidFill>
              </a:rPr>
              <a:t>models</a:t>
            </a:r>
            <a:r>
              <a:rPr lang="en-US" dirty="0"/>
              <a:t> of computation!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Computation has severe unavoidable</a:t>
            </a:r>
            <a:r>
              <a:rPr lang="en-US" dirty="0">
                <a:solidFill>
                  <a:schemeClr val="accent1"/>
                </a:solidFill>
              </a:rPr>
              <a:t> limitations!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Computer science is </a:t>
            </a:r>
            <a:r>
              <a:rPr lang="en-US" dirty="0">
                <a:solidFill>
                  <a:schemeClr val="accent1"/>
                </a:solidFill>
              </a:rPr>
              <a:t>deep / profound / sublime</a:t>
            </a:r>
            <a:r>
              <a:rPr lang="en-US" dirty="0"/>
              <a:t>, not merely useful!</a:t>
            </a:r>
          </a:p>
          <a:p>
            <a:pPr lvl="1"/>
            <a:r>
              <a:rPr lang="en-US" dirty="0"/>
              <a:t>What is the nature of the physical universe?</a:t>
            </a:r>
          </a:p>
          <a:p>
            <a:pPr lvl="1"/>
            <a:r>
              <a:rPr lang="en-US" dirty="0"/>
              <a:t>What is the nature of the human condition?</a:t>
            </a:r>
          </a:p>
          <a:p>
            <a:r>
              <a:rPr lang="en-US" b="1" dirty="0"/>
              <a:t>See you at office hours and the final exam!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38927A-A6A5-AC80-088C-291901671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568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 4">
            <a:extLst>
              <a:ext uri="{FF2B5EF4-FFF2-40B4-BE49-F238E27FC236}">
                <a16:creationId xmlns:a16="http://schemas.microsoft.com/office/drawing/2014/main" id="{7EA034AA-95D2-C1EF-84EE-0F454B6FF7BA}"/>
              </a:ext>
            </a:extLst>
          </p:cNvPr>
          <p:cNvSpPr/>
          <p:nvPr/>
        </p:nvSpPr>
        <p:spPr>
          <a:xfrm>
            <a:off x="5293702" y="4367579"/>
            <a:ext cx="3612173" cy="940777"/>
          </a:xfrm>
          <a:prstGeom prst="parallelogram">
            <a:avLst>
              <a:gd name="adj" fmla="val 9112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E33189-67A2-F908-8972-EF42921F6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8901"/>
            <a:ext cx="10515600" cy="3980198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5400" b="1" dirty="0"/>
              <a:t>Which problems</a:t>
            </a:r>
            <a:br>
              <a:rPr lang="en-US" sz="5400" b="1" dirty="0"/>
            </a:br>
            <a:r>
              <a:rPr lang="en-US" sz="5400" b="1" dirty="0"/>
              <a:t>can be solved</a:t>
            </a:r>
            <a:br>
              <a:rPr lang="en-US" sz="5400" b="1" dirty="0"/>
            </a:br>
            <a:r>
              <a:rPr lang="en-US" sz="5400" b="1" dirty="0"/>
              <a:t>through computation?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02E194-1D63-C891-073A-210B682C1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186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FB964-2BF5-B308-0532-ACF7B0BAE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Turing machines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E8A005-080D-F345-5780-2DF1DEC955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219509"/>
                <a:ext cx="10515600" cy="3957454"/>
              </a:xfrm>
            </p:spPr>
            <p:txBody>
              <a:bodyPr/>
              <a:lstStyle/>
              <a:p>
                <a:r>
                  <a:rPr lang="en-US" dirty="0"/>
                  <a:t>There is an infinitely long </a:t>
                </a:r>
                <a:r>
                  <a:rPr lang="en-US" dirty="0">
                    <a:solidFill>
                      <a:schemeClr val="accent1"/>
                    </a:solidFill>
                  </a:rPr>
                  <a:t>tape</a:t>
                </a:r>
                <a:endParaRPr lang="en-US" dirty="0"/>
              </a:p>
              <a:p>
                <a:r>
                  <a:rPr lang="en-US" dirty="0"/>
                  <a:t>The machine uses a </a:t>
                </a:r>
                <a:r>
                  <a:rPr lang="en-US" dirty="0">
                    <a:solidFill>
                      <a:schemeClr val="accent1"/>
                    </a:solidFill>
                  </a:rPr>
                  <a:t>head</a:t>
                </a:r>
                <a:r>
                  <a:rPr lang="en-US" dirty="0"/>
                  <a:t> to read from and write to the tape</a:t>
                </a:r>
              </a:p>
              <a:p>
                <a:r>
                  <a:rPr lang="en-US" dirty="0"/>
                  <a:t>The machine also has an internal </a:t>
                </a:r>
                <a:r>
                  <a:rPr lang="en-US" dirty="0">
                    <a:solidFill>
                      <a:schemeClr val="accent1"/>
                    </a:solidFill>
                  </a:rPr>
                  <a:t>state</a:t>
                </a:r>
              </a:p>
              <a:p>
                <a:r>
                  <a:rPr lang="en-US" dirty="0"/>
                  <a:t>“Local evolution” of a Turing machine is described by the </a:t>
                </a:r>
                <a:r>
                  <a:rPr lang="en-US" dirty="0">
                    <a:solidFill>
                      <a:schemeClr val="accent1"/>
                    </a:solidFill>
                  </a:rPr>
                  <a:t>transition function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E8A005-080D-F345-5780-2DF1DEC955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219509"/>
                <a:ext cx="10515600" cy="3957454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E73726-CB38-EE0A-90CC-73E295B1E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6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C8CAEF1-F9D5-45AE-776A-8B99D0A685BF}"/>
              </a:ext>
            </a:extLst>
          </p:cNvPr>
          <p:cNvCxnSpPr/>
          <p:nvPr/>
        </p:nvCxnSpPr>
        <p:spPr>
          <a:xfrm>
            <a:off x="6227135" y="480275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B0A4D56-EBD3-B095-7C77-71CCEC1EB88F}"/>
              </a:ext>
            </a:extLst>
          </p:cNvPr>
          <p:cNvCxnSpPr/>
          <p:nvPr/>
        </p:nvCxnSpPr>
        <p:spPr>
          <a:xfrm>
            <a:off x="7187610" y="501540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6906228-F434-46C1-1FD8-ED0FC741E3ED}"/>
              </a:ext>
            </a:extLst>
          </p:cNvPr>
          <p:cNvCxnSpPr/>
          <p:nvPr/>
        </p:nvCxnSpPr>
        <p:spPr>
          <a:xfrm>
            <a:off x="8165805" y="501540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3A5074C-5D0A-9BCE-82C2-931E55F11F9B}"/>
              </a:ext>
            </a:extLst>
          </p:cNvPr>
          <p:cNvCxnSpPr/>
          <p:nvPr/>
        </p:nvCxnSpPr>
        <p:spPr>
          <a:xfrm>
            <a:off x="9122735" y="501540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22817B8-8345-B25B-9AFF-A59751068A5A}"/>
              </a:ext>
            </a:extLst>
          </p:cNvPr>
          <p:cNvCxnSpPr/>
          <p:nvPr/>
        </p:nvCxnSpPr>
        <p:spPr>
          <a:xfrm>
            <a:off x="10090298" y="480275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210EBE-803A-1426-FDB9-5D4BABBDDF0E}"/>
              </a:ext>
            </a:extLst>
          </p:cNvPr>
          <p:cNvCxnSpPr/>
          <p:nvPr/>
        </p:nvCxnSpPr>
        <p:spPr>
          <a:xfrm>
            <a:off x="11100391" y="480275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826766F-FF48-C3A2-8914-E20A51C71167}"/>
              </a:ext>
            </a:extLst>
          </p:cNvPr>
          <p:cNvCxnSpPr/>
          <p:nvPr/>
        </p:nvCxnSpPr>
        <p:spPr>
          <a:xfrm>
            <a:off x="12046688" y="501540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4D1552E-B8B8-AF82-4B9C-C2669B709E17}"/>
              </a:ext>
            </a:extLst>
          </p:cNvPr>
          <p:cNvGrpSpPr/>
          <p:nvPr/>
        </p:nvGrpSpPr>
        <p:grpSpPr>
          <a:xfrm>
            <a:off x="7432162" y="692988"/>
            <a:ext cx="2381690" cy="592290"/>
            <a:chOff x="7432162" y="893197"/>
            <a:chExt cx="2381690" cy="592290"/>
          </a:xfrm>
        </p:grpSpPr>
        <p:sp>
          <p:nvSpPr>
            <p:cNvPr id="17" name="A0">
              <a:extLst>
                <a:ext uri="{FF2B5EF4-FFF2-40B4-BE49-F238E27FC236}">
                  <a16:creationId xmlns:a16="http://schemas.microsoft.com/office/drawing/2014/main" id="{E8416756-DC8F-9BC9-8968-14516A56B416}"/>
                </a:ext>
              </a:extLst>
            </p:cNvPr>
            <p:cNvSpPr txBox="1"/>
            <p:nvPr/>
          </p:nvSpPr>
          <p:spPr>
            <a:xfrm>
              <a:off x="7432162" y="893197"/>
              <a:ext cx="5316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1</a:t>
              </a:r>
              <a:endParaRPr lang="en-US" dirty="0"/>
            </a:p>
          </p:txBody>
        </p:sp>
        <p:sp>
          <p:nvSpPr>
            <p:cNvPr id="18" name="B1">
              <a:extLst>
                <a:ext uri="{FF2B5EF4-FFF2-40B4-BE49-F238E27FC236}">
                  <a16:creationId xmlns:a16="http://schemas.microsoft.com/office/drawing/2014/main" id="{A4BD1068-810A-9DCC-C2B3-2B2AE6C2AA0F}"/>
                </a:ext>
              </a:extLst>
            </p:cNvPr>
            <p:cNvSpPr txBox="1"/>
            <p:nvPr/>
          </p:nvSpPr>
          <p:spPr>
            <a:xfrm>
              <a:off x="8378458" y="893198"/>
              <a:ext cx="5316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1</a:t>
              </a:r>
              <a:endParaRPr lang="en-US" dirty="0"/>
            </a:p>
          </p:txBody>
        </p:sp>
        <p:sp>
          <p:nvSpPr>
            <p:cNvPr id="19" name="C1">
              <a:extLst>
                <a:ext uri="{FF2B5EF4-FFF2-40B4-BE49-F238E27FC236}">
                  <a16:creationId xmlns:a16="http://schemas.microsoft.com/office/drawing/2014/main" id="{FF18FB9C-BD86-B751-7073-13372ACD37E9}"/>
                </a:ext>
              </a:extLst>
            </p:cNvPr>
            <p:cNvSpPr txBox="1"/>
            <p:nvPr/>
          </p:nvSpPr>
          <p:spPr>
            <a:xfrm>
              <a:off x="9282225" y="900712"/>
              <a:ext cx="5316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0</a:t>
              </a:r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1">
                <a:extLst>
                  <a:ext uri="{FF2B5EF4-FFF2-40B4-BE49-F238E27FC236}">
                    <a16:creationId xmlns:a16="http://schemas.microsoft.com/office/drawing/2014/main" id="{E84F9754-7FDE-9873-46B2-F3C21CC47D6B}"/>
                  </a:ext>
                </a:extLst>
              </p:cNvPr>
              <p:cNvSpPr txBox="1"/>
              <p:nvPr/>
            </p:nvSpPr>
            <p:spPr>
              <a:xfrm>
                <a:off x="10368736" y="700503"/>
                <a:ext cx="531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C1">
                <a:extLst>
                  <a:ext uri="{FF2B5EF4-FFF2-40B4-BE49-F238E27FC236}">
                    <a16:creationId xmlns:a16="http://schemas.microsoft.com/office/drawing/2014/main" id="{E84F9754-7FDE-9873-46B2-F3C21CC47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8736" y="700503"/>
                <a:ext cx="531627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1">
                <a:extLst>
                  <a:ext uri="{FF2B5EF4-FFF2-40B4-BE49-F238E27FC236}">
                    <a16:creationId xmlns:a16="http://schemas.microsoft.com/office/drawing/2014/main" id="{660BF9D4-C0CE-0864-C768-AF61AE4DF1F7}"/>
                  </a:ext>
                </a:extLst>
              </p:cNvPr>
              <p:cNvSpPr txBox="1"/>
              <p:nvPr/>
            </p:nvSpPr>
            <p:spPr>
              <a:xfrm>
                <a:off x="11364432" y="718324"/>
                <a:ext cx="531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C1">
                <a:extLst>
                  <a:ext uri="{FF2B5EF4-FFF2-40B4-BE49-F238E27FC236}">
                    <a16:creationId xmlns:a16="http://schemas.microsoft.com/office/drawing/2014/main" id="{660BF9D4-C0CE-0864-C768-AF61AE4DF1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4432" y="718324"/>
                <a:ext cx="531627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9CF712B-F999-57E4-5367-F15DAD55AC5F}"/>
              </a:ext>
            </a:extLst>
          </p:cNvPr>
          <p:cNvCxnSpPr>
            <a:cxnSpLocks/>
          </p:cNvCxnSpPr>
          <p:nvPr/>
        </p:nvCxnSpPr>
        <p:spPr>
          <a:xfrm>
            <a:off x="5515200" y="505127"/>
            <a:ext cx="6676800" cy="0"/>
          </a:xfrm>
          <a:prstGeom prst="line">
            <a:avLst/>
          </a:prstGeom>
          <a:ln w="38100">
            <a:gradFill flip="none" rotWithShape="1">
              <a:gsLst>
                <a:gs pos="0">
                  <a:schemeClr val="tx1">
                    <a:alpha val="0"/>
                  </a:schemeClr>
                </a:gs>
                <a:gs pos="8000">
                  <a:schemeClr val="tx1"/>
                </a:gs>
                <a:gs pos="100000">
                  <a:schemeClr val="tx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9477A06-CBBB-446E-C678-E6B4B0CEF3B3}"/>
              </a:ext>
            </a:extLst>
          </p:cNvPr>
          <p:cNvCxnSpPr>
            <a:cxnSpLocks/>
          </p:cNvCxnSpPr>
          <p:nvPr/>
        </p:nvCxnSpPr>
        <p:spPr>
          <a:xfrm>
            <a:off x="5515200" y="1495453"/>
            <a:ext cx="6676800" cy="0"/>
          </a:xfrm>
          <a:prstGeom prst="line">
            <a:avLst/>
          </a:prstGeom>
          <a:ln w="38100">
            <a:gradFill flip="none" rotWithShape="1">
              <a:gsLst>
                <a:gs pos="0">
                  <a:schemeClr val="tx1">
                    <a:alpha val="0"/>
                  </a:schemeClr>
                </a:gs>
                <a:gs pos="8000">
                  <a:schemeClr val="tx1"/>
                </a:gs>
                <a:gs pos="100000">
                  <a:schemeClr val="tx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A0">
            <a:extLst>
              <a:ext uri="{FF2B5EF4-FFF2-40B4-BE49-F238E27FC236}">
                <a16:creationId xmlns:a16="http://schemas.microsoft.com/office/drawing/2014/main" id="{7A6C91E3-A721-AFD4-7B96-ED5B27480766}"/>
              </a:ext>
            </a:extLst>
          </p:cNvPr>
          <p:cNvSpPr txBox="1"/>
          <p:nvPr/>
        </p:nvSpPr>
        <p:spPr>
          <a:xfrm>
            <a:off x="6452821" y="692988"/>
            <a:ext cx="531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1">
                <a:extLst>
                  <a:ext uri="{FF2B5EF4-FFF2-40B4-BE49-F238E27FC236}">
                    <a16:creationId xmlns:a16="http://schemas.microsoft.com/office/drawing/2014/main" id="{0AA16656-867B-EDE7-3A3F-20F8FCA82E86}"/>
                  </a:ext>
                </a:extLst>
              </p:cNvPr>
              <p:cNvSpPr txBox="1"/>
              <p:nvPr/>
            </p:nvSpPr>
            <p:spPr>
              <a:xfrm>
                <a:off x="5492346" y="684625"/>
                <a:ext cx="531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C1">
                <a:extLst>
                  <a:ext uri="{FF2B5EF4-FFF2-40B4-BE49-F238E27FC236}">
                    <a16:creationId xmlns:a16="http://schemas.microsoft.com/office/drawing/2014/main" id="{0AA16656-867B-EDE7-3A3F-20F8FCA82E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2346" y="684625"/>
                <a:ext cx="531627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02E13485-6674-3D0B-3EE5-9953B72E4B32}"/>
              </a:ext>
            </a:extLst>
          </p:cNvPr>
          <p:cNvSpPr/>
          <p:nvPr/>
        </p:nvSpPr>
        <p:spPr>
          <a:xfrm>
            <a:off x="6315741" y="1320247"/>
            <a:ext cx="832882" cy="729030"/>
          </a:xfrm>
          <a:prstGeom prst="triangle">
            <a:avLst/>
          </a:prstGeom>
          <a:solidFill>
            <a:srgbClr val="00FF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144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 4">
            <a:extLst>
              <a:ext uri="{FF2B5EF4-FFF2-40B4-BE49-F238E27FC236}">
                <a16:creationId xmlns:a16="http://schemas.microsoft.com/office/drawing/2014/main" id="{7EA034AA-95D2-C1EF-84EE-0F454B6FF7BA}"/>
              </a:ext>
            </a:extLst>
          </p:cNvPr>
          <p:cNvSpPr/>
          <p:nvPr/>
        </p:nvSpPr>
        <p:spPr>
          <a:xfrm>
            <a:off x="6096000" y="3091229"/>
            <a:ext cx="1952625" cy="940777"/>
          </a:xfrm>
          <a:prstGeom prst="parallelogram">
            <a:avLst>
              <a:gd name="adj" fmla="val 9112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E33189-67A2-F908-8972-EF42921F6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8901"/>
            <a:ext cx="10515600" cy="3980198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5400" b="1" dirty="0"/>
              <a:t>Which problems</a:t>
            </a:r>
            <a:br>
              <a:rPr lang="en-US" sz="5400" b="1" dirty="0"/>
            </a:br>
            <a:r>
              <a:rPr lang="en-US" sz="5400" b="1" dirty="0"/>
              <a:t>can be solved</a:t>
            </a:r>
            <a:br>
              <a:rPr lang="en-US" sz="5400" b="1" dirty="0"/>
            </a:br>
            <a:r>
              <a:rPr lang="en-US" sz="5400" b="1" dirty="0"/>
              <a:t>through computation?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02E194-1D63-C891-073A-210B682C1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85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5012E-F58F-B645-A2BF-D12185947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575" y="136683"/>
            <a:ext cx="10515600" cy="1325563"/>
          </a:xfrm>
        </p:spPr>
        <p:txBody>
          <a:bodyPr/>
          <a:lstStyle/>
          <a:p>
            <a:r>
              <a:rPr lang="en-US" dirty="0"/>
              <a:t>Deciding a language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99CBFE-8E3B-ECB9-574F-F61ADB7215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1475" y="3906982"/>
                <a:ext cx="10934700" cy="2683634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be a Turing machine and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be a language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We say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decides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accepts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rejects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99CBFE-8E3B-ECB9-574F-F61ADB7215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1475" y="3906982"/>
                <a:ext cx="10934700" cy="2683634"/>
              </a:xfrm>
              <a:blipFill>
                <a:blip r:embed="rId2"/>
                <a:stretch>
                  <a:fillRect l="-10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F050A9-AF07-982A-E783-51FDD81C0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1FE2466-A851-1B8B-6B30-67BFD5111F17}"/>
              </a:ext>
            </a:extLst>
          </p:cNvPr>
          <p:cNvGrpSpPr/>
          <p:nvPr/>
        </p:nvGrpSpPr>
        <p:grpSpPr>
          <a:xfrm>
            <a:off x="2390775" y="1647118"/>
            <a:ext cx="7410450" cy="1597009"/>
            <a:chOff x="2505075" y="2687082"/>
            <a:chExt cx="7410450" cy="159700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540375B-0E02-F9AD-8C34-5B540EE746A6}"/>
                </a:ext>
              </a:extLst>
            </p:cNvPr>
            <p:cNvSpPr txBox="1"/>
            <p:nvPr/>
          </p:nvSpPr>
          <p:spPr>
            <a:xfrm>
              <a:off x="2505075" y="3295650"/>
              <a:ext cx="8477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Input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DC3BF9C-D501-4FD6-402F-43328862698D}"/>
                </a:ext>
              </a:extLst>
            </p:cNvPr>
            <p:cNvSpPr/>
            <p:nvPr/>
          </p:nvSpPr>
          <p:spPr>
            <a:xfrm>
              <a:off x="4333875" y="2687082"/>
              <a:ext cx="1828800" cy="158646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Turing Machine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5C204BA2-CB4E-572B-EE22-8A677EC7DCE4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3352800" y="3480316"/>
              <a:ext cx="8477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5970A1F-30C2-0DF0-0E2A-37AB39D3AC47}"/>
                </a:ext>
              </a:extLst>
            </p:cNvPr>
            <p:cNvCxnSpPr>
              <a:cxnSpLocks/>
            </p:cNvCxnSpPr>
            <p:nvPr/>
          </p:nvCxnSpPr>
          <p:spPr>
            <a:xfrm>
              <a:off x="6343650" y="3484007"/>
              <a:ext cx="8477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Left Brace 10">
              <a:extLst>
                <a:ext uri="{FF2B5EF4-FFF2-40B4-BE49-F238E27FC236}">
                  <a16:creationId xmlns:a16="http://schemas.microsoft.com/office/drawing/2014/main" id="{0F9DDCE6-EFBD-00B8-5422-8E56863321E7}"/>
                </a:ext>
              </a:extLst>
            </p:cNvPr>
            <p:cNvSpPr/>
            <p:nvPr/>
          </p:nvSpPr>
          <p:spPr>
            <a:xfrm>
              <a:off x="7372350" y="2687082"/>
              <a:ext cx="428625" cy="1597009"/>
            </a:xfrm>
            <a:prstGeom prst="leftBrace">
              <a:avLst>
                <a:gd name="adj1" fmla="val 57222"/>
                <a:gd name="adj2" fmla="val 50000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1010B62-C749-800D-D689-8C68DAEEA738}"/>
                </a:ext>
              </a:extLst>
            </p:cNvPr>
            <p:cNvSpPr txBox="1"/>
            <p:nvPr/>
          </p:nvSpPr>
          <p:spPr>
            <a:xfrm>
              <a:off x="7810500" y="2781066"/>
              <a:ext cx="2105025" cy="12958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dirty="0"/>
                <a:t>Accept</a:t>
              </a:r>
            </a:p>
            <a:p>
              <a:pPr>
                <a:lnSpc>
                  <a:spcPct val="150000"/>
                </a:lnSpc>
              </a:pPr>
              <a:r>
                <a:rPr lang="en-US" dirty="0"/>
                <a:t>Reject</a:t>
              </a:r>
            </a:p>
            <a:p>
              <a:pPr>
                <a:lnSpc>
                  <a:spcPct val="150000"/>
                </a:lnSpc>
              </a:pPr>
              <a:r>
                <a:rPr lang="en-US" dirty="0"/>
                <a:t>Run forever (“loop”)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91969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974AF-799F-8AA9-D8FD-919223BD5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Church-Turing Thesis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787092-1298-B73B-7E4D-4B3B15E3CA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0, 1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787092-1298-B73B-7E4D-4B3B15E3CA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8E670D-3DC5-4853-A20E-5023B67F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80E4194-E74B-85AE-A929-33AB347BD1BF}"/>
                  </a:ext>
                </a:extLst>
              </p:cNvPr>
              <p:cNvSpPr/>
              <p:nvPr/>
            </p:nvSpPr>
            <p:spPr>
              <a:xfrm>
                <a:off x="495301" y="3329343"/>
                <a:ext cx="8251536" cy="27051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Church-Turing Thesis: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sz="2800" dirty="0">
                    <a:solidFill>
                      <a:schemeClr val="tx1"/>
                    </a:solidFill>
                  </a:rPr>
                  <a:t>The problem of deciding whether a given string is in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can be “solved through computation” if and only if there is a Turing machine that decides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80E4194-E74B-85AE-A929-33AB347BD1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1" y="3329343"/>
                <a:ext cx="8251536" cy="2705100"/>
              </a:xfrm>
              <a:prstGeom prst="rect">
                <a:avLst/>
              </a:prstGeom>
              <a:blipFill>
                <a:blip r:embed="rId3"/>
                <a:stretch>
                  <a:fillRect b="-40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1889A3C4-53AB-9991-8F09-F21F0600C3C6}"/>
              </a:ext>
            </a:extLst>
          </p:cNvPr>
          <p:cNvGrpSpPr/>
          <p:nvPr/>
        </p:nvGrpSpPr>
        <p:grpSpPr>
          <a:xfrm>
            <a:off x="9144000" y="4825949"/>
            <a:ext cx="2390775" cy="369332"/>
            <a:chOff x="9144000" y="3672761"/>
            <a:chExt cx="2390775" cy="36933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B28A08F-61D8-F7CC-E113-0F2D24F890D5}"/>
                </a:ext>
              </a:extLst>
            </p:cNvPr>
            <p:cNvSpPr txBox="1"/>
            <p:nvPr/>
          </p:nvSpPr>
          <p:spPr>
            <a:xfrm>
              <a:off x="9839325" y="3672761"/>
              <a:ext cx="1695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Intuitive notion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DFB4E57F-C7B3-88AB-EAD1-45F8F3512A26}"/>
                </a:ext>
              </a:extLst>
            </p:cNvPr>
            <p:cNvCxnSpPr/>
            <p:nvPr/>
          </p:nvCxnSpPr>
          <p:spPr>
            <a:xfrm flipH="1">
              <a:off x="9144000" y="3857427"/>
              <a:ext cx="6096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91F5FBA-9B94-A22D-6A37-B131B6DA28B4}"/>
              </a:ext>
            </a:extLst>
          </p:cNvPr>
          <p:cNvGrpSpPr/>
          <p:nvPr/>
        </p:nvGrpSpPr>
        <p:grpSpPr>
          <a:xfrm>
            <a:off x="9144000" y="5427564"/>
            <a:ext cx="2428875" cy="646331"/>
            <a:chOff x="9144000" y="4796985"/>
            <a:chExt cx="2428875" cy="64633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62EEF3C-5D44-0D9D-F195-E9D822F791FC}"/>
                </a:ext>
              </a:extLst>
            </p:cNvPr>
            <p:cNvSpPr txBox="1"/>
            <p:nvPr/>
          </p:nvSpPr>
          <p:spPr>
            <a:xfrm>
              <a:off x="9877425" y="4796985"/>
              <a:ext cx="16954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Mathematically precise notion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B138C190-A5C4-3D60-026B-4221184FCB57}"/>
                </a:ext>
              </a:extLst>
            </p:cNvPr>
            <p:cNvCxnSpPr/>
            <p:nvPr/>
          </p:nvCxnSpPr>
          <p:spPr>
            <a:xfrm flipH="1">
              <a:off x="9144000" y="5112808"/>
              <a:ext cx="6096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1274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64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179832</TotalTime>
  <Words>2033</Words>
  <Application>Microsoft Office PowerPoint</Application>
  <PresentationFormat>Widescreen</PresentationFormat>
  <Paragraphs>363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4" baseType="lpstr">
      <vt:lpstr>Arial</vt:lpstr>
      <vt:lpstr>Calibri</vt:lpstr>
      <vt:lpstr>Calibri Light</vt:lpstr>
      <vt:lpstr>Cambria Math</vt:lpstr>
      <vt:lpstr>Office Theme</vt:lpstr>
      <vt:lpstr>CMSC 28100  Introduction to Complexity Theory  Spring 2025 Instructor: William Hoza</vt:lpstr>
      <vt:lpstr>Course Review</vt:lpstr>
      <vt:lpstr>Which problems can be solved through computation?</vt:lpstr>
      <vt:lpstr>Strings and languages</vt:lpstr>
      <vt:lpstr>Which problems can be solved through computation?</vt:lpstr>
      <vt:lpstr>Turing machines</vt:lpstr>
      <vt:lpstr>Which problems can be solved through computation?</vt:lpstr>
      <vt:lpstr>Deciding a language</vt:lpstr>
      <vt:lpstr>The Church-Turing Thesis</vt:lpstr>
      <vt:lpstr>The Physical Church-Turing Thesis </vt:lpstr>
      <vt:lpstr>Code as data</vt:lpstr>
      <vt:lpstr>Universal Turing machines</vt:lpstr>
      <vt:lpstr>Universal Turing machines</vt:lpstr>
      <vt:lpstr>Undecidability</vt:lpstr>
      <vt:lpstr>Reductions</vt:lpstr>
      <vt:lpstr>Post’s Correspondence Problem</vt:lpstr>
      <vt:lpstr>Asymptotic analysis</vt:lpstr>
      <vt:lpstr>Polynomial-time computation</vt:lpstr>
      <vt:lpstr>Complexity classes</vt:lpstr>
      <vt:lpstr>Randomized Turing machines</vt:lpstr>
      <vt:lpstr>The complexity class "NP"</vt:lpstr>
      <vt:lpstr>The complexity class "BPP"</vt:lpstr>
      <vt:lpstr>Example: Polynomial identity testing</vt:lpstr>
      <vt:lpstr>Relationships between complexity classes</vt:lpstr>
      <vt:lpstr>PowerPoint Presentation</vt:lpstr>
      <vt:lpstr>Communication complexity</vt:lpstr>
      <vt:lpstr>Communication complexity of 〖"EQ" 〗_n</vt:lpstr>
      <vt:lpstr>"P" vs. "BPP"</vt:lpstr>
      <vt:lpstr>Extended Church-Turing Thesis</vt:lpstr>
      <vt:lpstr>The Time Hierarchy Theorem</vt:lpstr>
      <vt:lpstr>Mapping reductions</vt:lpstr>
      <vt:lpstr>"EXP"-completeness</vt:lpstr>
      <vt:lpstr>"EXP"-completeness</vt:lpstr>
      <vt:lpstr>"NP"-completeness</vt:lpstr>
      <vt:lpstr>Disjunctive/conjunctive normal form</vt:lpstr>
      <vt:lpstr>Disjunctive/conjunctive normal form</vt:lpstr>
      <vt:lpstr>Boolean circuits</vt:lpstr>
      <vt:lpstr>Circuit complexity</vt:lpstr>
      <vt:lpstr>Polynomial-size circuits</vt:lpstr>
      <vt:lpstr>Adleman’s theorem</vt:lpstr>
      <vt:lpstr>Circuit satisfiability</vt:lpstr>
      <vt:lpstr>The Cook-Levin Theorem</vt:lpstr>
      <vt:lpstr>More "NP"-complete problems</vt:lpstr>
      <vt:lpstr>The "P" vs. "NP" problem</vt:lpstr>
      <vt:lpstr>The complexity class "NP"∩"coNP"</vt:lpstr>
      <vt:lpstr>PowerPoint Presentation</vt:lpstr>
      <vt:lpstr>Approximation algorithms</vt:lpstr>
      <vt:lpstr>Thank you!</vt:lpstr>
      <vt:lpstr>Three big lessons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Complexity Theory</dc:title>
  <dc:creator>William Hoza</dc:creator>
  <cp:lastModifiedBy>William Hoza</cp:lastModifiedBy>
  <cp:revision>690</cp:revision>
  <dcterms:created xsi:type="dcterms:W3CDTF">2022-12-12T23:26:37Z</dcterms:created>
  <dcterms:modified xsi:type="dcterms:W3CDTF">2025-05-23T22:14:38Z</dcterms:modified>
</cp:coreProperties>
</file>