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400" r:id="rId2"/>
    <p:sldId id="727" r:id="rId3"/>
    <p:sldId id="896" r:id="rId4"/>
    <p:sldId id="897" r:id="rId5"/>
    <p:sldId id="738" r:id="rId6"/>
    <p:sldId id="899" r:id="rId7"/>
    <p:sldId id="900" r:id="rId8"/>
    <p:sldId id="739" r:id="rId9"/>
    <p:sldId id="901" r:id="rId10"/>
    <p:sldId id="902" r:id="rId11"/>
    <p:sldId id="903" r:id="rId12"/>
    <p:sldId id="423" r:id="rId13"/>
    <p:sldId id="742" r:id="rId14"/>
    <p:sldId id="910" r:id="rId15"/>
    <p:sldId id="911" r:id="rId16"/>
    <p:sldId id="714" r:id="rId17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BFF"/>
    <a:srgbClr val="FF99FF"/>
    <a:srgbClr val="FFCCFF"/>
    <a:srgbClr val="8A3500"/>
    <a:srgbClr val="00FFFF"/>
    <a:srgbClr val="444444"/>
    <a:srgbClr val="B1953A"/>
    <a:srgbClr val="E7E6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04" autoAdjust="0"/>
    <p:restoredTop sz="96622" autoAdjust="0"/>
  </p:normalViewPr>
  <p:slideViewPr>
    <p:cSldViewPr snapToGrid="0">
      <p:cViewPr varScale="1">
        <p:scale>
          <a:sx n="90" d="100"/>
          <a:sy n="90" d="100"/>
        </p:scale>
        <p:origin x="82" y="9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89D9-4143-4CE6-8C54-F02D74289DBF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803F-40F5-437E-BE1A-AAEA2518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4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0DE4-FF9C-80CF-C5CC-74A127A4B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64B6A-43CC-BC88-2615-C72CE175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18CE-EB28-5DD6-B11F-C69C0BB2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F79-D6C2-44B3-8742-A22E7E2B2DFC}" type="datetime1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A965-1956-CB40-F7D8-41BA194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86D55-6856-8978-D386-5F0DC01A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95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0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EAB7-07EC-1EA5-53F3-8F4275E4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4E0C-DA48-06AA-BA2E-49DDBCA76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F0FE-25F2-F159-1B9E-3CE051D0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D43-1401-4BC0-A39D-A766495ECF36}" type="datetime1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A323-6743-3F78-3350-91557D22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FC33-9C19-3F3B-CC37-11CD52F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1E061-43B9-715E-10A1-43924C056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54F26-8700-5286-046A-F18D1D71C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B5C2-B43D-EDEA-E6AC-0E7A5EFA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14FD-A691-403F-8A1F-9E3EDE8FE8F0}" type="datetime1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AD3D-3C48-B69E-8B2E-A73197BE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4E5E-E577-449C-B1E5-FED04977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1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9E84-60CD-2150-A370-2D916ABC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FB9B-E796-4A75-E099-81EE16B6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B585-9E6C-6EB7-EF7D-115EDC85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3CF-17B5-4FE7-A6C3-1E55F63BBB29}" type="datetime1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B97E-968F-0FDD-921C-6846DE86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786B-4A9A-5DD9-FFE4-54BF3377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844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4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E31E-5737-97AE-B548-C476F399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9689-C3A0-666A-C71B-F0DE27D3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547B-E9B5-8BCE-E253-08A353B9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1A7A-1332-4B30-AF4F-8BCB3CC4E7B6}" type="datetime1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6709A-57B6-02BB-4C18-2E008E5E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117F1-3E92-F3D9-78F3-9326FCB1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E794-A894-D40F-64BE-8D410705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F2C6-A7E3-B9F1-4014-740D27098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3E3D2-C77F-FBD4-344E-9F8F1EFBC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1D8CC-203D-1A00-3272-5C9F9793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C27B-0845-452C-9314-A19F69723BBD}" type="datetime1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40A68-87AE-D0B8-9C75-9538D0C9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4080-4E51-77B1-DE7C-35B79A84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6F28-653C-43CC-0F34-2CE78FEB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06BFB-CED3-31FF-C336-633076F7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558B5-2476-BE98-66C3-D309FCDD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69734-910F-007D-4002-F9D362914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49EA7-3FB0-7A34-DE17-C2F34303A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B5B7C-620E-B71B-6E6B-73950834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F1A3-5A5F-4792-B78C-6135637B9452}" type="datetime1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80EAE-C2DA-429E-2856-E9A39FCE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1E504-838C-DA70-B564-044F0880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9578-BA9A-92B8-A46F-FA8D931F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3D9A0-FA24-33DC-6CBE-DB1E4A2D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9451-D3D4-4E42-BABA-51ED05BC4A7B}" type="datetime1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81BF0-0DE8-96DB-7CEC-E1B839CD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BFE14-C8B0-F638-FFB8-3AE6132C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0323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B7E2C-525A-20B9-5ABD-B1F52212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536A-191E-4FD3-9217-AC0125948861}" type="datetime1">
              <a:rPr lang="en-US" smtClean="0"/>
              <a:t>4/19/2024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A35DC-A81D-D970-E468-E6E7B757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3F316-B2B0-A721-09FC-6CF0F365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969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2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3158-EA36-B587-0F1E-F8F8A4F1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835D-F4EB-9C46-9D4D-9767BE30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17DB-6CBC-E581-B2D4-E4EBC1115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07D0D-F212-A2D4-82A7-5EC7440B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3400-7673-4D56-AFCD-41352542AA5B}" type="datetime1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36903-15A5-473D-5C6E-162F415B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457D-CA0C-E56D-EDCA-5301AC1F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514E-03CF-9826-EE9B-7ACFB127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1131C-326F-042B-16D4-A65F9D0F2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A72E3-AD5B-5CD6-4991-51F45174F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87A13-CE50-8513-985C-D2C7D862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DF79-0AD1-4A96-B09E-944AF8ACECDD}" type="datetime1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61B45-13B0-76C7-8BAC-96EBF79D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A6D0D-C224-73DC-0143-0881479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7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C8D14-FE37-35F9-6FC5-1BBE5802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BFB97-4B6A-F842-15DB-F6915CC92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76798-148C-2E16-43F6-3E69880A9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097-4004-4718-A94A-9D119BA8F2F4}" type="datetime1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81AC-BEE3-A42E-6ACF-BDFF7D14A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639E-8602-86E4-86A5-EF2B46162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0.png"/><Relationship Id="rId4" Type="http://schemas.openxmlformats.org/officeDocument/2006/relationships/image" Target="../media/image3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374BE-0883-4AF8-5BC1-5A60CADC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2E8B08-1E80-5F58-574F-304F8486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908"/>
            <a:ext cx="5026269" cy="6110936"/>
          </a:xfrm>
        </p:spPr>
        <p:txBody>
          <a:bodyPr>
            <a:normAutofit/>
          </a:bodyPr>
          <a:lstStyle/>
          <a:p>
            <a:pPr marL="0" indent="0"/>
            <a:r>
              <a:rPr lang="en-US" sz="4400" dirty="0"/>
              <a:t>CMSC 28100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Introduction to </a:t>
            </a:r>
            <a:r>
              <a:rPr lang="en-US" sz="4400" b="1" dirty="0">
                <a:solidFill>
                  <a:schemeClr val="accent1"/>
                </a:solidFill>
              </a:rPr>
              <a:t>Complexity Theory</a:t>
            </a:r>
            <a:br>
              <a:rPr lang="en-US" sz="4400" dirty="0"/>
            </a:br>
            <a:br>
              <a:rPr lang="en-US" sz="4400" dirty="0"/>
            </a:br>
            <a:r>
              <a:rPr lang="en-US" sz="2800" dirty="0"/>
              <a:t>Spring 2024</a:t>
            </a:r>
            <a:br>
              <a:rPr lang="en-US" sz="2800" dirty="0"/>
            </a:br>
            <a:r>
              <a:rPr lang="en-US" sz="2800" dirty="0"/>
              <a:t>Instructor: William Hoza</a:t>
            </a:r>
            <a:endParaRPr lang="en-US" dirty="0"/>
          </a:p>
        </p:txBody>
      </p:sp>
      <p:pic>
        <p:nvPicPr>
          <p:cNvPr id="8" name="Picture 7" descr="A needle in the hay&#10;&#10;Description automatically generated">
            <a:extLst>
              <a:ext uri="{FF2B5EF4-FFF2-40B4-BE49-F238E27FC236}">
                <a16:creationId xmlns:a16="http://schemas.microsoft.com/office/drawing/2014/main" id="{C752F985-F027-2A8E-D558-A5BCB99D10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9" r="12539"/>
          <a:stretch/>
        </p:blipFill>
        <p:spPr>
          <a:xfrm>
            <a:off x="6734783" y="1303505"/>
            <a:ext cx="4085617" cy="408561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8357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D3DD22-C8A9-1825-E0BB-EBDA43714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D7824-42B3-43EF-167B-47326B7BD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the protocol: Correctness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3E848-AE6A-A87D-4174-257310CB73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8320" y="1825625"/>
                <a:ext cx="11165840" cy="473212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✔️ Now 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error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divides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BAD</m:t>
                    </m:r>
                  </m:oMath>
                </a14:m>
                <a:r>
                  <a:rPr lang="en-US" dirty="0"/>
                  <a:t> be the set of prime numbers that divide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Every prime number is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BAD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candidate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values, so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BAD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✔️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3E848-AE6A-A87D-4174-257310CB73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8320" y="1825625"/>
                <a:ext cx="11165840" cy="4732124"/>
              </a:xfrm>
              <a:blipFill>
                <a:blip r:embed="rId2"/>
                <a:stretch>
                  <a:fillRect l="-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D0241-0CA1-322E-6366-DD684FF7A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347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2416B4F9-3E8B-27C2-7948-7EDC694FC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4444-745F-5E1A-6382-AED80620F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the protocol: Efficiency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398CB9-9677-C3E6-2C0D-CBC152E34F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8319" y="1554480"/>
                <a:ext cx="11319123" cy="500326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chose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so sending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costs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bits of communication ✔️</a:t>
                </a:r>
              </a:p>
              <a:p>
                <a:r>
                  <a:rPr lang="en-US" dirty="0"/>
                  <a:t>Sending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costs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d>
                  </m:oMath>
                </a14:m>
                <a:r>
                  <a:rPr lang="en-US" dirty="0"/>
                  <a:t> bits of communication</a:t>
                </a:r>
              </a:p>
              <a:p>
                <a:r>
                  <a:rPr lang="en-US" dirty="0"/>
                  <a:t>How big could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be?</a:t>
                </a:r>
              </a:p>
              <a:p>
                <a:pPr>
                  <a:lnSpc>
                    <a:spcPct val="200000"/>
                  </a:lnSpc>
                </a:pPr>
                <a:endParaRPr lang="en-US" dirty="0"/>
              </a:p>
              <a:p>
                <a:r>
                  <a:rPr lang="en-US" dirty="0"/>
                  <a:t>(Proof is outside the scope of this course)</a:t>
                </a:r>
              </a:p>
              <a:p>
                <a:r>
                  <a:rPr lang="en-US" dirty="0"/>
                  <a:t>We chose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✔️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398CB9-9677-C3E6-2C0D-CBC152E34F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8319" y="1554480"/>
                <a:ext cx="11319123" cy="5003269"/>
              </a:xfrm>
              <a:blipFill>
                <a:blip r:embed="rId2"/>
                <a:stretch>
                  <a:fillRect l="-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39DF7A-027C-3B65-1A3D-EB2794C10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9A65C4D-22F8-F966-449C-528337B0F738}"/>
                  </a:ext>
                </a:extLst>
              </p:cNvPr>
              <p:cNvSpPr/>
              <p:nvPr/>
            </p:nvSpPr>
            <p:spPr>
              <a:xfrm>
                <a:off x="669803" y="3880697"/>
                <a:ext cx="10993877" cy="84414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:r>
                  <a:rPr lang="en-US" sz="2800" dirty="0">
                    <a:solidFill>
                      <a:schemeClr val="tx1"/>
                    </a:solidFill>
                  </a:rPr>
                  <a:t>Let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be the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-</a:t>
                </a:r>
                <a:r>
                  <a:rPr lang="en-US" sz="2800" dirty="0" err="1">
                    <a:solidFill>
                      <a:schemeClr val="tx1"/>
                    </a:solidFill>
                  </a:rPr>
                  <a:t>th</a:t>
                </a:r>
                <a:r>
                  <a:rPr lang="en-US" sz="2800" dirty="0">
                    <a:solidFill>
                      <a:schemeClr val="tx1"/>
                    </a:solidFill>
                  </a:rPr>
                  <a:t> prime.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func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9A65C4D-22F8-F966-449C-528337B0F7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03" y="3880697"/>
                <a:ext cx="10993877" cy="844144"/>
              </a:xfrm>
              <a:prstGeom prst="rect">
                <a:avLst/>
              </a:prstGeom>
              <a:blipFill>
                <a:blip r:embed="rId3"/>
                <a:stretch>
                  <a:fillRect b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904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7EA034AA-95D2-C1EF-84EE-0F454B6FF7BA}"/>
              </a:ext>
            </a:extLst>
          </p:cNvPr>
          <p:cNvSpPr/>
          <p:nvPr/>
        </p:nvSpPr>
        <p:spPr>
          <a:xfrm>
            <a:off x="5293702" y="4367579"/>
            <a:ext cx="3612173" cy="940777"/>
          </a:xfrm>
          <a:prstGeom prst="parallelogram">
            <a:avLst>
              <a:gd name="adj" fmla="val 911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Which problems</a:t>
            </a:r>
            <a:br>
              <a:rPr lang="en-US" sz="5400" b="1" dirty="0"/>
            </a:br>
            <a:r>
              <a:rPr lang="en-US" sz="5400" b="1" dirty="0"/>
              <a:t>can be solved</a:t>
            </a:r>
            <a:br>
              <a:rPr lang="en-US" sz="5400" b="1" dirty="0"/>
            </a:br>
            <a:r>
              <a:rPr lang="en-US" sz="5400" b="1" dirty="0"/>
              <a:t>through computation?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18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0832E-1997-D342-B523-9355CF7A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Turing machines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18B0E-DC8B-9CB2-25EC-39B67A2B1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0AB4B62-B70A-B68A-E57C-AF0C95C2F1AA}"/>
              </a:ext>
            </a:extLst>
          </p:cNvPr>
          <p:cNvGrpSpPr/>
          <p:nvPr/>
        </p:nvGrpSpPr>
        <p:grpSpPr>
          <a:xfrm>
            <a:off x="6227135" y="2397531"/>
            <a:ext cx="5964865" cy="1031469"/>
            <a:chOff x="6227135" y="680484"/>
            <a:chExt cx="5964865" cy="103146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8791630-E5CB-4BFB-DB47-C37294545EFB}"/>
                </a:ext>
              </a:extLst>
            </p:cNvPr>
            <p:cNvCxnSpPr/>
            <p:nvPr/>
          </p:nvCxnSpPr>
          <p:spPr>
            <a:xfrm>
              <a:off x="6227135" y="680484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75D83B4-E4DE-03CD-48D9-2DEAD3F5F7D6}"/>
                </a:ext>
              </a:extLst>
            </p:cNvPr>
            <p:cNvCxnSpPr>
              <a:cxnSpLocks/>
            </p:cNvCxnSpPr>
            <p:nvPr/>
          </p:nvCxnSpPr>
          <p:spPr>
            <a:xfrm>
              <a:off x="6227135" y="701749"/>
              <a:ext cx="596486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CD1899-D1C7-78A0-AE42-F76FC1D1C06F}"/>
                </a:ext>
              </a:extLst>
            </p:cNvPr>
            <p:cNvCxnSpPr>
              <a:cxnSpLocks/>
            </p:cNvCxnSpPr>
            <p:nvPr/>
          </p:nvCxnSpPr>
          <p:spPr>
            <a:xfrm>
              <a:off x="6227135" y="1690688"/>
              <a:ext cx="596486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22AEDA1-7544-90A6-1570-ED312458B5BB}"/>
                </a:ext>
              </a:extLst>
            </p:cNvPr>
            <p:cNvCxnSpPr/>
            <p:nvPr/>
          </p:nvCxnSpPr>
          <p:spPr>
            <a:xfrm>
              <a:off x="7187610" y="70174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10AEA77-8870-0339-BAB9-6DC595EC52E7}"/>
                </a:ext>
              </a:extLst>
            </p:cNvPr>
            <p:cNvCxnSpPr/>
            <p:nvPr/>
          </p:nvCxnSpPr>
          <p:spPr>
            <a:xfrm>
              <a:off x="8165805" y="70174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560F4DE-9467-8BD9-4112-CD311597A440}"/>
                </a:ext>
              </a:extLst>
            </p:cNvPr>
            <p:cNvCxnSpPr/>
            <p:nvPr/>
          </p:nvCxnSpPr>
          <p:spPr>
            <a:xfrm>
              <a:off x="9122735" y="70174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2AE9CE-B467-81D7-4AA9-FB5234C14BC2}"/>
                </a:ext>
              </a:extLst>
            </p:cNvPr>
            <p:cNvCxnSpPr/>
            <p:nvPr/>
          </p:nvCxnSpPr>
          <p:spPr>
            <a:xfrm>
              <a:off x="10090298" y="680484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DF3CDAF-E64C-BEAC-E93C-558B035D15C2}"/>
                </a:ext>
              </a:extLst>
            </p:cNvPr>
            <p:cNvCxnSpPr/>
            <p:nvPr/>
          </p:nvCxnSpPr>
          <p:spPr>
            <a:xfrm>
              <a:off x="11100391" y="680484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245E977-0C46-2B60-7AE8-DA030511B89C}"/>
                </a:ext>
              </a:extLst>
            </p:cNvPr>
            <p:cNvCxnSpPr/>
            <p:nvPr/>
          </p:nvCxnSpPr>
          <p:spPr>
            <a:xfrm>
              <a:off x="12046688" y="70174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853927B6-BB16-7182-5F71-9AB79FD2A34B}"/>
              </a:ext>
            </a:extLst>
          </p:cNvPr>
          <p:cNvSpPr/>
          <p:nvPr/>
        </p:nvSpPr>
        <p:spPr>
          <a:xfrm>
            <a:off x="6315741" y="3237503"/>
            <a:ext cx="832882" cy="729030"/>
          </a:xfrm>
          <a:prstGeom prst="triangle">
            <a:avLst/>
          </a:prstGeom>
          <a:solidFill>
            <a:srgbClr val="00FF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A0C5095-4036-E959-EE48-309955FB248B}"/>
              </a:ext>
            </a:extLst>
          </p:cNvPr>
          <p:cNvGrpSpPr/>
          <p:nvPr/>
        </p:nvGrpSpPr>
        <p:grpSpPr>
          <a:xfrm>
            <a:off x="6491181" y="2610244"/>
            <a:ext cx="3322671" cy="592290"/>
            <a:chOff x="6491181" y="893197"/>
            <a:chExt cx="3322671" cy="592290"/>
          </a:xfrm>
        </p:grpSpPr>
        <p:sp>
          <p:nvSpPr>
            <p:cNvPr id="17" name="A0">
              <a:extLst>
                <a:ext uri="{FF2B5EF4-FFF2-40B4-BE49-F238E27FC236}">
                  <a16:creationId xmlns:a16="http://schemas.microsoft.com/office/drawing/2014/main" id="{3233F7D9-79EB-68B7-7632-7472B258E475}"/>
                </a:ext>
              </a:extLst>
            </p:cNvPr>
            <p:cNvSpPr txBox="1"/>
            <p:nvPr/>
          </p:nvSpPr>
          <p:spPr>
            <a:xfrm>
              <a:off x="7432162" y="893197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  <a:endParaRPr lang="en-US" dirty="0"/>
            </a:p>
          </p:txBody>
        </p:sp>
        <p:sp>
          <p:nvSpPr>
            <p:cNvPr id="18" name="B1">
              <a:extLst>
                <a:ext uri="{FF2B5EF4-FFF2-40B4-BE49-F238E27FC236}">
                  <a16:creationId xmlns:a16="http://schemas.microsoft.com/office/drawing/2014/main" id="{9B29607C-C4B3-A7D3-66AF-7E6A1676B129}"/>
                </a:ext>
              </a:extLst>
            </p:cNvPr>
            <p:cNvSpPr txBox="1"/>
            <p:nvPr/>
          </p:nvSpPr>
          <p:spPr>
            <a:xfrm>
              <a:off x="8378458" y="893198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  <a:endParaRPr lang="en-US" dirty="0"/>
            </a:p>
          </p:txBody>
        </p:sp>
        <p:sp>
          <p:nvSpPr>
            <p:cNvPr id="19" name="C1">
              <a:extLst>
                <a:ext uri="{FF2B5EF4-FFF2-40B4-BE49-F238E27FC236}">
                  <a16:creationId xmlns:a16="http://schemas.microsoft.com/office/drawing/2014/main" id="{3621A697-A0EA-F1B1-B537-0D42F4112718}"/>
                </a:ext>
              </a:extLst>
            </p:cNvPr>
            <p:cNvSpPr txBox="1"/>
            <p:nvPr/>
          </p:nvSpPr>
          <p:spPr>
            <a:xfrm>
              <a:off x="9282225" y="900712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0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A0">
                  <a:extLst>
                    <a:ext uri="{FF2B5EF4-FFF2-40B4-BE49-F238E27FC236}">
                      <a16:creationId xmlns:a16="http://schemas.microsoft.com/office/drawing/2014/main" id="{6B0CF809-91EF-EE12-F429-50BA60BB7651}"/>
                    </a:ext>
                  </a:extLst>
                </p:cNvPr>
                <p:cNvSpPr txBox="1"/>
                <p:nvPr/>
              </p:nvSpPr>
              <p:spPr>
                <a:xfrm>
                  <a:off x="6491181" y="900712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♢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A0">
                  <a:extLst>
                    <a:ext uri="{FF2B5EF4-FFF2-40B4-BE49-F238E27FC236}">
                      <a16:creationId xmlns:a16="http://schemas.microsoft.com/office/drawing/2014/main" id="{6B0CF809-91EF-EE12-F429-50BA60BB76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1181" y="900712"/>
                  <a:ext cx="531627" cy="5847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041095D-03FB-2E1B-70DB-0553BF3BF8A3}"/>
              </a:ext>
            </a:extLst>
          </p:cNvPr>
          <p:cNvGrpSpPr/>
          <p:nvPr/>
        </p:nvGrpSpPr>
        <p:grpSpPr>
          <a:xfrm>
            <a:off x="6227135" y="4568459"/>
            <a:ext cx="5964865" cy="1031469"/>
            <a:chOff x="6227135" y="680484"/>
            <a:chExt cx="5964865" cy="1031469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7265DF3-8266-D065-6E81-D398168F2968}"/>
                </a:ext>
              </a:extLst>
            </p:cNvPr>
            <p:cNvCxnSpPr/>
            <p:nvPr/>
          </p:nvCxnSpPr>
          <p:spPr>
            <a:xfrm>
              <a:off x="6227135" y="680484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492D442-3335-A598-8DA7-946348C5B6B4}"/>
                </a:ext>
              </a:extLst>
            </p:cNvPr>
            <p:cNvCxnSpPr>
              <a:cxnSpLocks/>
            </p:cNvCxnSpPr>
            <p:nvPr/>
          </p:nvCxnSpPr>
          <p:spPr>
            <a:xfrm>
              <a:off x="6227135" y="701749"/>
              <a:ext cx="596486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6290BD8-83A0-9470-2396-30B1C21ECF24}"/>
                </a:ext>
              </a:extLst>
            </p:cNvPr>
            <p:cNvCxnSpPr>
              <a:cxnSpLocks/>
            </p:cNvCxnSpPr>
            <p:nvPr/>
          </p:nvCxnSpPr>
          <p:spPr>
            <a:xfrm>
              <a:off x="6227135" y="1690688"/>
              <a:ext cx="596486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A528D73-6160-96B2-7684-499F7027BAA9}"/>
                </a:ext>
              </a:extLst>
            </p:cNvPr>
            <p:cNvCxnSpPr/>
            <p:nvPr/>
          </p:nvCxnSpPr>
          <p:spPr>
            <a:xfrm>
              <a:off x="7187610" y="70174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AC7448F-8E4E-061B-6293-37360B6273F4}"/>
                </a:ext>
              </a:extLst>
            </p:cNvPr>
            <p:cNvCxnSpPr/>
            <p:nvPr/>
          </p:nvCxnSpPr>
          <p:spPr>
            <a:xfrm>
              <a:off x="8165805" y="70174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E1BD5A8-2811-3F0A-6A14-08C345EA5E9E}"/>
                </a:ext>
              </a:extLst>
            </p:cNvPr>
            <p:cNvCxnSpPr/>
            <p:nvPr/>
          </p:nvCxnSpPr>
          <p:spPr>
            <a:xfrm>
              <a:off x="9122735" y="70174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22DE8D-A5BE-B10A-4F35-6DCCB3121F82}"/>
                </a:ext>
              </a:extLst>
            </p:cNvPr>
            <p:cNvCxnSpPr/>
            <p:nvPr/>
          </p:nvCxnSpPr>
          <p:spPr>
            <a:xfrm>
              <a:off x="10090298" y="680484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E6B294F-F36C-717D-4D5F-C33D63F18C7D}"/>
                </a:ext>
              </a:extLst>
            </p:cNvPr>
            <p:cNvCxnSpPr/>
            <p:nvPr/>
          </p:nvCxnSpPr>
          <p:spPr>
            <a:xfrm>
              <a:off x="11100391" y="680484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D20A09E-503C-715A-1BF3-0291524F4E84}"/>
                </a:ext>
              </a:extLst>
            </p:cNvPr>
            <p:cNvCxnSpPr/>
            <p:nvPr/>
          </p:nvCxnSpPr>
          <p:spPr>
            <a:xfrm>
              <a:off x="12046688" y="70174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Picture 38" descr="A black and white photo of a coin&#10;&#10;Description automatically generated">
            <a:extLst>
              <a:ext uri="{FF2B5EF4-FFF2-40B4-BE49-F238E27FC236}">
                <a16:creationId xmlns:a16="http://schemas.microsoft.com/office/drawing/2014/main" id="{B6C1E7CB-B2A1-3C13-0294-CC54E95BC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401" y="4750110"/>
            <a:ext cx="702371" cy="702371"/>
          </a:xfrm>
          <a:prstGeom prst="rect">
            <a:avLst/>
          </a:prstGeom>
        </p:spPr>
      </p:pic>
      <p:pic>
        <p:nvPicPr>
          <p:cNvPr id="40" name="Picture 39" descr="A black and white photo of a coin&#10;&#10;Description automatically generated">
            <a:extLst>
              <a:ext uri="{FF2B5EF4-FFF2-40B4-BE49-F238E27FC236}">
                <a16:creationId xmlns:a16="http://schemas.microsoft.com/office/drawing/2014/main" id="{A9716B8A-638E-259E-69F0-6C28D506B5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495" y="4743640"/>
            <a:ext cx="702371" cy="702371"/>
          </a:xfrm>
          <a:prstGeom prst="rect">
            <a:avLst/>
          </a:prstGeom>
        </p:spPr>
      </p:pic>
      <p:pic>
        <p:nvPicPr>
          <p:cNvPr id="41" name="Picture 40" descr="A close up of a coin&#10;&#10;Description automatically generated">
            <a:extLst>
              <a:ext uri="{FF2B5EF4-FFF2-40B4-BE49-F238E27FC236}">
                <a16:creationId xmlns:a16="http://schemas.microsoft.com/office/drawing/2014/main" id="{E5E90FC2-7DBC-4854-B74F-E3E4CE386E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206" y="4733008"/>
            <a:ext cx="702371" cy="702371"/>
          </a:xfrm>
          <a:prstGeom prst="rect">
            <a:avLst/>
          </a:prstGeom>
        </p:spPr>
      </p:pic>
      <p:pic>
        <p:nvPicPr>
          <p:cNvPr id="42" name="Picture 41" descr="A close up of a coin&#10;&#10;Description automatically generated">
            <a:extLst>
              <a:ext uri="{FF2B5EF4-FFF2-40B4-BE49-F238E27FC236}">
                <a16:creationId xmlns:a16="http://schemas.microsoft.com/office/drawing/2014/main" id="{F29B9000-BAAB-F499-2708-653F0F0205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159" y="4729719"/>
            <a:ext cx="702371" cy="702371"/>
          </a:xfrm>
          <a:prstGeom prst="rect">
            <a:avLst/>
          </a:prstGeom>
        </p:spPr>
      </p:pic>
      <p:pic>
        <p:nvPicPr>
          <p:cNvPr id="43" name="Picture 42" descr="A close up of a coin&#10;&#10;Description automatically generated">
            <a:extLst>
              <a:ext uri="{FF2B5EF4-FFF2-40B4-BE49-F238E27FC236}">
                <a16:creationId xmlns:a16="http://schemas.microsoft.com/office/drawing/2014/main" id="{C3537D76-E299-45A3-7E71-0839F6CD02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457" y="4736298"/>
            <a:ext cx="702371" cy="702371"/>
          </a:xfrm>
          <a:prstGeom prst="rect">
            <a:avLst/>
          </a:prstGeom>
        </p:spPr>
      </p:pic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FBB58D08-DF5F-B7DF-D5C1-4B99CCC11C6D}"/>
              </a:ext>
            </a:extLst>
          </p:cNvPr>
          <p:cNvSpPr/>
          <p:nvPr/>
        </p:nvSpPr>
        <p:spPr>
          <a:xfrm>
            <a:off x="8222513" y="5385934"/>
            <a:ext cx="832882" cy="729030"/>
          </a:xfrm>
          <a:prstGeom prst="triangle">
            <a:avLst/>
          </a:prstGeom>
          <a:solidFill>
            <a:srgbClr val="00FF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19D6665-8966-7DBA-F0FD-7FCB61630B8B}"/>
              </a:ext>
            </a:extLst>
          </p:cNvPr>
          <p:cNvSpPr/>
          <p:nvPr/>
        </p:nvSpPr>
        <p:spPr>
          <a:xfrm>
            <a:off x="5121823" y="3959158"/>
            <a:ext cx="1580533" cy="1911909"/>
          </a:xfrm>
          <a:custGeom>
            <a:avLst/>
            <a:gdLst>
              <a:gd name="connsiteX0" fmla="*/ 2276272 w 2324068"/>
              <a:gd name="connsiteY0" fmla="*/ 0 h 360615"/>
              <a:gd name="connsiteX1" fmla="*/ 2023353 w 2324068"/>
              <a:gd name="connsiteY1" fmla="*/ 340469 h 360615"/>
              <a:gd name="connsiteX2" fmla="*/ 0 w 2324068"/>
              <a:gd name="connsiteY2" fmla="*/ 291830 h 360615"/>
              <a:gd name="connsiteX0" fmla="*/ 2276272 w 2283976"/>
              <a:gd name="connsiteY0" fmla="*/ 0 h 360615"/>
              <a:gd name="connsiteX1" fmla="*/ 1624519 w 2283976"/>
              <a:gd name="connsiteY1" fmla="*/ 340469 h 360615"/>
              <a:gd name="connsiteX2" fmla="*/ 0 w 2283976"/>
              <a:gd name="connsiteY2" fmla="*/ 291830 h 360615"/>
              <a:gd name="connsiteX0" fmla="*/ 2276272 w 2276272"/>
              <a:gd name="connsiteY0" fmla="*/ 0 h 360615"/>
              <a:gd name="connsiteX1" fmla="*/ 1624519 w 2276272"/>
              <a:gd name="connsiteY1" fmla="*/ 340469 h 360615"/>
              <a:gd name="connsiteX2" fmla="*/ 0 w 2276272"/>
              <a:gd name="connsiteY2" fmla="*/ 291830 h 360615"/>
              <a:gd name="connsiteX0" fmla="*/ 2276272 w 2276272"/>
              <a:gd name="connsiteY0" fmla="*/ 0 h 385604"/>
              <a:gd name="connsiteX1" fmla="*/ 1435675 w 2276272"/>
              <a:gd name="connsiteY1" fmla="*/ 370286 h 385604"/>
              <a:gd name="connsiteX2" fmla="*/ 0 w 2276272"/>
              <a:gd name="connsiteY2" fmla="*/ 291830 h 385604"/>
              <a:gd name="connsiteX0" fmla="*/ 1242602 w 1242602"/>
              <a:gd name="connsiteY0" fmla="*/ 0 h 1893171"/>
              <a:gd name="connsiteX1" fmla="*/ 402005 w 1242602"/>
              <a:gd name="connsiteY1" fmla="*/ 370286 h 1893171"/>
              <a:gd name="connsiteX2" fmla="*/ 0 w 1242602"/>
              <a:gd name="connsiteY2" fmla="*/ 1892030 h 1893171"/>
              <a:gd name="connsiteX0" fmla="*/ 1242602 w 1242602"/>
              <a:gd name="connsiteY0" fmla="*/ 0 h 1892030"/>
              <a:gd name="connsiteX1" fmla="*/ 402005 w 1242602"/>
              <a:gd name="connsiteY1" fmla="*/ 370286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570970 w 1242602"/>
              <a:gd name="connsiteY1" fmla="*/ 439860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570970 w 1242602"/>
              <a:gd name="connsiteY1" fmla="*/ 439860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570970 w 1242602"/>
              <a:gd name="connsiteY1" fmla="*/ 439860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570970 w 1242602"/>
              <a:gd name="connsiteY1" fmla="*/ 439860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570970 w 1242602"/>
              <a:gd name="connsiteY1" fmla="*/ 439860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620666 w 1242602"/>
              <a:gd name="connsiteY1" fmla="*/ 519373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620666 w 1242602"/>
              <a:gd name="connsiteY1" fmla="*/ 519373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620666 w 1242602"/>
              <a:gd name="connsiteY1" fmla="*/ 519373 h 1892030"/>
              <a:gd name="connsiteX2" fmla="*/ 0 w 1242602"/>
              <a:gd name="connsiteY2" fmla="*/ 1892030 h 1892030"/>
              <a:gd name="connsiteX0" fmla="*/ 1580533 w 1580533"/>
              <a:gd name="connsiteY0" fmla="*/ 0 h 1911909"/>
              <a:gd name="connsiteX1" fmla="*/ 958597 w 1580533"/>
              <a:gd name="connsiteY1" fmla="*/ 519373 h 1911909"/>
              <a:gd name="connsiteX2" fmla="*/ 0 w 1580533"/>
              <a:gd name="connsiteY2" fmla="*/ 1911909 h 1911909"/>
              <a:gd name="connsiteX0" fmla="*/ 1580533 w 1580533"/>
              <a:gd name="connsiteY0" fmla="*/ 0 h 1911909"/>
              <a:gd name="connsiteX1" fmla="*/ 958597 w 1580533"/>
              <a:gd name="connsiteY1" fmla="*/ 519373 h 1911909"/>
              <a:gd name="connsiteX2" fmla="*/ 0 w 1580533"/>
              <a:gd name="connsiteY2" fmla="*/ 1911909 h 1911909"/>
              <a:gd name="connsiteX0" fmla="*/ 1580533 w 1580533"/>
              <a:gd name="connsiteY0" fmla="*/ 0 h 1911909"/>
              <a:gd name="connsiteX1" fmla="*/ 958597 w 1580533"/>
              <a:gd name="connsiteY1" fmla="*/ 519373 h 1911909"/>
              <a:gd name="connsiteX2" fmla="*/ 0 w 1580533"/>
              <a:gd name="connsiteY2" fmla="*/ 1911909 h 1911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0533" h="1911909">
                <a:moveTo>
                  <a:pt x="1580533" y="0"/>
                </a:moveTo>
                <a:cubicBezTo>
                  <a:pt x="1517302" y="262647"/>
                  <a:pt x="1301532" y="419382"/>
                  <a:pt x="958597" y="519373"/>
                </a:cubicBezTo>
                <a:cubicBezTo>
                  <a:pt x="615662" y="619364"/>
                  <a:pt x="215702" y="1433775"/>
                  <a:pt x="0" y="1911909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iamond 45">
            <a:extLst>
              <a:ext uri="{FF2B5EF4-FFF2-40B4-BE49-F238E27FC236}">
                <a16:creationId xmlns:a16="http://schemas.microsoft.com/office/drawing/2014/main" id="{BD1D8FA3-73F4-54C8-04C0-17CF96F2087E}"/>
              </a:ext>
            </a:extLst>
          </p:cNvPr>
          <p:cNvSpPr/>
          <p:nvPr/>
        </p:nvSpPr>
        <p:spPr>
          <a:xfrm>
            <a:off x="4690444" y="5725203"/>
            <a:ext cx="603113" cy="623191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85A54E01-8A33-2278-29B0-9D5EC95FD9F0}"/>
              </a:ext>
            </a:extLst>
          </p:cNvPr>
          <p:cNvSpPr/>
          <p:nvPr/>
        </p:nvSpPr>
        <p:spPr>
          <a:xfrm>
            <a:off x="5171519" y="6138153"/>
            <a:ext cx="3466643" cy="364082"/>
          </a:xfrm>
          <a:custGeom>
            <a:avLst/>
            <a:gdLst>
              <a:gd name="connsiteX0" fmla="*/ 4192622 w 4429764"/>
              <a:gd name="connsiteY0" fmla="*/ 1712068 h 2024265"/>
              <a:gd name="connsiteX1" fmla="*/ 4085617 w 4429764"/>
              <a:gd name="connsiteY1" fmla="*/ 2023353 h 2024265"/>
              <a:gd name="connsiteX2" fmla="*/ 894945 w 4429764"/>
              <a:gd name="connsiteY2" fmla="*/ 1624519 h 2024265"/>
              <a:gd name="connsiteX3" fmla="*/ 1342417 w 4429764"/>
              <a:gd name="connsiteY3" fmla="*/ 379379 h 2024265"/>
              <a:gd name="connsiteX4" fmla="*/ 0 w 4429764"/>
              <a:gd name="connsiteY4" fmla="*/ 0 h 2024265"/>
              <a:gd name="connsiteX0" fmla="*/ 4192622 w 4232318"/>
              <a:gd name="connsiteY0" fmla="*/ 1712068 h 1995260"/>
              <a:gd name="connsiteX1" fmla="*/ 3112851 w 4232318"/>
              <a:gd name="connsiteY1" fmla="*/ 1994170 h 1995260"/>
              <a:gd name="connsiteX2" fmla="*/ 894945 w 4232318"/>
              <a:gd name="connsiteY2" fmla="*/ 1624519 h 1995260"/>
              <a:gd name="connsiteX3" fmla="*/ 1342417 w 4232318"/>
              <a:gd name="connsiteY3" fmla="*/ 379379 h 1995260"/>
              <a:gd name="connsiteX4" fmla="*/ 0 w 4232318"/>
              <a:gd name="connsiteY4" fmla="*/ 0 h 1995260"/>
              <a:gd name="connsiteX0" fmla="*/ 4192622 w 4192622"/>
              <a:gd name="connsiteY0" fmla="*/ 1712068 h 1996589"/>
              <a:gd name="connsiteX1" fmla="*/ 3112851 w 4192622"/>
              <a:gd name="connsiteY1" fmla="*/ 1994170 h 1996589"/>
              <a:gd name="connsiteX2" fmla="*/ 894945 w 4192622"/>
              <a:gd name="connsiteY2" fmla="*/ 1624519 h 1996589"/>
              <a:gd name="connsiteX3" fmla="*/ 1342417 w 4192622"/>
              <a:gd name="connsiteY3" fmla="*/ 379379 h 1996589"/>
              <a:gd name="connsiteX4" fmla="*/ 0 w 4192622"/>
              <a:gd name="connsiteY4" fmla="*/ 0 h 1996589"/>
              <a:gd name="connsiteX0" fmla="*/ 4192622 w 4192622"/>
              <a:gd name="connsiteY0" fmla="*/ 1712068 h 1996589"/>
              <a:gd name="connsiteX1" fmla="*/ 2782111 w 4192622"/>
              <a:gd name="connsiteY1" fmla="*/ 1994170 h 1996589"/>
              <a:gd name="connsiteX2" fmla="*/ 894945 w 4192622"/>
              <a:gd name="connsiteY2" fmla="*/ 1624519 h 1996589"/>
              <a:gd name="connsiteX3" fmla="*/ 1342417 w 4192622"/>
              <a:gd name="connsiteY3" fmla="*/ 379379 h 1996589"/>
              <a:gd name="connsiteX4" fmla="*/ 0 w 4192622"/>
              <a:gd name="connsiteY4" fmla="*/ 0 h 1996589"/>
              <a:gd name="connsiteX0" fmla="*/ 4192622 w 4192622"/>
              <a:gd name="connsiteY0" fmla="*/ 1712068 h 1994420"/>
              <a:gd name="connsiteX1" fmla="*/ 2782111 w 4192622"/>
              <a:gd name="connsiteY1" fmla="*/ 1994170 h 1994420"/>
              <a:gd name="connsiteX2" fmla="*/ 1034093 w 4192622"/>
              <a:gd name="connsiteY2" fmla="*/ 1723910 h 1994420"/>
              <a:gd name="connsiteX3" fmla="*/ 1342417 w 4192622"/>
              <a:gd name="connsiteY3" fmla="*/ 379379 h 1994420"/>
              <a:gd name="connsiteX4" fmla="*/ 0 w 4192622"/>
              <a:gd name="connsiteY4" fmla="*/ 0 h 1994420"/>
              <a:gd name="connsiteX0" fmla="*/ 4192622 w 4192622"/>
              <a:gd name="connsiteY0" fmla="*/ 1712068 h 1999620"/>
              <a:gd name="connsiteX1" fmla="*/ 2782111 w 4192622"/>
              <a:gd name="connsiteY1" fmla="*/ 1994170 h 1999620"/>
              <a:gd name="connsiteX2" fmla="*/ 1034093 w 4192622"/>
              <a:gd name="connsiteY2" fmla="*/ 1723910 h 1999620"/>
              <a:gd name="connsiteX3" fmla="*/ 0 w 4192622"/>
              <a:gd name="connsiteY3" fmla="*/ 0 h 1999620"/>
              <a:gd name="connsiteX0" fmla="*/ 3158529 w 3158529"/>
              <a:gd name="connsiteY0" fmla="*/ 0 h 287552"/>
              <a:gd name="connsiteX1" fmla="*/ 1748018 w 3158529"/>
              <a:gd name="connsiteY1" fmla="*/ 282102 h 287552"/>
              <a:gd name="connsiteX2" fmla="*/ 0 w 3158529"/>
              <a:gd name="connsiteY2" fmla="*/ 11842 h 287552"/>
              <a:gd name="connsiteX0" fmla="*/ 3128712 w 3128712"/>
              <a:gd name="connsiteY0" fmla="*/ 0 h 300583"/>
              <a:gd name="connsiteX1" fmla="*/ 1718201 w 3128712"/>
              <a:gd name="connsiteY1" fmla="*/ 282102 h 300583"/>
              <a:gd name="connsiteX2" fmla="*/ 0 w 3128712"/>
              <a:gd name="connsiteY2" fmla="*/ 51598 h 300583"/>
              <a:gd name="connsiteX0" fmla="*/ 3128712 w 3128712"/>
              <a:gd name="connsiteY0" fmla="*/ 0 h 51598"/>
              <a:gd name="connsiteX1" fmla="*/ 0 w 3128712"/>
              <a:gd name="connsiteY1" fmla="*/ 51598 h 51598"/>
              <a:gd name="connsiteX0" fmla="*/ 3128712 w 3128712"/>
              <a:gd name="connsiteY0" fmla="*/ 0 h 264978"/>
              <a:gd name="connsiteX1" fmla="*/ 0 w 3128712"/>
              <a:gd name="connsiteY1" fmla="*/ 51598 h 264978"/>
              <a:gd name="connsiteX0" fmla="*/ 3128712 w 3128712"/>
              <a:gd name="connsiteY0" fmla="*/ 0 h 377356"/>
              <a:gd name="connsiteX1" fmla="*/ 0 w 3128712"/>
              <a:gd name="connsiteY1" fmla="*/ 51598 h 377356"/>
              <a:gd name="connsiteX0" fmla="*/ 3466643 w 3466643"/>
              <a:gd name="connsiteY0" fmla="*/ 0 h 364082"/>
              <a:gd name="connsiteX1" fmla="*/ 0 w 3466643"/>
              <a:gd name="connsiteY1" fmla="*/ 21781 h 364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66643" h="364082">
                <a:moveTo>
                  <a:pt x="3466643" y="0"/>
                </a:moveTo>
                <a:cubicBezTo>
                  <a:pt x="3338139" y="573790"/>
                  <a:pt x="784487" y="382269"/>
                  <a:pt x="0" y="21781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F5A5B4C-A20B-B060-2A56-B114B3C9258D}"/>
              </a:ext>
            </a:extLst>
          </p:cNvPr>
          <p:cNvSpPr txBox="1"/>
          <p:nvPr/>
        </p:nvSpPr>
        <p:spPr>
          <a:xfrm>
            <a:off x="1801655" y="2637233"/>
            <a:ext cx="280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Input tape ➡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0D6FDB-20FB-EBF2-E7EA-A4F45A7685C1}"/>
              </a:ext>
            </a:extLst>
          </p:cNvPr>
          <p:cNvSpPr txBox="1"/>
          <p:nvPr/>
        </p:nvSpPr>
        <p:spPr>
          <a:xfrm>
            <a:off x="691103" y="4839685"/>
            <a:ext cx="3935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Randomness tape 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A0">
                <a:extLst>
                  <a:ext uri="{FF2B5EF4-FFF2-40B4-BE49-F238E27FC236}">
                    <a16:creationId xmlns:a16="http://schemas.microsoft.com/office/drawing/2014/main" id="{20DFC346-50A6-3151-DB69-D9414A61B899}"/>
                  </a:ext>
                </a:extLst>
              </p:cNvPr>
              <p:cNvSpPr txBox="1"/>
              <p:nvPr/>
            </p:nvSpPr>
            <p:spPr>
              <a:xfrm>
                <a:off x="6492744" y="4801159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A0">
                <a:extLst>
                  <a:ext uri="{FF2B5EF4-FFF2-40B4-BE49-F238E27FC236}">
                    <a16:creationId xmlns:a16="http://schemas.microsoft.com/office/drawing/2014/main" id="{20DFC346-50A6-3151-DB69-D9414A61B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744" y="4801159"/>
                <a:ext cx="53162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1">
                <a:extLst>
                  <a:ext uri="{FF2B5EF4-FFF2-40B4-BE49-F238E27FC236}">
                    <a16:creationId xmlns:a16="http://schemas.microsoft.com/office/drawing/2014/main" id="{63888AAA-08B7-04B9-9A39-3C750C4E1DEC}"/>
                  </a:ext>
                </a:extLst>
              </p:cNvPr>
              <p:cNvSpPr txBox="1"/>
              <p:nvPr/>
            </p:nvSpPr>
            <p:spPr>
              <a:xfrm>
                <a:off x="10361430" y="2626193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C1">
                <a:extLst>
                  <a:ext uri="{FF2B5EF4-FFF2-40B4-BE49-F238E27FC236}">
                    <a16:creationId xmlns:a16="http://schemas.microsoft.com/office/drawing/2014/main" id="{63888AAA-08B7-04B9-9A39-3C750C4E1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1430" y="2626193"/>
                <a:ext cx="53162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1">
                <a:extLst>
                  <a:ext uri="{FF2B5EF4-FFF2-40B4-BE49-F238E27FC236}">
                    <a16:creationId xmlns:a16="http://schemas.microsoft.com/office/drawing/2014/main" id="{7C4A829D-AF7E-C7D2-ED70-AD089BCA98C9}"/>
                  </a:ext>
                </a:extLst>
              </p:cNvPr>
              <p:cNvSpPr txBox="1"/>
              <p:nvPr/>
            </p:nvSpPr>
            <p:spPr>
              <a:xfrm>
                <a:off x="11361297" y="2613237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C1">
                <a:extLst>
                  <a:ext uri="{FF2B5EF4-FFF2-40B4-BE49-F238E27FC236}">
                    <a16:creationId xmlns:a16="http://schemas.microsoft.com/office/drawing/2014/main" id="{7C4A829D-AF7E-C7D2-ED70-AD089BCA9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1297" y="2613237"/>
                <a:ext cx="531627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0570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DC9AB-ACEE-6D46-1E13-335BA0280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Turing machines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81E443-8191-09AA-1C4A-897575E3FC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1583" y="1806169"/>
                <a:ext cx="11828834" cy="461408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be a function (time bound)</a:t>
                </a:r>
              </a:p>
              <a:p>
                <a:r>
                  <a:rPr lang="en-US" b="1" dirty="0"/>
                  <a:t>Definition: </a:t>
                </a:r>
                <a:r>
                  <a:rPr lang="en-US" dirty="0"/>
                  <a:t>A </a:t>
                </a:r>
                <a:r>
                  <a:rPr lang="en-US" dirty="0">
                    <a:solidFill>
                      <a:schemeClr val="accent1"/>
                    </a:solidFill>
                  </a:rPr>
                  <a:t>randomized time-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Turing machine</a:t>
                </a:r>
                <a:r>
                  <a:rPr lang="en-US" dirty="0"/>
                  <a:t> is a two-tape Turing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such that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,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and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, if we 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on tape 1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on tape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then it halts within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steps</a:t>
                </a:r>
              </a:p>
              <a:p>
                <a:r>
                  <a:rPr lang="en-US" dirty="0"/>
                  <a:t>Interpretation: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th</a:t>
                </a:r>
                <a:r>
                  <a:rPr lang="en-US" dirty="0"/>
                  <a:t>e input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the coin tosses</a:t>
                </a:r>
              </a:p>
              <a:p>
                <a:r>
                  <a:rPr lang="en-US" dirty="0"/>
                  <a:t>(Giving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more than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random bits would be pointless)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81E443-8191-09AA-1C4A-897575E3FC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1583" y="1806169"/>
                <a:ext cx="11828834" cy="4614085"/>
              </a:xfrm>
              <a:blipFill>
                <a:blip r:embed="rId2"/>
                <a:stretch>
                  <a:fillRect l="-928" r="-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C96FA-0FDB-853B-2BA3-21F18CA5B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619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1B4F8-54CD-C8D7-B48D-F1ED5E853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71A3A5-669F-78A5-DB81-C8435EAB2B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721" y="1690688"/>
                <a:ext cx="11012557" cy="466522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be a randomized Turing machine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To run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, we select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uniformly at random</a:t>
                </a:r>
                <a:r>
                  <a:rPr lang="en-US" dirty="0"/>
                  <a:t> and 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on tape 1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on tape 2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might accept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sometimes and reject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other times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accepts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: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accepts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when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tape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2 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is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initialized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with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71A3A5-669F-78A5-DB81-C8435EAB2B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721" y="1690688"/>
                <a:ext cx="11012557" cy="4665220"/>
              </a:xfrm>
              <a:blipFill>
                <a:blip r:embed="rId2"/>
                <a:stretch>
                  <a:fillRect l="-9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5015F-AA6D-ABE0-254C-2CB11E0DB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809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D84DB4C-D6DB-5F46-D94A-BFCFE0C1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complexity class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D84DB4C-D6DB-5F46-D94A-BFCFE0C1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D55F09-482F-3A96-C4C0-3EF3ACDC86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0664" y="1825624"/>
                <a:ext cx="10583694" cy="490591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be a language</a:t>
                </a:r>
              </a:p>
              <a:p>
                <a:r>
                  <a:rPr lang="en-US" b="1" dirty="0"/>
                  <a:t>Definition: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r>
                  <a:rPr lang="en-US" dirty="0"/>
                  <a:t> if there exists a randomized polynomial-time Turing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such that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accepts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accepts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“</a:t>
                </a:r>
                <a:r>
                  <a:rPr lang="en-US" u="sng" dirty="0"/>
                  <a:t>B</a:t>
                </a:r>
                <a:r>
                  <a:rPr lang="en-US" dirty="0"/>
                  <a:t>ounded-error </a:t>
                </a:r>
                <a:r>
                  <a:rPr lang="en-US" u="sng" dirty="0"/>
                  <a:t>P</a:t>
                </a:r>
                <a:r>
                  <a:rPr lang="en-US" dirty="0"/>
                  <a:t>robabilistic </a:t>
                </a:r>
                <a:r>
                  <a:rPr lang="en-US" u="sng" dirty="0"/>
                  <a:t>P</a:t>
                </a:r>
                <a:r>
                  <a:rPr lang="en-US" dirty="0"/>
                  <a:t>olynomial-time”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D55F09-482F-3A96-C4C0-3EF3ACDC86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0664" y="1825624"/>
                <a:ext cx="10583694" cy="4905915"/>
              </a:xfrm>
              <a:blipFill>
                <a:blip r:embed="rId3"/>
                <a:stretch>
                  <a:fillRect l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EB9C9-FCCF-9FCE-0725-6E59E8841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713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3B398-EF64-30F9-4212-CA2ACC24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77" y="379666"/>
            <a:ext cx="10515600" cy="1325563"/>
          </a:xfrm>
        </p:spPr>
        <p:txBody>
          <a:bodyPr/>
          <a:lstStyle/>
          <a:p>
            <a:r>
              <a:rPr lang="en-US" dirty="0"/>
              <a:t>Communication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6CA28B-6E09-8E44-5D55-9987104221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9467" y="1825623"/>
                <a:ext cx="5327024" cy="503034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Goal: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using as little communication as possible</a:t>
                </a:r>
              </a:p>
              <a:p>
                <a:r>
                  <a:rPr lang="en-US" dirty="0"/>
                  <a:t>In each round, one party sends a single bit while the other party listens</a:t>
                </a:r>
              </a:p>
              <a:p>
                <a:r>
                  <a:rPr lang="en-US" dirty="0"/>
                  <a:t>At the end, both parties announce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6CA28B-6E09-8E44-5D55-9987104221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9467" y="1825623"/>
                <a:ext cx="5327024" cy="5030345"/>
              </a:xfrm>
              <a:blipFill>
                <a:blip r:embed="rId2"/>
                <a:stretch>
                  <a:fillRect l="-2059" r="-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24AFE-AA7C-5ACD-65F6-8898F478E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53AE8C2-5170-9C31-FB2A-E1B45F8010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497"/>
          <a:stretch/>
        </p:blipFill>
        <p:spPr>
          <a:xfrm>
            <a:off x="5855898" y="1905273"/>
            <a:ext cx="1785328" cy="3874509"/>
          </a:xfrm>
          <a:prstGeom prst="rect">
            <a:avLst/>
          </a:prstGeom>
        </p:spPr>
      </p:pic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4071B7A-0A8E-C457-E14D-762767A96A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30"/>
          <a:stretch/>
        </p:blipFill>
        <p:spPr>
          <a:xfrm>
            <a:off x="10231214" y="1905273"/>
            <a:ext cx="1477310" cy="38745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CB01F88-C444-F0BF-4E70-D188C0E1BF66}"/>
                  </a:ext>
                </a:extLst>
              </p:cNvPr>
              <p:cNvSpPr txBox="1"/>
              <p:nvPr/>
            </p:nvSpPr>
            <p:spPr>
              <a:xfrm>
                <a:off x="5810500" y="6084722"/>
                <a:ext cx="17853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Alice holds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CB01F88-C444-F0BF-4E70-D188C0E1B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500" y="6084722"/>
                <a:ext cx="1785328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7DDEBB-AEBD-E34C-1274-8C1A25BB16DC}"/>
                  </a:ext>
                </a:extLst>
              </p:cNvPr>
              <p:cNvSpPr txBox="1"/>
              <p:nvPr/>
            </p:nvSpPr>
            <p:spPr>
              <a:xfrm>
                <a:off x="10077205" y="6020574"/>
                <a:ext cx="17853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Bob holds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7DDEBB-AEBD-E34C-1274-8C1A25BB1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7205" y="6020574"/>
                <a:ext cx="1785328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ED02C9-7AD3-9F74-5A3C-6ED986486EB6}"/>
              </a:ext>
            </a:extLst>
          </p:cNvPr>
          <p:cNvCxnSpPr>
            <a:cxnSpLocks/>
          </p:cNvCxnSpPr>
          <p:nvPr/>
        </p:nvCxnSpPr>
        <p:spPr>
          <a:xfrm>
            <a:off x="7728438" y="2330200"/>
            <a:ext cx="234876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C02C22E-07B5-7982-EC89-2B8DE0ACD4F2}"/>
              </a:ext>
            </a:extLst>
          </p:cNvPr>
          <p:cNvSpPr txBox="1"/>
          <p:nvPr/>
        </p:nvSpPr>
        <p:spPr>
          <a:xfrm>
            <a:off x="7072808" y="1825625"/>
            <a:ext cx="3627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Communication channel</a:t>
            </a:r>
          </a:p>
        </p:txBody>
      </p:sp>
    </p:spTree>
    <p:extLst>
      <p:ext uri="{BB962C8B-B14F-4D97-AF65-F5344CB8AC3E}">
        <p14:creationId xmlns:p14="http://schemas.microsoft.com/office/powerpoint/2010/main" val="3616642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2FB4F418-5DC3-DC43-7120-D9D3EC142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EEC45-96EC-8724-A97D-ECBFEF381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complexity of equality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494BCF-2537-9BF9-0029-F28241C5F2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19226"/>
                <a:ext cx="10959152" cy="19730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EQ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1       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0       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494BCF-2537-9BF9-0029-F28241C5F2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19226"/>
                <a:ext cx="10959152" cy="197306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FA2533-E067-DF91-DD2C-CA5F905B7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ED05DE2-D773-A756-E8EF-4092D87C7BA9}"/>
                  </a:ext>
                </a:extLst>
              </p:cNvPr>
              <p:cNvSpPr/>
              <p:nvPr/>
            </p:nvSpPr>
            <p:spPr>
              <a:xfrm>
                <a:off x="1315279" y="3846749"/>
                <a:ext cx="9561442" cy="175714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:r>
                  <a:rPr lang="en-US" sz="2800" dirty="0">
                    <a:solidFill>
                      <a:schemeClr val="tx1"/>
                    </a:solidFill>
                  </a:rPr>
                  <a:t>Every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deterministic</a:t>
                </a:r>
                <a:r>
                  <a:rPr lang="en-US" sz="2800" dirty="0">
                    <a:solidFill>
                      <a:schemeClr val="tx1"/>
                    </a:solidFill>
                  </a:rPr>
                  <a:t> communication protocol that 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EQ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has cost at least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ED05DE2-D773-A756-E8EF-4092D87C7B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279" y="3846749"/>
                <a:ext cx="9561442" cy="17571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199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0C9AD3-73B4-C810-1227-B04D5D8FD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B7539-05BF-D9C5-FBFB-ECF7E9EF1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77" y="379666"/>
            <a:ext cx="10515600" cy="1325563"/>
          </a:xfrm>
        </p:spPr>
        <p:txBody>
          <a:bodyPr/>
          <a:lstStyle/>
          <a:p>
            <a:r>
              <a:rPr lang="en-US" dirty="0"/>
              <a:t>Randomized communication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3EC89-A23A-D508-3349-E2FF5D726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467" y="1825623"/>
            <a:ext cx="5327024" cy="5030345"/>
          </a:xfrm>
        </p:spPr>
        <p:txBody>
          <a:bodyPr>
            <a:normAutofit/>
          </a:bodyPr>
          <a:lstStyle/>
          <a:p>
            <a:r>
              <a:rPr lang="en-US" dirty="0"/>
              <a:t>In a </a:t>
            </a:r>
            <a:r>
              <a:rPr lang="en-US" dirty="0">
                <a:solidFill>
                  <a:schemeClr val="accent1"/>
                </a:solidFill>
              </a:rPr>
              <a:t>randomized</a:t>
            </a:r>
            <a:r>
              <a:rPr lang="en-US" dirty="0"/>
              <a:t> communication protocol, Alice and Bob are permitted to make decisions based on </a:t>
            </a:r>
            <a:r>
              <a:rPr lang="en-US" dirty="0">
                <a:solidFill>
                  <a:schemeClr val="accent1"/>
                </a:solidFill>
              </a:rPr>
              <a:t>coin tosses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347F3-7342-EE8E-454A-1022DD47C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1FEDF6B-A715-E67B-421E-8AEA6108A5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497"/>
          <a:stretch/>
        </p:blipFill>
        <p:spPr>
          <a:xfrm>
            <a:off x="5855898" y="1905273"/>
            <a:ext cx="1785328" cy="3874509"/>
          </a:xfrm>
          <a:prstGeom prst="rect">
            <a:avLst/>
          </a:prstGeom>
        </p:spPr>
      </p:pic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DA6D8E1-12AB-2360-230A-F9287B4271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30"/>
          <a:stretch/>
        </p:blipFill>
        <p:spPr>
          <a:xfrm>
            <a:off x="10231214" y="1905273"/>
            <a:ext cx="1477310" cy="38745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9A6EBC-6F01-104B-EAEF-153169F365E2}"/>
                  </a:ext>
                </a:extLst>
              </p:cNvPr>
              <p:cNvSpPr txBox="1"/>
              <p:nvPr/>
            </p:nvSpPr>
            <p:spPr>
              <a:xfrm>
                <a:off x="5810500" y="6084722"/>
                <a:ext cx="17853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Alice holds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9A6EBC-6F01-104B-EAEF-153169F36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500" y="6084722"/>
                <a:ext cx="1785328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9CD1AB-A02D-4DC7-89DD-22F18E06914B}"/>
                  </a:ext>
                </a:extLst>
              </p:cNvPr>
              <p:cNvSpPr txBox="1"/>
              <p:nvPr/>
            </p:nvSpPr>
            <p:spPr>
              <a:xfrm>
                <a:off x="10077205" y="6020574"/>
                <a:ext cx="17853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Bob holds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9CD1AB-A02D-4DC7-89DD-22F18E069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7205" y="6020574"/>
                <a:ext cx="1785328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B579345-B48E-0CC3-E535-8CBB8150235B}"/>
              </a:ext>
            </a:extLst>
          </p:cNvPr>
          <p:cNvCxnSpPr>
            <a:cxnSpLocks/>
          </p:cNvCxnSpPr>
          <p:nvPr/>
        </p:nvCxnSpPr>
        <p:spPr>
          <a:xfrm>
            <a:off x="7728438" y="2330200"/>
            <a:ext cx="234876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A8F5212-0615-9924-B4B8-B02FF54DB264}"/>
              </a:ext>
            </a:extLst>
          </p:cNvPr>
          <p:cNvSpPr txBox="1"/>
          <p:nvPr/>
        </p:nvSpPr>
        <p:spPr>
          <a:xfrm>
            <a:off x="7072808" y="1825625"/>
            <a:ext cx="3627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Communication channel</a:t>
            </a:r>
          </a:p>
        </p:txBody>
      </p:sp>
      <p:pic>
        <p:nvPicPr>
          <p:cNvPr id="10" name="Picture 9" descr="A black and white photo of a coin&#10;&#10;Description automatically generated">
            <a:extLst>
              <a:ext uri="{FF2B5EF4-FFF2-40B4-BE49-F238E27FC236}">
                <a16:creationId xmlns:a16="http://schemas.microsoft.com/office/drawing/2014/main" id="{450C61AD-F1FD-0EE0-AD59-75B93BFE07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153" y="3492523"/>
            <a:ext cx="485035" cy="485035"/>
          </a:xfrm>
          <a:prstGeom prst="rect">
            <a:avLst/>
          </a:prstGeom>
        </p:spPr>
      </p:pic>
      <p:pic>
        <p:nvPicPr>
          <p:cNvPr id="11" name="Picture 10" descr="A close up of a coin&#10;&#10;Description automatically generated">
            <a:extLst>
              <a:ext uri="{FF2B5EF4-FFF2-40B4-BE49-F238E27FC236}">
                <a16:creationId xmlns:a16="http://schemas.microsoft.com/office/drawing/2014/main" id="{E81EC351-EFBE-1684-4888-1487E0726E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205" y="3600010"/>
            <a:ext cx="485034" cy="48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800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528C3-E7B6-F626-C812-AC77AF0DB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communication protocols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1B5CCF-C1B1-2869-5B51-7F367F377D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6335" y="1785868"/>
                <a:ext cx="11539330" cy="444596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Mathematically, we model a </a:t>
                </a:r>
                <a:r>
                  <a:rPr lang="en-US" dirty="0">
                    <a:solidFill>
                      <a:schemeClr val="accent1"/>
                    </a:solidFill>
                  </a:rPr>
                  <a:t>randomized communication protocol</a:t>
                </a:r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-bit inputs as a deterministic communication protocol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-bit inputs</a:t>
                </a:r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Alice holds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𝑥𝑢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Bob holds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𝑦𝑤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Interpretation: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are the “actual inputs,”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are the coin tosses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1B5CCF-C1B1-2869-5B51-7F367F377D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6335" y="1785868"/>
                <a:ext cx="11539330" cy="4445966"/>
              </a:xfrm>
              <a:blipFill>
                <a:blip r:embed="rId2"/>
                <a:stretch>
                  <a:fillRect l="-951" r="-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ED1F2A-C4AE-F6A7-BED8-ADAD45848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17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F335C-83AB-F1F9-90A4-96FBBE73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output of a randomized protocol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8A9311-95FE-C076-710C-D3830654BC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8321" y="1825625"/>
                <a:ext cx="1116584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We define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as follows: Pick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dirty="0"/>
                  <a:t> uniformly at random, then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𝑦𝑤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a </a:t>
                </a:r>
                <a:r>
                  <a:rPr lang="en-US" dirty="0">
                    <a:solidFill>
                      <a:schemeClr val="accent1"/>
                    </a:solidFill>
                  </a:rPr>
                  <a:t>random variable</a:t>
                </a:r>
                <a:r>
                  <a:rPr lang="en-US" dirty="0">
                    <a:solidFill>
                      <a:schemeClr val="tx1"/>
                    </a:solidFill>
                  </a:rPr>
                  <a:t>. </a:t>
                </a:r>
                <a:r>
                  <a:rPr lang="en-US" dirty="0"/>
                  <a:t>F</a:t>
                </a:r>
                <a:r>
                  <a:rPr lang="en-US" dirty="0">
                    <a:solidFill>
                      <a:schemeClr val="tx1"/>
                    </a:solidFill>
                  </a:rPr>
                  <a:t>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: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𝑥𝑢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𝑦𝑤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8A9311-95FE-C076-710C-D3830654BC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8321" y="1825625"/>
                <a:ext cx="11165840" cy="4351338"/>
              </a:xfrm>
              <a:blipFill>
                <a:blip r:embed="rId2"/>
                <a:stretch>
                  <a:fillRect l="-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8A863-9695-7D5B-BF61-30D4D5B7B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414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AA144-F997-B86F-A48F-5B16738AE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896" y="365125"/>
            <a:ext cx="11489634" cy="1325563"/>
          </a:xfrm>
        </p:spPr>
        <p:txBody>
          <a:bodyPr/>
          <a:lstStyle/>
          <a:p>
            <a:r>
              <a:rPr lang="en-US" dirty="0"/>
              <a:t>Computing a function with a randomized protocol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D44E6D-8E46-77C7-909C-61C195CBE5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Suppose that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this case, 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error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D44E6D-8E46-77C7-909C-61C195CBE5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4AAE4-996A-81EC-BD92-3B3E9D272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926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DBD055-0469-DAF5-6C56-8525BA1EA59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29903" y="365125"/>
                <a:ext cx="11491415" cy="1325563"/>
              </a:xfrm>
            </p:spPr>
            <p:txBody>
              <a:bodyPr/>
              <a:lstStyle/>
              <a:p>
                <a:r>
                  <a:rPr lang="en-US" dirty="0"/>
                  <a:t>Randomized communication complexity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EQ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DBD055-0469-DAF5-6C56-8525BA1EA5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29903" y="365125"/>
                <a:ext cx="11491415" cy="1325563"/>
              </a:xfrm>
              <a:blipFill>
                <a:blip r:embed="rId2"/>
                <a:stretch>
                  <a:fillRect l="-2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739884-9E0A-7297-F74F-F7FEFEE4C8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4370" y="1690688"/>
                <a:ext cx="11757546" cy="480015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be any constant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Randomized protocols are exponentially better than deterministic protocols!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739884-9E0A-7297-F74F-F7FEFEE4C8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4370" y="1690688"/>
                <a:ext cx="11757546" cy="4800156"/>
              </a:xfrm>
              <a:blipFill>
                <a:blip r:embed="rId3"/>
                <a:stretch>
                  <a:fillRect l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B5999-B02A-48E9-9531-E01C78A4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25CE67A-B0D6-13BA-3C97-42FA7DE7AFCE}"/>
                  </a:ext>
                </a:extLst>
              </p:cNvPr>
              <p:cNvSpPr/>
              <p:nvPr/>
            </p:nvSpPr>
            <p:spPr>
              <a:xfrm>
                <a:off x="406022" y="3016251"/>
                <a:ext cx="11379956" cy="191721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:r>
                  <a:rPr lang="en-US" sz="2800" dirty="0">
                    <a:solidFill>
                      <a:schemeClr val="tx1"/>
                    </a:solidFill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there exists a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randomized</a:t>
                </a:r>
                <a:r>
                  <a:rPr lang="en-US" sz="2800" dirty="0">
                    <a:solidFill>
                      <a:schemeClr val="tx1"/>
                    </a:solidFill>
                  </a:rPr>
                  <a:t> communication protocol with cost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that 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EQ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with error probability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25CE67A-B0D6-13BA-3C97-42FA7DE7AF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22" y="3016251"/>
                <a:ext cx="11379956" cy="19172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C79AB0D7-060F-D533-2913-CE585582F1AB}"/>
              </a:ext>
            </a:extLst>
          </p:cNvPr>
          <p:cNvGrpSpPr/>
          <p:nvPr/>
        </p:nvGrpSpPr>
        <p:grpSpPr>
          <a:xfrm>
            <a:off x="4630837" y="246443"/>
            <a:ext cx="7267433" cy="2657374"/>
            <a:chOff x="4602804" y="3977893"/>
            <a:chExt cx="7267433" cy="265737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34C5786-F149-DC6A-BDFE-84ADC62857F7}"/>
                </a:ext>
              </a:extLst>
            </p:cNvPr>
            <p:cNvSpPr/>
            <p:nvPr/>
          </p:nvSpPr>
          <p:spPr>
            <a:xfrm>
              <a:off x="4602804" y="3977893"/>
              <a:ext cx="7267433" cy="265737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outerShdw blurRad="279400" dist="38100" dir="13500000" sx="102000" sy="102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61E6B012-88E2-61C6-9D18-3FDB52393ED1}"/>
                </a:ext>
              </a:extLst>
            </p:cNvPr>
            <p:cNvSpPr/>
            <p:nvPr/>
          </p:nvSpPr>
          <p:spPr>
            <a:xfrm>
              <a:off x="4702115" y="4071809"/>
              <a:ext cx="7053278" cy="606055"/>
            </a:xfrm>
            <a:prstGeom prst="hexagon">
              <a:avLst>
                <a:gd name="adj" fmla="val 60088"/>
                <a:gd name="vf" fmla="val 11547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sz="1800" b="1" dirty="0">
                  <a:solidFill>
                    <a:schemeClr val="tx1"/>
                  </a:solidFill>
                </a:rPr>
                <a:t>Which of the following is an accurate description of the protocol?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5C423F0-940D-E45D-0B80-E3185A16F080}"/>
                </a:ext>
              </a:extLst>
            </p:cNvPr>
            <p:cNvSpPr txBox="1"/>
            <p:nvPr/>
          </p:nvSpPr>
          <p:spPr>
            <a:xfrm>
              <a:off x="4702115" y="6254664"/>
              <a:ext cx="7085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Respond at PollEv.com/</a:t>
              </a:r>
              <a:r>
                <a:rPr lang="en-US" sz="1600" dirty="0" err="1"/>
                <a:t>whoza</a:t>
              </a:r>
              <a:r>
                <a:rPr lang="en-US" sz="1600" dirty="0"/>
                <a:t> or text “</a:t>
              </a:r>
              <a:r>
                <a:rPr lang="en-US" sz="1600" dirty="0" err="1"/>
                <a:t>whoza</a:t>
              </a:r>
              <a:r>
                <a:rPr lang="en-US" sz="1600" dirty="0"/>
                <a:t>” to 22333 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1C1A4E6E-FFCE-331E-13D7-7B92CBD747A4}"/>
                  </a:ext>
                </a:extLst>
              </p:cNvPr>
              <p:cNvSpPr/>
              <p:nvPr/>
            </p:nvSpPr>
            <p:spPr>
              <a:xfrm>
                <a:off x="8272736" y="1076362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B:</a:t>
                </a:r>
                <a:r>
                  <a:rPr lang="en-US" sz="1600" dirty="0">
                    <a:solidFill>
                      <a:schemeClr val="tx1"/>
                    </a:solidFill>
                  </a:rPr>
                  <a:t> The amount of communication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is rarely more than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1C1A4E6E-FFCE-331E-13D7-7B92CBD74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736" y="1076362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5"/>
                <a:stretch>
                  <a:fillRect b="-7619"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Hexagon 10">
            <a:extLst>
              <a:ext uri="{FF2B5EF4-FFF2-40B4-BE49-F238E27FC236}">
                <a16:creationId xmlns:a16="http://schemas.microsoft.com/office/drawing/2014/main" id="{40DA45AF-A43E-D3BA-7933-6473BB4F646D}"/>
              </a:ext>
            </a:extLst>
          </p:cNvPr>
          <p:cNvSpPr/>
          <p:nvPr/>
        </p:nvSpPr>
        <p:spPr>
          <a:xfrm>
            <a:off x="4717030" y="1076362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A:</a:t>
            </a:r>
            <a:r>
              <a:rPr lang="en-US" sz="1600" dirty="0">
                <a:solidFill>
                  <a:schemeClr val="tx1"/>
                </a:solidFill>
              </a:rPr>
              <a:t> The protocol succeeds on most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pairs of inputs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9A041167-2C50-BF26-9A5A-48F7B7200701}"/>
              </a:ext>
            </a:extLst>
          </p:cNvPr>
          <p:cNvSpPr/>
          <p:nvPr/>
        </p:nvSpPr>
        <p:spPr>
          <a:xfrm>
            <a:off x="8266177" y="1799788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D:</a:t>
            </a:r>
            <a:r>
              <a:rPr lang="en-US" sz="1600" dirty="0">
                <a:solidFill>
                  <a:schemeClr val="tx1"/>
                </a:solidFill>
              </a:rPr>
              <a:t> It is likely that for every pair of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inputs, the protocol succeeds</a:t>
            </a: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7B01A169-EF39-42CD-798F-26BA15C9642F}"/>
              </a:ext>
            </a:extLst>
          </p:cNvPr>
          <p:cNvSpPr/>
          <p:nvPr/>
        </p:nvSpPr>
        <p:spPr>
          <a:xfrm>
            <a:off x="4706380" y="1799788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C:</a:t>
            </a:r>
            <a:r>
              <a:rPr lang="en-US" sz="1600" dirty="0">
                <a:solidFill>
                  <a:schemeClr val="tx1"/>
                </a:solidFill>
              </a:rPr>
              <a:t> For every pair of inputs, the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protocol is likely to succeed</a:t>
            </a:r>
          </a:p>
        </p:txBody>
      </p:sp>
    </p:spTree>
    <p:extLst>
      <p:ext uri="{BB962C8B-B14F-4D97-AF65-F5344CB8AC3E}">
        <p14:creationId xmlns:p14="http://schemas.microsoft.com/office/powerpoint/2010/main" val="416311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C074ECE3-213C-1CA2-5364-32CCA5AAD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6B89599-CC07-7B50-F7AB-4AC639B2983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29903" y="365125"/>
                <a:ext cx="11491415" cy="1325563"/>
              </a:xfrm>
            </p:spPr>
            <p:txBody>
              <a:bodyPr/>
              <a:lstStyle/>
              <a:p>
                <a:r>
                  <a:rPr lang="en-US" dirty="0"/>
                  <a:t>Randomized protocol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EQ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6B89599-CC07-7B50-F7AB-4AC639B298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29903" y="365125"/>
                <a:ext cx="11491415" cy="1325563"/>
              </a:xfrm>
              <a:blipFill>
                <a:blip r:embed="rId2"/>
                <a:stretch>
                  <a:fillRect l="-2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8A6B9E-3150-6CDE-E8F1-85E07AF944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9903" y="1828800"/>
                <a:ext cx="11355698" cy="47752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Assume without loss of generality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is a power of two</a:t>
                </a:r>
              </a:p>
              <a:p>
                <a:r>
                  <a:rPr lang="en-US" dirty="0"/>
                  <a:t>Think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as numbers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0, 1, …,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dirty="0"/>
                  <a:t> be the sequence of all </a:t>
                </a:r>
                <a:r>
                  <a:rPr lang="en-US" dirty="0">
                    <a:solidFill>
                      <a:schemeClr val="accent1"/>
                    </a:solidFill>
                  </a:rPr>
                  <a:t>prime numbers</a:t>
                </a:r>
                <a:r>
                  <a:rPr lang="en-US" dirty="0"/>
                  <a:t> (in order)</a:t>
                </a:r>
              </a:p>
              <a:p>
                <a:r>
                  <a:rPr lang="en-US" b="1" dirty="0"/>
                  <a:t>Protocol:</a:t>
                </a:r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Alice picks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1, 2, …,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dirty="0"/>
                  <a:t> uniformly at random and sends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to Bob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Bob sends a bit indicating whether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If so, they accept, otherwise, they reject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8A6B9E-3150-6CDE-E8F1-85E07AF944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9903" y="1828800"/>
                <a:ext cx="11355698" cy="4775200"/>
              </a:xfrm>
              <a:blipFill>
                <a:blip r:embed="rId3"/>
                <a:stretch>
                  <a:fillRect l="-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E3D63-D05F-8734-66DB-E4D40803C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4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4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156038</TotalTime>
  <Words>943</Words>
  <Application>Microsoft Office PowerPoint</Application>
  <PresentationFormat>Widescreen</PresentationFormat>
  <Paragraphs>110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CMSC 28100  Introduction to Complexity Theory  Spring 2024 Instructor: William Hoza</vt:lpstr>
      <vt:lpstr>Communication complexity</vt:lpstr>
      <vt:lpstr>Communication complexity of equality</vt:lpstr>
      <vt:lpstr>Randomized communication complexity</vt:lpstr>
      <vt:lpstr>Randomized communication protocols</vt:lpstr>
      <vt:lpstr>The output of a randomized protocol</vt:lpstr>
      <vt:lpstr>Computing a function with a randomized protocol</vt:lpstr>
      <vt:lpstr>Randomized communication complexity of 〖"EQ" 〗_n</vt:lpstr>
      <vt:lpstr>Randomized protocol for 〖"EQ" 〗_n</vt:lpstr>
      <vt:lpstr>Analysis of the protocol: Correctness</vt:lpstr>
      <vt:lpstr>Analysis of the protocol: Efficiency</vt:lpstr>
      <vt:lpstr>Which problems can be solved through computation?</vt:lpstr>
      <vt:lpstr>Randomized Turing machines</vt:lpstr>
      <vt:lpstr>Randomized Turing machines</vt:lpstr>
      <vt:lpstr>Acceptance probability</vt:lpstr>
      <vt:lpstr>The complexity class "BPP"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Complexity Theory</dc:title>
  <dc:creator>William Hoza</dc:creator>
  <cp:lastModifiedBy>William Hoza</cp:lastModifiedBy>
  <cp:revision>514</cp:revision>
  <dcterms:created xsi:type="dcterms:W3CDTF">2022-12-12T23:26:37Z</dcterms:created>
  <dcterms:modified xsi:type="dcterms:W3CDTF">2024-04-19T15:33:28Z</dcterms:modified>
</cp:coreProperties>
</file>