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00" r:id="rId2"/>
    <p:sldId id="423" r:id="rId3"/>
    <p:sldId id="437" r:id="rId4"/>
    <p:sldId id="438" r:id="rId5"/>
    <p:sldId id="439" r:id="rId6"/>
    <p:sldId id="752" r:id="rId7"/>
    <p:sldId id="441" r:id="rId8"/>
    <p:sldId id="442" r:id="rId9"/>
    <p:sldId id="443" r:id="rId10"/>
    <p:sldId id="446" r:id="rId11"/>
    <p:sldId id="445" r:id="rId12"/>
    <p:sldId id="595" r:id="rId13"/>
    <p:sldId id="628" r:id="rId14"/>
    <p:sldId id="448" r:id="rId15"/>
    <p:sldId id="449" r:id="rId16"/>
    <p:sldId id="45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6" autoAdjust="0"/>
    <p:restoredTop sz="82464" autoAdjust="0"/>
  </p:normalViewPr>
  <p:slideViewPr>
    <p:cSldViewPr snapToGrid="0">
      <p:cViewPr varScale="1">
        <p:scale>
          <a:sx n="129" d="100"/>
          <a:sy n="129" d="100"/>
        </p:scale>
        <p:origin x="95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Palindromes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05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70.png"/><Relationship Id="rId21" Type="http://schemas.openxmlformats.org/officeDocument/2006/relationships/image" Target="../media/image2.png"/><Relationship Id="rId7" Type="http://schemas.openxmlformats.org/officeDocument/2006/relationships/image" Target="../media/image410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11" Type="http://schemas.openxmlformats.org/officeDocument/2006/relationships/image" Target="../media/image45.png"/><Relationship Id="rId5" Type="http://schemas.openxmlformats.org/officeDocument/2006/relationships/image" Target="../media/image390.png"/><Relationship Id="rId15" Type="http://schemas.openxmlformats.org/officeDocument/2006/relationships/image" Target="../media/image49.png"/><Relationship Id="rId23" Type="http://schemas.openxmlformats.org/officeDocument/2006/relationships/image" Target="../media/image57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image" Target="../media/image380.png"/><Relationship Id="rId9" Type="http://schemas.openxmlformats.org/officeDocument/2006/relationships/image" Target="../media/image430.png"/><Relationship Id="rId14" Type="http://schemas.openxmlformats.org/officeDocument/2006/relationships/image" Target="../media/image48.png"/><Relationship Id="rId22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/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6096000" y="3091229"/>
            <a:ext cx="1952625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72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2FB21-9454-5244-967E-F53E18EBD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292225"/>
          </a:xfrm>
        </p:spPr>
        <p:txBody>
          <a:bodyPr/>
          <a:lstStyle/>
          <a:p>
            <a:r>
              <a:rPr lang="en-US" dirty="0"/>
              <a:t>Deciding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20B26-A01F-94B1-411D-D527D4928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3975"/>
                <a:ext cx="10515600" cy="485298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with input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language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Suppose that for every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this case,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decides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220B26-A01F-94B1-411D-D527D4928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3975"/>
                <a:ext cx="10515600" cy="485298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28D2F-3D29-7AEA-035C-E083EB9C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78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B2F4-34BC-548D-52AB-EAB36355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63" y="365125"/>
            <a:ext cx="10994065" cy="1325563"/>
          </a:xfrm>
        </p:spPr>
        <p:txBody>
          <a:bodyPr/>
          <a:lstStyle/>
          <a:p>
            <a:r>
              <a:rPr lang="en-US" dirty="0"/>
              <a:t>Example: What language does this TM decide?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8920D-FD73-54AC-2609-ACB34C5E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33C6A86-9F6D-CDDB-A4BE-0895CDD577A4}"/>
                  </a:ext>
                </a:extLst>
              </p:cNvPr>
              <p:cNvSpPr/>
              <p:nvPr/>
            </p:nvSpPr>
            <p:spPr>
              <a:xfrm>
                <a:off x="3317358" y="3791948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33C6A86-9F6D-CDDB-A4BE-0895CDD5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358" y="3791948"/>
                <a:ext cx="574159" cy="5741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B91D0-3063-D557-A1A0-FA578529F127}"/>
                  </a:ext>
                </a:extLst>
              </p:cNvPr>
              <p:cNvSpPr/>
              <p:nvPr/>
            </p:nvSpPr>
            <p:spPr>
              <a:xfrm>
                <a:off x="4554279" y="2658278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B91D0-3063-D557-A1A0-FA578529F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279" y="2658278"/>
                <a:ext cx="574159" cy="5741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25C967C-FE54-80B9-E6ED-F24F04810B91}"/>
                  </a:ext>
                </a:extLst>
              </p:cNvPr>
              <p:cNvSpPr/>
              <p:nvPr/>
            </p:nvSpPr>
            <p:spPr>
              <a:xfrm>
                <a:off x="4554279" y="4894660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25C967C-FE54-80B9-E6ED-F24F04810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279" y="4894660"/>
                <a:ext cx="574159" cy="5741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1C2974F-0DA0-B499-7F6A-56C57990F5BA}"/>
                  </a:ext>
                </a:extLst>
              </p:cNvPr>
              <p:cNvSpPr/>
              <p:nvPr/>
            </p:nvSpPr>
            <p:spPr>
              <a:xfrm>
                <a:off x="7403805" y="2676829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1C2974F-0DA0-B499-7F6A-56C57990F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805" y="2676829"/>
                <a:ext cx="574159" cy="5741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8069E7F-E3C5-C3B1-6276-97502947D4F0}"/>
                  </a:ext>
                </a:extLst>
              </p:cNvPr>
              <p:cNvSpPr/>
              <p:nvPr/>
            </p:nvSpPr>
            <p:spPr>
              <a:xfrm>
                <a:off x="7403805" y="4894660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8069E7F-E3C5-C3B1-6276-97502947D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805" y="4894660"/>
                <a:ext cx="574159" cy="5741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E3E20B2-DB50-7135-54C8-C4302A15193D}"/>
                  </a:ext>
                </a:extLst>
              </p:cNvPr>
              <p:cNvSpPr/>
              <p:nvPr/>
            </p:nvSpPr>
            <p:spPr>
              <a:xfrm>
                <a:off x="5922336" y="3791948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E3E20B2-DB50-7135-54C8-C4302A151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336" y="3791948"/>
                <a:ext cx="574159" cy="5741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C508FC-1628-9D63-258C-46CAD53BB9AF}"/>
                  </a:ext>
                </a:extLst>
              </p:cNvPr>
              <p:cNvSpPr/>
              <p:nvPr/>
            </p:nvSpPr>
            <p:spPr>
              <a:xfrm>
                <a:off x="8750596" y="3621826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reject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C508FC-1628-9D63-258C-46CAD53BB9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596" y="3621826"/>
                <a:ext cx="914401" cy="914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730525-C1B4-DD65-CA48-84E905FB8B96}"/>
                  </a:ext>
                </a:extLst>
              </p:cNvPr>
              <p:cNvSpPr/>
              <p:nvPr/>
            </p:nvSpPr>
            <p:spPr>
              <a:xfrm>
                <a:off x="1991833" y="5011618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accept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B730525-C1B4-DD65-CA48-84E905FB8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833" y="5011618"/>
                <a:ext cx="914401" cy="914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65F736-3E11-AAF0-8E8A-71CAC8883D04}"/>
              </a:ext>
            </a:extLst>
          </p:cNvPr>
          <p:cNvCxnSpPr>
            <a:stCxn id="5" idx="7"/>
            <a:endCxn id="6" idx="3"/>
          </p:cNvCxnSpPr>
          <p:nvPr/>
        </p:nvCxnSpPr>
        <p:spPr>
          <a:xfrm flipV="1">
            <a:off x="3807433" y="3148353"/>
            <a:ext cx="830930" cy="72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7F848E-39E9-FBE7-E6E9-B2BAA9FC6BF4}"/>
                  </a:ext>
                </a:extLst>
              </p:cNvPr>
              <p:cNvSpPr txBox="1"/>
              <p:nvPr/>
            </p:nvSpPr>
            <p:spPr>
              <a:xfrm rot="19098075">
                <a:off x="3566732" y="3236901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7F848E-39E9-FBE7-E6E9-B2BAA9FC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98075">
                <a:off x="3566732" y="3236901"/>
                <a:ext cx="110578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CCA648-ED03-B38B-DE42-56F4D8C3AA1D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3807433" y="4282023"/>
            <a:ext cx="830930" cy="69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662B1A-C4C0-2ECE-1293-514E1BE4D50C}"/>
                  </a:ext>
                </a:extLst>
              </p:cNvPr>
              <p:cNvSpPr txBox="1"/>
              <p:nvPr/>
            </p:nvSpPr>
            <p:spPr>
              <a:xfrm rot="2464596">
                <a:off x="3751902" y="4345561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662B1A-C4C0-2ECE-1293-514E1BE4D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64596">
                <a:off x="3751902" y="4345561"/>
                <a:ext cx="110578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8BF690-F2DB-DC78-D69B-6EDECBF436B5}"/>
              </a:ext>
            </a:extLst>
          </p:cNvPr>
          <p:cNvCxnSpPr>
            <a:cxnSpLocks/>
            <a:stCxn id="5" idx="3"/>
            <a:endCxn id="12" idx="7"/>
          </p:cNvCxnSpPr>
          <p:nvPr/>
        </p:nvCxnSpPr>
        <p:spPr>
          <a:xfrm flipH="1">
            <a:off x="2772323" y="4282023"/>
            <a:ext cx="629119" cy="863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5D0070-8ABC-2D3C-A84C-229ED064A95B}"/>
                  </a:ext>
                </a:extLst>
              </p:cNvPr>
              <p:cNvSpPr txBox="1"/>
              <p:nvPr/>
            </p:nvSpPr>
            <p:spPr>
              <a:xfrm rot="18334807">
                <a:off x="2434264" y="445243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15D0070-8ABC-2D3C-A84C-229ED064A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4807">
                <a:off x="2434264" y="4452433"/>
                <a:ext cx="11057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B74C50-635F-863E-549E-B4764E3E7E2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128438" y="2945358"/>
            <a:ext cx="2275367" cy="1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BD5137-4FE0-0D50-F3E7-C3E9523E50FD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28438" y="5181740"/>
            <a:ext cx="22753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824980-6399-9D2B-83CB-4C1D92BA16B5}"/>
                  </a:ext>
                </a:extLst>
              </p:cNvPr>
              <p:cNvSpPr txBox="1"/>
              <p:nvPr/>
            </p:nvSpPr>
            <p:spPr>
              <a:xfrm>
                <a:off x="5584655" y="2656131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824980-6399-9D2B-83CB-4C1D92BA1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655" y="2656131"/>
                <a:ext cx="110578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CD7EB2E-4AB5-1AFB-F53A-80BF07D327F4}"/>
                  </a:ext>
                </a:extLst>
              </p:cNvPr>
              <p:cNvSpPr txBox="1"/>
              <p:nvPr/>
            </p:nvSpPr>
            <p:spPr>
              <a:xfrm>
                <a:off x="5596270" y="4873962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CD7EB2E-4AB5-1AFB-F53A-80BF07D32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70" y="4873962"/>
                <a:ext cx="11057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c 35">
            <a:extLst>
              <a:ext uri="{FF2B5EF4-FFF2-40B4-BE49-F238E27FC236}">
                <a16:creationId xmlns:a16="http://schemas.microsoft.com/office/drawing/2014/main" id="{83F41C0D-6B9F-ACAD-455B-776F17D16710}"/>
              </a:ext>
            </a:extLst>
          </p:cNvPr>
          <p:cNvSpPr/>
          <p:nvPr/>
        </p:nvSpPr>
        <p:spPr>
          <a:xfrm>
            <a:off x="4679904" y="2304629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F5ACA9-0066-D2B6-757B-99AC9B170E41}"/>
                  </a:ext>
                </a:extLst>
              </p:cNvPr>
              <p:cNvSpPr txBox="1"/>
              <p:nvPr/>
            </p:nvSpPr>
            <p:spPr>
              <a:xfrm>
                <a:off x="4176443" y="1996852"/>
                <a:ext cx="1391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BF5ACA9-0066-D2B6-757B-99AC9B170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443" y="1996852"/>
                <a:ext cx="139147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61138EF1-4A6E-BA90-6F1F-C2EF05EF026C}"/>
              </a:ext>
            </a:extLst>
          </p:cNvPr>
          <p:cNvSpPr/>
          <p:nvPr/>
        </p:nvSpPr>
        <p:spPr>
          <a:xfrm flipV="1">
            <a:off x="4679904" y="5122867"/>
            <a:ext cx="318479" cy="751289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E27387-DD6D-EBB2-D14B-B1D5CA40B258}"/>
                  </a:ext>
                </a:extLst>
              </p:cNvPr>
              <p:cNvSpPr txBox="1"/>
              <p:nvPr/>
            </p:nvSpPr>
            <p:spPr>
              <a:xfrm>
                <a:off x="4143406" y="5876902"/>
                <a:ext cx="1391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3E27387-DD6D-EBB2-D14B-B1D5CA40B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406" y="5876902"/>
                <a:ext cx="1391474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F5144F-63AE-F2D5-7FDC-A90D39A0B46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7893880" y="3166904"/>
            <a:ext cx="990627" cy="588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BEFE41-0A3E-0BCC-DAEB-623D20384E90}"/>
              </a:ext>
            </a:extLst>
          </p:cNvPr>
          <p:cNvCxnSpPr>
            <a:cxnSpLocks/>
            <a:stCxn id="9" idx="7"/>
            <a:endCxn id="11" idx="3"/>
          </p:cNvCxnSpPr>
          <p:nvPr/>
        </p:nvCxnSpPr>
        <p:spPr>
          <a:xfrm flipV="1">
            <a:off x="7893880" y="4402316"/>
            <a:ext cx="990627" cy="576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0215BC-EFCB-D9A9-517C-4E418836C6AF}"/>
                  </a:ext>
                </a:extLst>
              </p:cNvPr>
              <p:cNvSpPr txBox="1"/>
              <p:nvPr/>
            </p:nvSpPr>
            <p:spPr>
              <a:xfrm rot="1796515">
                <a:off x="7836299" y="3142711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0215BC-EFCB-D9A9-517C-4E418836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6515">
                <a:off x="7836299" y="3142711"/>
                <a:ext cx="110578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78BE931-3069-D914-1EB6-AB9F707BFC53}"/>
                  </a:ext>
                </a:extLst>
              </p:cNvPr>
              <p:cNvSpPr txBox="1"/>
              <p:nvPr/>
            </p:nvSpPr>
            <p:spPr>
              <a:xfrm rot="19819155">
                <a:off x="7752602" y="4398910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78BE931-3069-D914-1EB6-AB9F707BF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9155">
                <a:off x="7752602" y="4398910"/>
                <a:ext cx="110578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C2AFDD-0CA7-560E-8527-B1E29015C41C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412411" y="3166904"/>
            <a:ext cx="1075478" cy="70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858C14-0C04-7275-B54D-F7E31DD4AF1D}"/>
                  </a:ext>
                </a:extLst>
              </p:cNvPr>
              <p:cNvSpPr txBox="1"/>
              <p:nvPr/>
            </p:nvSpPr>
            <p:spPr>
              <a:xfrm rot="19620914">
                <a:off x="6363955" y="3236900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0,⊔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858C14-0C04-7275-B54D-F7E31DD4A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20914">
                <a:off x="6363955" y="3236900"/>
                <a:ext cx="1105786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E7A0CFA-5EEE-57B5-38BC-8AAE01803C1A}"/>
              </a:ext>
            </a:extLst>
          </p:cNvPr>
          <p:cNvCxnSpPr>
            <a:cxnSpLocks/>
            <a:stCxn id="9" idx="1"/>
            <a:endCxn id="10" idx="5"/>
          </p:cNvCxnSpPr>
          <p:nvPr/>
        </p:nvCxnSpPr>
        <p:spPr>
          <a:xfrm flipH="1" flipV="1">
            <a:off x="6412411" y="4282023"/>
            <a:ext cx="1075478" cy="69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57F342-1BCF-93E0-988A-77B6D3BE8106}"/>
                  </a:ext>
                </a:extLst>
              </p:cNvPr>
              <p:cNvSpPr txBox="1"/>
              <p:nvPr/>
            </p:nvSpPr>
            <p:spPr>
              <a:xfrm rot="1831076">
                <a:off x="6521275" y="4409429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,⊔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57F342-1BCF-93E0-988A-77B6D3BE8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1076">
                <a:off x="6521275" y="4409429"/>
                <a:ext cx="1105786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>
            <a:extLst>
              <a:ext uri="{FF2B5EF4-FFF2-40B4-BE49-F238E27FC236}">
                <a16:creationId xmlns:a16="http://schemas.microsoft.com/office/drawing/2014/main" id="{79BFFD30-BCEF-51A4-2338-25F8CD0C03AC}"/>
              </a:ext>
            </a:extLst>
          </p:cNvPr>
          <p:cNvSpPr/>
          <p:nvPr/>
        </p:nvSpPr>
        <p:spPr>
          <a:xfrm rot="5400000">
            <a:off x="6379398" y="3773294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3F1B086-92F7-6E5C-8F05-0145D0113A34}"/>
                  </a:ext>
                </a:extLst>
              </p:cNvPr>
              <p:cNvSpPr txBox="1"/>
              <p:nvPr/>
            </p:nvSpPr>
            <p:spPr>
              <a:xfrm>
                <a:off x="6673693" y="3909284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0,1←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3F1B086-92F7-6E5C-8F05-0145D0113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93" y="3909284"/>
                <a:ext cx="1105786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749EBEC-6B44-EF91-F173-390F514043D2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>
            <a:off x="3891517" y="4079028"/>
            <a:ext cx="20308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54C9E9-D7C0-3012-F6DB-077858DDD8F6}"/>
                  </a:ext>
                </a:extLst>
              </p:cNvPr>
              <p:cNvSpPr txBox="1"/>
              <p:nvPr/>
            </p:nvSpPr>
            <p:spPr>
              <a:xfrm>
                <a:off x="4421310" y="3764769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54C9E9-D7C0-3012-F6DB-077858DDD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10" y="3764769"/>
                <a:ext cx="1105786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BB2DB8-4597-2861-85FC-8728A4A5A6C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838695" y="3356817"/>
            <a:ext cx="562747" cy="519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5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C786-4F59-B666-2D90-DDF090E1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17" y="365125"/>
            <a:ext cx="11193863" cy="1325563"/>
          </a:xfrm>
        </p:spPr>
        <p:txBody>
          <a:bodyPr/>
          <a:lstStyle/>
          <a:p>
            <a:r>
              <a:rPr lang="en-US" dirty="0"/>
              <a:t>Example: This TM does not decide any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591B3-149A-A7DA-19BF-70E84D16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9A18C75-8DDD-8702-CB67-D0A004A3BD55}"/>
                  </a:ext>
                </a:extLst>
              </p:cNvPr>
              <p:cNvSpPr/>
              <p:nvPr/>
            </p:nvSpPr>
            <p:spPr>
              <a:xfrm>
                <a:off x="2995811" y="3299041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9A18C75-8DDD-8702-CB67-D0A004A3BD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811" y="3299041"/>
                <a:ext cx="574159" cy="57415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6491A1-D96B-FCF9-9C5C-0CF8E48491B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517148" y="2863910"/>
            <a:ext cx="562747" cy="519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D4F0DE-804F-580F-1AC2-E646819F423A}"/>
                  </a:ext>
                </a:extLst>
              </p:cNvPr>
              <p:cNvSpPr/>
              <p:nvPr/>
            </p:nvSpPr>
            <p:spPr>
              <a:xfrm>
                <a:off x="4159948" y="1949509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accept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0D4F0DE-804F-580F-1AC2-E646819F4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948" y="1949509"/>
                <a:ext cx="914401" cy="9144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7">
            <a:extLst>
              <a:ext uri="{FF2B5EF4-FFF2-40B4-BE49-F238E27FC236}">
                <a16:creationId xmlns:a16="http://schemas.microsoft.com/office/drawing/2014/main" id="{C7997AFF-8F49-BBF2-12F6-CC039CA2B288}"/>
              </a:ext>
            </a:extLst>
          </p:cNvPr>
          <p:cNvSpPr/>
          <p:nvPr/>
        </p:nvSpPr>
        <p:spPr>
          <a:xfrm flipV="1">
            <a:off x="3132458" y="3515131"/>
            <a:ext cx="318479" cy="751289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0A8F57-2994-A986-8BFC-74635E6286D9}"/>
                  </a:ext>
                </a:extLst>
              </p:cNvPr>
              <p:cNvSpPr txBox="1"/>
              <p:nvPr/>
            </p:nvSpPr>
            <p:spPr>
              <a:xfrm>
                <a:off x="2729997" y="4328621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0A8F57-2994-A986-8BFC-74635E628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997" y="4328621"/>
                <a:ext cx="110578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9CC0609-29F9-9E7E-FD9E-6217AB1F66D5}"/>
                  </a:ext>
                </a:extLst>
              </p:cNvPr>
              <p:cNvSpPr/>
              <p:nvPr/>
            </p:nvSpPr>
            <p:spPr>
              <a:xfrm>
                <a:off x="4483238" y="4482509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reject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9CC0609-29F9-9E7E-FD9E-6217AB1F6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238" y="4482509"/>
                <a:ext cx="914401" cy="9144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3F3208-FCBE-7CF4-4441-07B9A2CDF337}"/>
              </a:ext>
            </a:extLst>
          </p:cNvPr>
          <p:cNvCxnSpPr>
            <a:cxnSpLocks/>
            <a:stCxn id="5" idx="7"/>
            <a:endCxn id="7" idx="3"/>
          </p:cNvCxnSpPr>
          <p:nvPr/>
        </p:nvCxnSpPr>
        <p:spPr>
          <a:xfrm flipV="1">
            <a:off x="3485886" y="2729999"/>
            <a:ext cx="807973" cy="653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F2961E-1FF5-CC62-DF61-79B2934473FC}"/>
              </a:ext>
            </a:extLst>
          </p:cNvPr>
          <p:cNvCxnSpPr>
            <a:cxnSpLocks/>
            <a:stCxn id="5" idx="5"/>
            <a:endCxn id="10" idx="1"/>
          </p:cNvCxnSpPr>
          <p:nvPr/>
        </p:nvCxnSpPr>
        <p:spPr>
          <a:xfrm>
            <a:off x="3485886" y="3789116"/>
            <a:ext cx="1131263" cy="827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51B0E-1E4F-D34F-C50E-5E8C4E241D96}"/>
                  </a:ext>
                </a:extLst>
              </p:cNvPr>
              <p:cNvSpPr txBox="1"/>
              <p:nvPr/>
            </p:nvSpPr>
            <p:spPr>
              <a:xfrm rot="19098075">
                <a:off x="3225779" y="2792417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51B0E-1E4F-D34F-C50E-5E8C4E241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98075">
                <a:off x="3225779" y="2792417"/>
                <a:ext cx="110578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FF4954-5AF9-4280-965F-1C3D118BB52E}"/>
                  </a:ext>
                </a:extLst>
              </p:cNvPr>
              <p:cNvSpPr txBox="1"/>
              <p:nvPr/>
            </p:nvSpPr>
            <p:spPr>
              <a:xfrm rot="2464596">
                <a:off x="3520875" y="3882708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FF4954-5AF9-4280-965F-1C3D118BB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64596">
                <a:off x="3520875" y="3882708"/>
                <a:ext cx="110578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149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05C-5A16-99A1-5DAF-A72C03A5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decision problem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the corresponding language: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A252-0010-A905-0AA6-D5F6E72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/>
              <p:nvPr/>
            </p:nvSpPr>
            <p:spPr>
              <a:xfrm>
                <a:off x="561975" y="3569272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 problem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“solved through computation”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if and only if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is a Turing machine that decides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" y="3569272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6F6F07-05C8-CCF7-53CB-4034A1EF4F01}"/>
              </a:ext>
            </a:extLst>
          </p:cNvPr>
          <p:cNvSpPr txBox="1"/>
          <p:nvPr/>
        </p:nvSpPr>
        <p:spPr>
          <a:xfrm>
            <a:off x="9839325" y="4503817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931F-C719-2A95-BAAC-3141BF530534}"/>
              </a:ext>
            </a:extLst>
          </p:cNvPr>
          <p:cNvSpPr txBox="1"/>
          <p:nvPr/>
        </p:nvSpPr>
        <p:spPr>
          <a:xfrm>
            <a:off x="9877425" y="5628041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A8A4FB-3BE7-E27E-915B-23441D054363}"/>
              </a:ext>
            </a:extLst>
          </p:cNvPr>
          <p:cNvCxnSpPr/>
          <p:nvPr/>
        </p:nvCxnSpPr>
        <p:spPr>
          <a:xfrm flipH="1">
            <a:off x="9144000" y="4688483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4B4209-E739-F29E-0403-24BE7D03CCCB}"/>
              </a:ext>
            </a:extLst>
          </p:cNvPr>
          <p:cNvCxnSpPr/>
          <p:nvPr/>
        </p:nvCxnSpPr>
        <p:spPr>
          <a:xfrm flipH="1">
            <a:off x="9144000" y="5943864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EF59-71D8-CB54-2D25-03C913DF6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Church-Turing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97F8-8513-EE4C-8C86-EAA664431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Church-Turing thesis says that the Turing machine model is the </a:t>
            </a:r>
            <a:r>
              <a:rPr lang="en-US" dirty="0">
                <a:solidFill>
                  <a:schemeClr val="accent1"/>
                </a:solidFill>
              </a:rPr>
              <a:t>“correct” model </a:t>
            </a:r>
            <a:r>
              <a:rPr lang="en-US" dirty="0"/>
              <a:t>of arbitrary computation</a:t>
            </a:r>
          </a:p>
          <a:p>
            <a:pPr>
              <a:lnSpc>
                <a:spcPct val="150000"/>
              </a:lnSpc>
            </a:pPr>
            <a:r>
              <a:rPr lang="en-US" dirty="0"/>
              <a:t>The thesis says that the </a:t>
            </a:r>
            <a:r>
              <a:rPr lang="en-US" dirty="0">
                <a:solidFill>
                  <a:schemeClr val="accent1"/>
                </a:solidFill>
              </a:rPr>
              <a:t>informal</a:t>
            </a:r>
            <a:r>
              <a:rPr lang="en-US" dirty="0"/>
              <a:t> concept of an “algorithm” is successfully captured by the </a:t>
            </a:r>
            <a:r>
              <a:rPr lang="en-US" dirty="0">
                <a:solidFill>
                  <a:schemeClr val="accent1"/>
                </a:solidFill>
              </a:rPr>
              <a:t>rigorous definition</a:t>
            </a:r>
            <a:r>
              <a:rPr lang="en-US" dirty="0"/>
              <a:t> of a Turing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83B0-69CB-B40D-43C5-A9B061EE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8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3E358-514B-9A67-316A-34BEB56D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501"/>
            <a:ext cx="10515600" cy="954532"/>
          </a:xfrm>
        </p:spPr>
        <p:txBody>
          <a:bodyPr/>
          <a:lstStyle/>
          <a:p>
            <a:r>
              <a:rPr lang="en-US" dirty="0"/>
              <a:t>Are Turing machines too powerful?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429BC-B44F-A6BE-63CD-02ECC3C16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898" y="1521069"/>
                <a:ext cx="11495209" cy="53349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OBJECTION: “The Turing machine’s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 tape</a:t>
                </a:r>
                <a:r>
                  <a:rPr lang="en-US" dirty="0"/>
                  <a:t> is unrealistic!”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RESPONSE 1: On any particular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 machine halts in finite time, so it </a:t>
                </a:r>
                <a:r>
                  <a:rPr lang="en-US" dirty="0">
                    <a:solidFill>
                      <a:schemeClr val="accent1"/>
                    </a:solidFill>
                  </a:rPr>
                  <a:t>only uses finitely many cells</a:t>
                </a:r>
                <a:r>
                  <a:rPr lang="en-US" dirty="0"/>
                  <a:t> of the tape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RESPONSE 2: We are studying </a:t>
                </a:r>
                <a:r>
                  <a:rPr lang="en-US" dirty="0">
                    <a:solidFill>
                      <a:schemeClr val="accent1"/>
                    </a:solidFill>
                  </a:rPr>
                  <a:t>idealized</a:t>
                </a:r>
                <a:r>
                  <a:rPr lang="en-US" dirty="0"/>
                  <a:t> computation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RESPONSE 3: We’re especially focused on </a:t>
                </a:r>
                <a:r>
                  <a:rPr lang="en-US" dirty="0">
                    <a:solidFill>
                      <a:schemeClr val="accent1"/>
                    </a:solidFill>
                  </a:rPr>
                  <a:t>impossibility</a:t>
                </a:r>
                <a:r>
                  <a:rPr lang="en-US" dirty="0"/>
                  <a:t> results, so it’s better to err on the side of making the model extra powerful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RESPONSE 3: Stick around for the second part of the course 😉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429BC-B44F-A6BE-63CD-02ECC3C16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898" y="1521069"/>
                <a:ext cx="11495209" cy="5334900"/>
              </a:xfrm>
              <a:blipFill>
                <a:blip r:embed="rId2"/>
                <a:stretch>
                  <a:fillRect l="-954" r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20FB4-1B08-3EFB-BA7D-F349F7CD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7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5ED-B551-653F-9EC0-7F3DDBAA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4137"/>
            <a:ext cx="11663362" cy="1325563"/>
          </a:xfrm>
        </p:spPr>
        <p:txBody>
          <a:bodyPr/>
          <a:lstStyle/>
          <a:p>
            <a:r>
              <a:rPr lang="en-US" dirty="0"/>
              <a:t>Turing machines: Mathematically rigorous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638" y="1557115"/>
                <a:ext cx="11896724" cy="476726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Def: A Turing machine is a 7-tuple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(the set of “states”)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are alphabets (the “input alphabet” and the “tape alphabet”) such that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 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 ∉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(the “transition function”)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638" y="1557115"/>
                <a:ext cx="11896724" cy="4767263"/>
              </a:xfrm>
              <a:blipFill>
                <a:blip r:embed="rId2"/>
                <a:stretch>
                  <a:fillRect l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65BD-8764-8A24-7346-4FA865E5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47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B689-F3DA-09CC-DCF1-D1AD2CD2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6181"/>
            <a:ext cx="11601450" cy="1325563"/>
          </a:xfrm>
        </p:spPr>
        <p:txBody>
          <a:bodyPr/>
          <a:lstStyle/>
          <a:p>
            <a:r>
              <a:rPr lang="en-US" dirty="0"/>
              <a:t>Configurations of a 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450" y="1390650"/>
                <a:ext cx="11925300" cy="5281169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 Turing machine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configuration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triple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Interpretation: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tape currently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</m:oMath>
                </a14:m>
                <a:r>
                  <a:rPr lang="en-US" dirty="0"/>
                  <a:t> followed by blanks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machine is currently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head is currently located in cell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i.e., the first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also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450" y="1390650"/>
                <a:ext cx="11925300" cy="5281169"/>
              </a:xfr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5006-DFAA-1300-5AC2-C636A307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1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C6E1-8D04-3A77-8E2F-A6B3D20B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an input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initial configuration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DF3F1-BE5B-954D-4A30-1A78929D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5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A121-974A-FC82-E290-76D1C4A2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93"/>
            <a:ext cx="10515600" cy="1325563"/>
          </a:xfrm>
        </p:spPr>
        <p:txBody>
          <a:bodyPr/>
          <a:lstStyle/>
          <a:p>
            <a:r>
              <a:rPr lang="en-US" dirty="0"/>
              <a:t>The “next”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7EFDE-8731-D337-69C8-289993D0E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0976"/>
                <a:ext cx="10515600" cy="53971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be an </a:t>
                </a:r>
                <a:r>
                  <a:rPr lang="en-US" dirty="0">
                    <a:solidFill>
                      <a:schemeClr val="accent1"/>
                    </a:solidFill>
                  </a:rPr>
                  <a:t>arbitrary</a:t>
                </a:r>
                <a:r>
                  <a:rPr lang="en-US" dirty="0"/>
                  <a:t> configuration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</m:oMath>
                </a14:m>
                <a:r>
                  <a:rPr lang="en-US" dirty="0"/>
                  <a:t> as follows: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𝑢𝑏𝑞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Edge case: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Edge case: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yields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7EFDE-8731-D337-69C8-289993D0E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0976"/>
                <a:ext cx="10515600" cy="539718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009BB-C9AD-3373-88EA-DB58D8A5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9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8778-2DB8-92EA-802B-B8592B1F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5E67D-BD50-43FD-525A-51D215B9F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An </a:t>
                </a:r>
                <a:r>
                  <a:rPr lang="en-US" dirty="0">
                    <a:solidFill>
                      <a:schemeClr val="accent1"/>
                    </a:solidFill>
                  </a:rPr>
                  <a:t>accepting</a:t>
                </a:r>
                <a:r>
                  <a:rPr lang="en-US" dirty="0"/>
                  <a:t> configuration is a configuration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accepts</a:t>
                </a:r>
                <a:r>
                  <a:rPr lang="en-US" dirty="0"/>
                  <a:t> 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if there exists a finite sequence of configurations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initial configuration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yields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an accepting configuration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C5E67D-BD50-43FD-525A-51D215B9F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9EC19-40CA-3B5D-E272-7C4D0117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2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8189-5024-7D76-BD9D-FFEE886D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DE434-55DA-7B66-E1BC-E137859546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rejecting</a:t>
                </a:r>
                <a:r>
                  <a:rPr lang="en-US" dirty="0"/>
                  <a:t> configuration is a configuration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rejects</a:t>
                </a:r>
                <a:r>
                  <a:rPr lang="en-US" dirty="0"/>
                  <a:t> 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if there exists a finite sequence of configurations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initial configuration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yields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a rejecting configuration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DE434-55DA-7B66-E1BC-E137859546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76D8F-47DF-D446-CC58-2776B22E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8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97493-E31A-2ABF-F68D-C05F50BD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532C8-116A-717B-1C17-A604E115B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halting</a:t>
                </a:r>
                <a:r>
                  <a:rPr lang="en-US" dirty="0"/>
                  <a:t> configuration is a configuration that is either accepting or rejecting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halts</a:t>
                </a:r>
                <a:r>
                  <a:rPr lang="en-US" dirty="0"/>
                  <a:t>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532C8-116A-717B-1C17-A604E115B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F342D-5AC9-38EF-88FB-4D260679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29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129950</TotalTime>
  <Words>942</Words>
  <Application>Microsoft Office PowerPoint</Application>
  <PresentationFormat>Widescreen</PresentationFormat>
  <Paragraphs>143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CMSC 28100  Introduction to Complexity Theory  Winter 2024 Instructor: William Hoza</vt:lpstr>
      <vt:lpstr>Which problems can be solved through computation?</vt:lpstr>
      <vt:lpstr>Turing machines: Mathematically rigorous version</vt:lpstr>
      <vt:lpstr>Configurations of a TM</vt:lpstr>
      <vt:lpstr>The initial configuration</vt:lpstr>
      <vt:lpstr>The “next” configuration</vt:lpstr>
      <vt:lpstr>Accepting</vt:lpstr>
      <vt:lpstr>Rejecting</vt:lpstr>
      <vt:lpstr>Halting</vt:lpstr>
      <vt:lpstr>Which problems can be solved through computation?</vt:lpstr>
      <vt:lpstr>Deciding a language</vt:lpstr>
      <vt:lpstr>Example: What language does this TM decide?</vt:lpstr>
      <vt:lpstr>Example: This TM does not decide any language</vt:lpstr>
      <vt:lpstr>Church-Turing Thesis</vt:lpstr>
      <vt:lpstr>Church-Turing Thesis</vt:lpstr>
      <vt:lpstr>Are Turing machines too powerful?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325</cp:revision>
  <dcterms:created xsi:type="dcterms:W3CDTF">2022-12-12T23:26:37Z</dcterms:created>
  <dcterms:modified xsi:type="dcterms:W3CDTF">2024-01-08T16:36:34Z</dcterms:modified>
</cp:coreProperties>
</file>