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910" r:id="rId2"/>
    <p:sldId id="585" r:id="rId3"/>
    <p:sldId id="882" r:id="rId4"/>
    <p:sldId id="887" r:id="rId5"/>
    <p:sldId id="883" r:id="rId6"/>
    <p:sldId id="596" r:id="rId7"/>
    <p:sldId id="892" r:id="rId8"/>
    <p:sldId id="893" r:id="rId9"/>
    <p:sldId id="894" r:id="rId10"/>
    <p:sldId id="888" r:id="rId11"/>
    <p:sldId id="895" r:id="rId12"/>
    <p:sldId id="891" r:id="rId13"/>
    <p:sldId id="896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904" r:id="rId22"/>
    <p:sldId id="733" r:id="rId23"/>
    <p:sldId id="482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4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231.png"/><Relationship Id="rId7" Type="http://schemas.openxmlformats.org/officeDocument/2006/relationships/image" Target="../media/image10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1.png"/><Relationship Id="rId5" Type="http://schemas.openxmlformats.org/officeDocument/2006/relationships/image" Target="../media/image1020.png"/><Relationship Id="rId4" Type="http://schemas.openxmlformats.org/officeDocument/2006/relationships/image" Target="../media/image992.png"/><Relationship Id="rId9" Type="http://schemas.openxmlformats.org/officeDocument/2006/relationships/image" Target="../media/image10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74.png"/><Relationship Id="rId7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2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620.png"/><Relationship Id="rId18" Type="http://schemas.openxmlformats.org/officeDocument/2006/relationships/image" Target="../media/image3600.png"/><Relationship Id="rId3" Type="http://schemas.openxmlformats.org/officeDocument/2006/relationships/image" Target="../media/image90.png"/><Relationship Id="rId7" Type="http://schemas.openxmlformats.org/officeDocument/2006/relationships/image" Target="../media/image1150.png"/><Relationship Id="rId12" Type="http://schemas.openxmlformats.org/officeDocument/2006/relationships/image" Target="../media/image1511.png"/><Relationship Id="rId17" Type="http://schemas.openxmlformats.org/officeDocument/2006/relationships/image" Target="../media/image2100.png"/><Relationship Id="rId2" Type="http://schemas.openxmlformats.org/officeDocument/2006/relationships/image" Target="../media/image1130.png"/><Relationship Id="rId16" Type="http://schemas.openxmlformats.org/officeDocument/2006/relationships/image" Target="../media/image2020.png"/><Relationship Id="rId20" Type="http://schemas.openxmlformats.org/officeDocument/2006/relationships/image" Target="../media/image3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21.png"/><Relationship Id="rId5" Type="http://schemas.openxmlformats.org/officeDocument/2006/relationships/image" Target="../media/image6.png"/><Relationship Id="rId15" Type="http://schemas.openxmlformats.org/officeDocument/2006/relationships/image" Target="../media/image1810.png"/><Relationship Id="rId10" Type="http://schemas.openxmlformats.org/officeDocument/2006/relationships/image" Target="../media/image1311.png"/><Relationship Id="rId19" Type="http://schemas.openxmlformats.org/officeDocument/2006/relationships/image" Target="../media/image3700.png"/><Relationship Id="rId4" Type="http://schemas.openxmlformats.org/officeDocument/2006/relationships/image" Target="../media/image5.jpg"/><Relationship Id="rId9" Type="http://schemas.openxmlformats.org/officeDocument/2006/relationships/image" Target="../media/image1240.png"/><Relationship Id="rId14" Type="http://schemas.openxmlformats.org/officeDocument/2006/relationships/image" Target="../media/image17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image" Target="../media/image1390.png"/><Relationship Id="rId18" Type="http://schemas.openxmlformats.org/officeDocument/2006/relationships/image" Target="../media/image280.png"/><Relationship Id="rId26" Type="http://schemas.openxmlformats.org/officeDocument/2006/relationships/image" Target="../media/image288.png"/><Relationship Id="rId3" Type="http://schemas.openxmlformats.org/officeDocument/2006/relationships/image" Target="../media/image1260.png"/><Relationship Id="rId21" Type="http://schemas.openxmlformats.org/officeDocument/2006/relationships/image" Target="../media/image283.png"/><Relationship Id="rId7" Type="http://schemas.openxmlformats.org/officeDocument/2006/relationships/image" Target="../media/image1330.png"/><Relationship Id="rId12" Type="http://schemas.openxmlformats.org/officeDocument/2006/relationships/image" Target="../media/image1380.png"/><Relationship Id="rId17" Type="http://schemas.openxmlformats.org/officeDocument/2006/relationships/image" Target="../media/image279.png"/><Relationship Id="rId25" Type="http://schemas.openxmlformats.org/officeDocument/2006/relationships/image" Target="../media/image287.png"/><Relationship Id="rId2" Type="http://schemas.openxmlformats.org/officeDocument/2006/relationships/image" Target="../media/image1250.png"/><Relationship Id="rId16" Type="http://schemas.openxmlformats.org/officeDocument/2006/relationships/image" Target="../media/image278.png"/><Relationship Id="rId20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11" Type="http://schemas.openxmlformats.org/officeDocument/2006/relationships/image" Target="../media/image1371.png"/><Relationship Id="rId24" Type="http://schemas.openxmlformats.org/officeDocument/2006/relationships/image" Target="../media/image286.png"/><Relationship Id="rId5" Type="http://schemas.openxmlformats.org/officeDocument/2006/relationships/image" Target="../media/image1290.png"/><Relationship Id="rId15" Type="http://schemas.openxmlformats.org/officeDocument/2006/relationships/image" Target="../media/image1430.png"/><Relationship Id="rId23" Type="http://schemas.openxmlformats.org/officeDocument/2006/relationships/image" Target="../media/image285.png"/><Relationship Id="rId10" Type="http://schemas.openxmlformats.org/officeDocument/2006/relationships/image" Target="../media/image1360.png"/><Relationship Id="rId19" Type="http://schemas.openxmlformats.org/officeDocument/2006/relationships/image" Target="../media/image281.png"/><Relationship Id="rId4" Type="http://schemas.openxmlformats.org/officeDocument/2006/relationships/image" Target="../media/image1280.png"/><Relationship Id="rId9" Type="http://schemas.openxmlformats.org/officeDocument/2006/relationships/image" Target="../media/image1350.png"/><Relationship Id="rId14" Type="http://schemas.openxmlformats.org/officeDocument/2006/relationships/image" Target="../media/image1412.png"/><Relationship Id="rId22" Type="http://schemas.openxmlformats.org/officeDocument/2006/relationships/image" Target="../media/image284.png"/><Relationship Id="rId27" Type="http://schemas.openxmlformats.org/officeDocument/2006/relationships/image" Target="../media/image16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0.png"/><Relationship Id="rId13" Type="http://schemas.openxmlformats.org/officeDocument/2006/relationships/image" Target="../media/image1380.png"/><Relationship Id="rId3" Type="http://schemas.openxmlformats.org/officeDocument/2006/relationships/image" Target="../media/image1250.png"/><Relationship Id="rId7" Type="http://schemas.openxmlformats.org/officeDocument/2006/relationships/image" Target="../media/image1320.png"/><Relationship Id="rId12" Type="http://schemas.openxmlformats.org/officeDocument/2006/relationships/image" Target="../media/image1371.png"/><Relationship Id="rId2" Type="http://schemas.openxmlformats.org/officeDocument/2006/relationships/image" Target="../media/image1441.png"/><Relationship Id="rId16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11" Type="http://schemas.openxmlformats.org/officeDocument/2006/relationships/image" Target="../media/image1360.png"/><Relationship Id="rId5" Type="http://schemas.openxmlformats.org/officeDocument/2006/relationships/image" Target="../media/image1280.png"/><Relationship Id="rId15" Type="http://schemas.openxmlformats.org/officeDocument/2006/relationships/image" Target="../media/image1412.png"/><Relationship Id="rId10" Type="http://schemas.openxmlformats.org/officeDocument/2006/relationships/image" Target="../media/image1350.png"/><Relationship Id="rId4" Type="http://schemas.openxmlformats.org/officeDocument/2006/relationships/image" Target="../media/image1260.png"/><Relationship Id="rId9" Type="http://schemas.openxmlformats.org/officeDocument/2006/relationships/image" Target="../media/image1340.png"/><Relationship Id="rId14" Type="http://schemas.openxmlformats.org/officeDocument/2006/relationships/image" Target="../media/image13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1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7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7" Type="http://schemas.openxmlformats.org/officeDocument/2006/relationships/image" Target="../media/image1750.png"/><Relationship Id="rId12" Type="http://schemas.openxmlformats.org/officeDocument/2006/relationships/image" Target="../media/image1800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79.png"/><Relationship Id="rId5" Type="http://schemas.openxmlformats.org/officeDocument/2006/relationships/image" Target="../media/image172.png"/><Relationship Id="rId15" Type="http://schemas.openxmlformats.org/officeDocument/2006/relationships/image" Target="../media/image3.png"/><Relationship Id="rId10" Type="http://schemas.openxmlformats.org/officeDocument/2006/relationships/image" Target="../media/image1780.png"/><Relationship Id="rId4" Type="http://schemas.openxmlformats.org/officeDocument/2006/relationships/image" Target="../media/image1712.png"/><Relationship Id="rId9" Type="http://schemas.openxmlformats.org/officeDocument/2006/relationships/image" Target="../media/image177.png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41.png"/><Relationship Id="rId7" Type="http://schemas.openxmlformats.org/officeDocument/2006/relationships/image" Target="../media/image242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011.png"/><Relationship Id="rId5" Type="http://schemas.openxmlformats.org/officeDocument/2006/relationships/image" Target="../media/image6.png"/><Relationship Id="rId10" Type="http://schemas.openxmlformats.org/officeDocument/2006/relationships/image" Target="../media/image245.png"/><Relationship Id="rId4" Type="http://schemas.openxmlformats.org/officeDocument/2006/relationships/image" Target="../media/image5.jpg"/><Relationship Id="rId9" Type="http://schemas.openxmlformats.org/officeDocument/2006/relationships/image" Target="../media/image2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2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4.png"/><Relationship Id="rId7" Type="http://schemas.openxmlformats.org/officeDocument/2006/relationships/image" Target="../media/image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26" Type="http://schemas.openxmlformats.org/officeDocument/2006/relationships/image" Target="../media/image203.png"/><Relationship Id="rId3" Type="http://schemas.openxmlformats.org/officeDocument/2006/relationships/image" Target="../media/image192.png"/><Relationship Id="rId12" Type="http://schemas.openxmlformats.org/officeDocument/2006/relationships/image" Target="../media/image194.png"/><Relationship Id="rId17" Type="http://schemas.openxmlformats.org/officeDocument/2006/relationships/image" Target="../media/image560.png"/><Relationship Id="rId25" Type="http://schemas.openxmlformats.org/officeDocument/2006/relationships/image" Target="../media/image202.png"/><Relationship Id="rId2" Type="http://schemas.openxmlformats.org/officeDocument/2006/relationships/image" Target="../media/image191.png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24" Type="http://schemas.openxmlformats.org/officeDocument/2006/relationships/image" Target="../media/image201.png"/><Relationship Id="rId15" Type="http://schemas.openxmlformats.org/officeDocument/2006/relationships/image" Target="../media/image541.png"/><Relationship Id="rId23" Type="http://schemas.openxmlformats.org/officeDocument/2006/relationships/image" Target="../media/image200.png"/><Relationship Id="rId10" Type="http://schemas.openxmlformats.org/officeDocument/2006/relationships/image" Target="../media/image520.png"/><Relationship Id="rId9" Type="http://schemas.openxmlformats.org/officeDocument/2006/relationships/image" Target="../media/image511.png"/><Relationship Id="rId14" Type="http://schemas.openxmlformats.org/officeDocument/2006/relationships/image" Target="../media/image531.png"/><Relationship Id="rId22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74.png"/><Relationship Id="rId7" Type="http://schemas.openxmlformats.org/officeDocument/2006/relationships/image" Target="../media/image6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2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12" Type="http://schemas.openxmlformats.org/officeDocument/2006/relationships/image" Target="../media/image750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1.png"/><Relationship Id="rId11" Type="http://schemas.openxmlformats.org/officeDocument/2006/relationships/image" Target="../media/image740.png"/><Relationship Id="rId5" Type="http://schemas.openxmlformats.org/officeDocument/2006/relationships/image" Target="../media/image670.png"/><Relationship Id="rId10" Type="http://schemas.openxmlformats.org/officeDocument/2006/relationships/image" Target="../media/image731.png"/><Relationship Id="rId4" Type="http://schemas.openxmlformats.org/officeDocument/2006/relationships/image" Target="../media/image660.png"/><Relationship Id="rId9" Type="http://schemas.openxmlformats.org/officeDocument/2006/relationships/image" Target="../media/image7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74.png"/><Relationship Id="rId7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2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4180578-6ECB-BA70-A37C-868AB493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901AE-66D9-94F3-DECC-6F7D8A1B0F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901AE-66D9-94F3-DECC-6F7D8A1B0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10A0A-60ED-F986-A954-52F4819AF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1286" cy="47602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is a match</a:t>
                </a:r>
              </a:p>
              <a:p>
                <a:r>
                  <a:rPr lang="en-US" dirty="0"/>
                  <a:t>By Domino Feature 3, it must have the form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 halting configuration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10A0A-60ED-F986-A954-52F4819AF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1286" cy="4760232"/>
              </a:xfrm>
              <a:blipFill>
                <a:blip r:embed="rId3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E82E9-7BB3-7577-F29E-B5BEA94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A0426-D0B6-777D-1381-6F2607C0F773}"/>
                  </a:ext>
                </a:extLst>
              </p:cNvPr>
              <p:cNvSpPr/>
              <p:nvPr/>
            </p:nvSpPr>
            <p:spPr>
              <a:xfrm>
                <a:off x="3303052" y="3525257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A0426-D0B6-777D-1381-6F2607C0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52" y="3525257"/>
                <a:ext cx="818385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FDB5A8-F780-776C-5B21-67A6D56BC2A4}"/>
                  </a:ext>
                </a:extLst>
              </p:cNvPr>
              <p:cNvSpPr/>
              <p:nvPr/>
            </p:nvSpPr>
            <p:spPr>
              <a:xfrm>
                <a:off x="4121437" y="3525257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FDB5A8-F780-776C-5B21-67A6D56BC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37" y="3525257"/>
                <a:ext cx="833374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9D09F-7D0D-93F4-7FF9-465440F26598}"/>
                  </a:ext>
                </a:extLst>
              </p:cNvPr>
              <p:cNvSpPr txBox="1"/>
              <p:nvPr/>
            </p:nvSpPr>
            <p:spPr>
              <a:xfrm>
                <a:off x="5021449" y="3680833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9D09F-7D0D-93F4-7FF9-465440F2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49" y="3680833"/>
                <a:ext cx="476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54D9D-288F-3AC2-B9C1-0FA80A9CF024}"/>
                  </a:ext>
                </a:extLst>
              </p:cNvPr>
              <p:cNvSpPr/>
              <p:nvPr/>
            </p:nvSpPr>
            <p:spPr>
              <a:xfrm>
                <a:off x="5508491" y="3525257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54D9D-288F-3AC2-B9C1-0FA80A9CF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91" y="3525257"/>
                <a:ext cx="1086661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92B385-0263-E720-D23C-3C546968BCB6}"/>
                  </a:ext>
                </a:extLst>
              </p:cNvPr>
              <p:cNvSpPr/>
              <p:nvPr/>
            </p:nvSpPr>
            <p:spPr>
              <a:xfrm>
                <a:off x="2057820" y="3525257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92B385-0263-E720-D23C-3C546968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20" y="3525257"/>
                <a:ext cx="1225417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B26F4-0517-0A80-2A9E-97427D3B87CF}"/>
                  </a:ext>
                </a:extLst>
              </p:cNvPr>
              <p:cNvSpPr/>
              <p:nvPr/>
            </p:nvSpPr>
            <p:spPr>
              <a:xfrm>
                <a:off x="6595152" y="3525257"/>
                <a:ext cx="968508" cy="6804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B26F4-0517-0A80-2A9E-97427D3B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52" y="3525257"/>
                <a:ext cx="968508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C555633-F746-EE36-27B0-EB45B3389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BB8D53-0D76-2896-4A6B-70FCC5E503E1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1A2708-F787-632F-FCA0-BB50D1CF56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1A2708-F787-632F-FCA0-BB50D1CF5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BC7C7-F395-9FA0-4E5F-AEDDAC0FE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BC7C7-F395-9FA0-4E5F-AEDDAC0FE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1BC6-DC5B-E858-9770-AA67886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1BDDBA81-4EEA-1AD8-DD91-6775B9E97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B09E6D0-FB70-78FE-D650-8F63BFACE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EBEEEB-FC43-75DE-61F7-711FBD5400C0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EBEEEB-FC43-75DE-61F7-711FBD540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B5C4A-A6FF-D49A-C834-0FAD433BE55E}"/>
              </a:ext>
            </a:extLst>
          </p:cNvPr>
          <p:cNvGrpSpPr/>
          <p:nvPr/>
        </p:nvGrpSpPr>
        <p:grpSpPr>
          <a:xfrm>
            <a:off x="55355" y="3333600"/>
            <a:ext cx="866706" cy="3157244"/>
            <a:chOff x="55355" y="3677306"/>
            <a:chExt cx="866706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66529DE-1A86-E150-F0A7-14BE696E3C9C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A568CC-6709-9AB7-A326-C46D149E54F0}"/>
                    </a:ext>
                  </a:extLst>
                </p:cNvPr>
                <p:cNvSpPr txBox="1"/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A568CC-6709-9AB7-A326-C46D149E5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524A2-3718-B7D3-E066-B2735A645B2E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743200" cy="235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524A2-3718-B7D3-E066-B2735A64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743200" cy="2350900"/>
              </a:xfrm>
              <a:prstGeom prst="rect">
                <a:avLst/>
              </a:prstGeom>
              <a:blipFill>
                <a:blip r:embed="rId9"/>
                <a:stretch>
                  <a:fillRect l="-2222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3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59DD07-D8F1-F86E-250D-921D3A4F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5C23E3D8-34F1-B32E-7FBA-9F1604399A2D}"/>
              </a:ext>
            </a:extLst>
          </p:cNvPr>
          <p:cNvSpPr/>
          <p:nvPr/>
        </p:nvSpPr>
        <p:spPr>
          <a:xfrm>
            <a:off x="1055647" y="5997757"/>
            <a:ext cx="3810267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249C-755E-A71D-DEBF-DBA25C9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✔️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80D7-2EFB-EEAD-4D7F-BADC9EB3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99B401C-6A62-A5D2-98A2-B016BE62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CEDAAE-8FBE-6E98-7660-7A8B173585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CEDAAE-8FBE-6E98-7660-7A8B17358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0C380-58CB-77E3-26B2-9E2AE242C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is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0C380-58CB-77E3-26B2-9E2AE242C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7C9D-BB53-07FF-EA3F-563A4478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5EB7C1F-6766-0843-5B0C-A4F60637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D93AFE-F8BE-41C4-0E9F-737A8DFF0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20587-D8B1-2FEE-1584-290F869C8C76}"/>
                  </a:ext>
                </a:extLst>
              </p:cNvPr>
              <p:cNvSpPr/>
              <p:nvPr/>
            </p:nvSpPr>
            <p:spPr>
              <a:xfrm>
                <a:off x="1107191" y="3864428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20587-D8B1-2FEE-1584-290F869C8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864428"/>
                <a:ext cx="8777038" cy="2626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6A77AAD-189D-BEF3-FBED-C7E72127E262}"/>
              </a:ext>
            </a:extLst>
          </p:cNvPr>
          <p:cNvGrpSpPr/>
          <p:nvPr/>
        </p:nvGrpSpPr>
        <p:grpSpPr>
          <a:xfrm>
            <a:off x="53333" y="3864428"/>
            <a:ext cx="868728" cy="2626416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7F74462-B943-BCCF-3BD4-CDD3B1A1827E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AFF079-FD09-11AF-F908-DB6715B39900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9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AFF079-FD09-11AF-F908-DB6715B39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95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40D6E2-73BC-D400-BC2A-464E7525AB97}"/>
              </a:ext>
            </a:extLst>
          </p:cNvPr>
          <p:cNvGrpSpPr/>
          <p:nvPr/>
        </p:nvGrpSpPr>
        <p:grpSpPr>
          <a:xfrm>
            <a:off x="2588078" y="4108732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78907C8-58D6-CC48-5300-9D69F6DEBE20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78907C8-58D6-CC48-5300-9D69F6DEB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0EC8C0-A5BF-0997-F7AB-CC064E7CC8D3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61A9A1-2CF4-CD16-FEF3-F850D966F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717CB7-6BB1-ED17-A1E2-7767DCCAD39F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6B5274-753C-1A5F-D859-696605135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4BD0A45-5B37-677C-78CB-CBE8391866CD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8D0C60-E38C-1320-F737-5A8F60495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3DAA2C-13C8-D869-3D44-EA019C355B90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A1A2E1-82A1-967B-A724-ED61460E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37C582-B123-FE25-D50C-DB83A31091B7}"/>
              </a:ext>
            </a:extLst>
          </p:cNvPr>
          <p:cNvGrpSpPr/>
          <p:nvPr/>
        </p:nvGrpSpPr>
        <p:grpSpPr>
          <a:xfrm>
            <a:off x="4109419" y="4998968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10B779A-1947-9114-D14C-90003A2083A4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1C3B800-49E2-6A19-1CE8-107D6BDD8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7E8DF98-7009-0D3A-186F-A4C3E26FBA28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2245D2-C239-22D0-8197-D3A49CB8C2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399BF1-0399-9F72-EFEC-8A5F1D89CA95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97DB24-BCC4-625C-E99D-56B256AE4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6879546-8C8B-AB14-66BE-C41088D4D7DB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38A5C7-EC11-2E81-04F7-AA633079D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7F3688-9F3D-7F1F-113C-327E5ECA0C40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87EC69-3A77-26F5-ADF5-CC71D69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7B3A449-2E53-7760-A132-9E87FFE7D02A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0DC74C-D560-6452-D548-14D186B8D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884D15C-3813-51E4-C6C6-568A40B21C56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8CA2E1-7F62-9216-8F84-46307F9DF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51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A78EAFB-9BC4-3CCF-4584-FB2DCD33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B5-D3F1-9712-15CA-29CA9270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3256284"/>
            <a:ext cx="10928927" cy="3303350"/>
          </a:xfrm>
        </p:spPr>
        <p:txBody>
          <a:bodyPr>
            <a:normAutofit/>
          </a:bodyPr>
          <a:lstStyle/>
          <a:p>
            <a:r>
              <a:rPr lang="en-US" dirty="0"/>
              <a:t>Suppose the MPCP instance has a match: </a:t>
            </a:r>
          </a:p>
          <a:p>
            <a:pPr>
              <a:lnSpc>
                <a:spcPct val="300000"/>
              </a:lnSpc>
            </a:pPr>
            <a:r>
              <a:rPr lang="en-US" dirty="0"/>
              <a:t>Then the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CE6A-1D9D-9BF0-5563-EB953CB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8D50FD-EFD8-5FB2-DA05-7A198C998BD0}"/>
                  </a:ext>
                </a:extLst>
              </p:cNvPr>
              <p:cNvSpPr/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8D50FD-EFD8-5FB2-DA05-7A198C9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B51B6C8-DEF0-ABAE-3F84-3D7B21F01B65}"/>
              </a:ext>
            </a:extLst>
          </p:cNvPr>
          <p:cNvGrpSpPr/>
          <p:nvPr/>
        </p:nvGrpSpPr>
        <p:grpSpPr>
          <a:xfrm>
            <a:off x="2784021" y="395448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6AAAAF-712E-F4A5-2695-2CD2678393D6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6AAAAF-712E-F4A5-2695-2CD267839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E1C97E-FFC1-D6F8-5E0C-97AEC19A9136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E1C97E-FFC1-D6F8-5E0C-97AEC19A9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EC02D5-4019-3E39-FE44-E74B21EA81FD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EC02D5-4019-3E39-FE44-E74B21EA8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155E48-D9F2-A5A1-CFF7-CBC40F78C30C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155E48-D9F2-A5A1-CFF7-CBC40F78C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4B8165-953B-9A3B-58A7-D772DF4E9E8D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4B8165-953B-9A3B-58A7-D772DF4E9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62B94C-0C67-A707-DC01-C6F91C419493}"/>
              </a:ext>
            </a:extLst>
          </p:cNvPr>
          <p:cNvGrpSpPr/>
          <p:nvPr/>
        </p:nvGrpSpPr>
        <p:grpSpPr>
          <a:xfrm>
            <a:off x="4305362" y="1285684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EC549F-5235-753F-5B4C-B16CBF9CD6C1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EC549F-5235-753F-5B4C-B16CBF9CD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1553A2-7576-6046-19E9-816029E30632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1553A2-7576-6046-19E9-816029E30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3AECD0-60EF-1A0A-DB0D-F839AED44482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3AECD0-60EF-1A0A-DB0D-F839AED44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91BBD1-6975-68DB-EB9C-7D24146E2EFC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91BBD1-6975-68DB-EB9C-7D24146E2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3CF90F-D4D0-F514-4244-3265EE28C8BE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3CF90F-D4D0-F514-4244-3265EE28C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EB96C2E-F0D9-36E7-8898-702A3EB9F4F3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EB96C2E-F0D9-36E7-8898-702A3EB9F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A934E4-F00D-2F94-F2F0-64A22394F164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A934E4-F00D-2F94-F2F0-64A2239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EA40E-E3FB-61C6-26F7-890A450C5D67}"/>
              </a:ext>
            </a:extLst>
          </p:cNvPr>
          <p:cNvGrpSpPr/>
          <p:nvPr/>
        </p:nvGrpSpPr>
        <p:grpSpPr>
          <a:xfrm>
            <a:off x="7217350" y="3317730"/>
            <a:ext cx="3857370" cy="680484"/>
            <a:chOff x="7319124" y="1924759"/>
            <a:chExt cx="385737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0C6252C-E5FB-85FD-72E8-22EB9717CDF3}"/>
                    </a:ext>
                  </a:extLst>
                </p:cNvPr>
                <p:cNvSpPr/>
                <p:nvPr/>
              </p:nvSpPr>
              <p:spPr>
                <a:xfrm>
                  <a:off x="7319124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0C6252C-E5FB-85FD-72E8-22EB9717CD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124" y="1924759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9E604A-2321-9970-62F8-2BC5370FA594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357B3FF-2566-F601-15AB-BCEF07ECA21B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8AAF60F-F967-7C73-993F-9C4415465109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36E298-AE7A-7849-4350-F5694526FE16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D57338F-8AE2-6A7C-FA86-9D51C3164F8F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22C2B-277B-AC51-18D2-403E25486F27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726C8A-0D58-2D48-C023-6BB5C0D3FE95}"/>
              </a:ext>
            </a:extLst>
          </p:cNvPr>
          <p:cNvGrpSpPr/>
          <p:nvPr/>
        </p:nvGrpSpPr>
        <p:grpSpPr>
          <a:xfrm>
            <a:off x="7217350" y="4601317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8EE1090-2E4C-F1EB-77A1-C421BA663C69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8DB5949-ECE9-72E7-7C9B-AE76385B9E38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7BB748C-5632-BC0F-5CAA-662B6AB5FF57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6AE581-0BC9-434D-DCBB-F3F9BBAA6FD6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C6129A3-8C7B-20DF-770C-7F68BDD9A93C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57C18EE-C472-3B23-218F-81463F39577B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3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ABF60D2-8B54-4478-237B-5C17EE81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753C-624A-B8BA-79DF-5A4BFD35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3256284"/>
                <a:ext cx="10928927" cy="33033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Conversely, suppose the PCP instance has a match</a:t>
                </a:r>
              </a:p>
              <a:p>
                <a:r>
                  <a:rPr lang="en-US" dirty="0"/>
                  <a:t>Must start with              , because that’s the only domino in which the top string and bottom string start with the same symbol</a:t>
                </a:r>
              </a:p>
              <a:p>
                <a:r>
                  <a:rPr lang="en-US" dirty="0"/>
                  <a:t>Delete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MPCP match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753C-624A-B8BA-79DF-5A4BFD35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3256284"/>
                <a:ext cx="10928927" cy="3303350"/>
              </a:xfrm>
              <a:blipFill>
                <a:blip r:embed="rId2"/>
                <a:stretch>
                  <a:fillRect l="-1004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DDE0-DFCE-95E1-A3A1-F009FAEE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F183A-61AA-14FE-F0E7-47B796872734}"/>
                  </a:ext>
                </a:extLst>
              </p:cNvPr>
              <p:cNvSpPr/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F183A-61AA-14FE-F0E7-47B796872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515F0-392F-4EE7-E3CB-3D790F172D20}"/>
              </a:ext>
            </a:extLst>
          </p:cNvPr>
          <p:cNvGrpSpPr/>
          <p:nvPr/>
        </p:nvGrpSpPr>
        <p:grpSpPr>
          <a:xfrm>
            <a:off x="2784021" y="395448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52F3C4-4F79-CA19-915A-E371BCB52161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52F3C4-4F79-CA19-915A-E371BCB5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FC37C0-1016-98D9-4B95-74A6DB94DEF9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FC37C0-1016-98D9-4B95-74A6DB94D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E0410A8-A27A-A248-0110-4A08FCBF8A41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E0410A8-A27A-A248-0110-4A08FCBF8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782E2D9-DF17-1366-DC1E-6C0D9C34697A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782E2D9-DF17-1366-DC1E-6C0D9C346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3A8855-6021-676D-04F8-D642C3953874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3A8855-6021-676D-04F8-D642C3953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EF8B02-F6E2-55CF-65E8-B9ABBD322BE4}"/>
              </a:ext>
            </a:extLst>
          </p:cNvPr>
          <p:cNvGrpSpPr/>
          <p:nvPr/>
        </p:nvGrpSpPr>
        <p:grpSpPr>
          <a:xfrm>
            <a:off x="4305362" y="1285684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46670A-131A-74A6-E576-65F0A3BDE100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46670A-131A-74A6-E576-65F0A3BDE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640A5-8367-90B0-88BD-17743F199F9B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640A5-8367-90B0-88BD-17743F199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F6B634-036D-1DEB-C90C-8489B9504973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F6B634-036D-1DEB-C90C-8489B9504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A455CB1-BC11-6F47-CC1F-73AD08C04AE2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A455CB1-BC11-6F47-CC1F-73AD08C04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5662BC-9112-3FEE-F8E5-AC5068998297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5662BC-9112-3FEE-F8E5-AC5068998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65BB7D-A452-E181-FC27-BA58B4A67192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65BB7D-A452-E181-FC27-BA58B4A67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DC6C21-6CB9-58E2-4351-81D59AC4FAC6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DC6C21-6CB9-58E2-4351-81D59AC4F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DAF724-5CA4-B2B0-1B5C-C9A6357861AA}"/>
                  </a:ext>
                </a:extLst>
              </p:cNvPr>
              <p:cNvSpPr/>
              <p:nvPr/>
            </p:nvSpPr>
            <p:spPr>
              <a:xfrm>
                <a:off x="3504940" y="4082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DAF724-5CA4-B2B0-1B5C-C9A635786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940" y="4082810"/>
                <a:ext cx="729727" cy="6804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5FC3DBB-1407-1222-DC1F-EB8CEA88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FF4-F037-1D9A-BB03-76692AE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05707-DEC4-F48E-9F33-9F9E0F2EB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✔️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05707-DEC4-F48E-9F33-9F9E0F2EB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BB02C-72A9-C6FB-86F6-E2C31D5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91E52-D556-B910-042B-D288BF3A6B0B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91E52-D556-B910-042B-D288BF3A6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7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F52-D96D-487A-8CE4-19B5642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0BEC-4449-6521-9ACB-55A0A868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2023588"/>
            <a:ext cx="1143471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Post’s Correspondence Problem seems like “just a domino puzzle”</a:t>
            </a:r>
          </a:p>
          <a:p>
            <a:pPr>
              <a:lnSpc>
                <a:spcPct val="200000"/>
              </a:lnSpc>
            </a:pPr>
            <a:r>
              <a:rPr lang="en-US" dirty="0"/>
              <a:t>However, we showed how to </a:t>
            </a:r>
            <a:r>
              <a:rPr lang="en-US" dirty="0">
                <a:solidFill>
                  <a:schemeClr val="accent1"/>
                </a:solidFill>
              </a:rPr>
              <a:t>build a computer out of dominos!</a:t>
            </a:r>
          </a:p>
          <a:p>
            <a:pPr>
              <a:lnSpc>
                <a:spcPct val="200000"/>
              </a:lnSpc>
            </a:pPr>
            <a:r>
              <a:rPr lang="en-US" dirty="0"/>
              <a:t>PCP was </a:t>
            </a:r>
            <a:r>
              <a:rPr lang="en-US" dirty="0">
                <a:solidFill>
                  <a:schemeClr val="accent1"/>
                </a:solidFill>
              </a:rPr>
              <a:t>secretly a problem about Turing machines </a:t>
            </a:r>
            <a:r>
              <a:rPr lang="en-US" dirty="0"/>
              <a:t>all along!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AD25F-E9E3-62CD-8334-B518B18F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CD33E-6F12-A420-3401-41D56D94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078E-D19B-3036-F5A1-EF7E146D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CC648-1F0D-6A69-99DC-97306795C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901940"/>
                <a:ext cx="10515600" cy="40882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Known undecidable languages: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Next: One more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CC648-1F0D-6A69-99DC-97306795C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901940"/>
                <a:ext cx="10515600" cy="408827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1E37-F513-0AB5-85FD-93860CFE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4614DBA-E769-89BE-28D7-69A676FF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13" y="576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EFF-BE46-F71B-B6F0-B0AA99AA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325563"/>
          </a:xfrm>
        </p:spPr>
        <p:txBody>
          <a:bodyPr/>
          <a:lstStyle/>
          <a:p>
            <a:r>
              <a:rPr lang="en-US" dirty="0"/>
              <a:t>The acceptance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0829"/>
                <a:ext cx="11201400" cy="4446134"/>
              </a:xfrm>
            </p:spPr>
            <p:txBody>
              <a:bodyPr/>
              <a:lstStyle/>
              <a:p>
                <a:r>
                  <a:rPr lang="en-US" b="1" dirty="0"/>
                  <a:t>Informal problem statement: </a:t>
                </a:r>
                <a:r>
                  <a:rPr lang="en-US" dirty="0">
                    <a:solidFill>
                      <a:schemeClr val="tx1"/>
                    </a:solidFill>
                  </a:rPr>
                  <a:t>Given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The same problem, formulated as a language: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machine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accepts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both about </a:t>
                </a:r>
                <a:r>
                  <a:rPr lang="en-US" dirty="0">
                    <a:solidFill>
                      <a:schemeClr val="accent1"/>
                    </a:solidFill>
                  </a:rPr>
                  <a:t>predicting</a:t>
                </a:r>
                <a:r>
                  <a:rPr lang="en-US" dirty="0"/>
                  <a:t> TMs’ behavior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0829"/>
                <a:ext cx="11201400" cy="4446134"/>
              </a:xfrm>
              <a:blipFill>
                <a:blip r:embed="rId2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2648-53EF-8743-ACE2-ABFB2A6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/>
              <p:nvPr/>
            </p:nvSpPr>
            <p:spPr>
              <a:xfrm>
                <a:off x="3336992" y="5643963"/>
                <a:ext cx="5502207" cy="8468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92" y="5643963"/>
                <a:ext cx="5502207" cy="846881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Post’s Correspondence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FB851-E17E-CF25-2E8F-035AA5117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293"/>
                <a:ext cx="10121900" cy="52524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Given:</a:t>
                </a:r>
                <a:r>
                  <a:rPr lang="en-US" dirty="0"/>
                  <a:t> A list of “dominos”          ,         ,        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,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Goal:</a:t>
                </a:r>
                <a:r>
                  <a:rPr lang="en-US" dirty="0"/>
                  <a:t> Determine whether it is possible to construct a “match”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“match” is a sequence of dominos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the same domino multiple times is permitted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FB851-E17E-CF25-2E8F-035AA5117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293"/>
                <a:ext cx="10121900" cy="5252484"/>
              </a:xfrm>
              <a:blipFill>
                <a:blip r:embed="rId2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5837273" y="1534944"/>
            <a:ext cx="2839482" cy="680484"/>
            <a:chOff x="2363972" y="2307153"/>
            <a:chExt cx="283948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661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95" y="2307153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7238439" y="3086426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6F6E5A-7CCF-2411-FA37-0142C3C77D53}"/>
                  </a:ext>
                </a:extLst>
              </p:cNvPr>
              <p:cNvSpPr/>
              <p:nvPr/>
            </p:nvSpPr>
            <p:spPr>
              <a:xfrm>
                <a:off x="5015022" y="1534944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6F6E5A-7CCF-2411-FA37-0142C3C77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22" y="1534944"/>
                <a:ext cx="542259" cy="6804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390C49-3430-36F4-350B-9A6F54B023BE}"/>
                  </a:ext>
                </a:extLst>
              </p:cNvPr>
              <p:cNvSpPr/>
              <p:nvPr/>
            </p:nvSpPr>
            <p:spPr>
              <a:xfrm>
                <a:off x="6659524" y="3088758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390C49-3430-36F4-350B-9A6F54B02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24" y="3088758"/>
                <a:ext cx="542259" cy="6804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9BA8FA-AEDB-38FD-99CB-7A74B62996EB}"/>
                  </a:ext>
                </a:extLst>
              </p:cNvPr>
              <p:cNvSpPr/>
              <p:nvPr/>
            </p:nvSpPr>
            <p:spPr>
              <a:xfrm>
                <a:off x="3747454" y="5414133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9BA8FA-AEDB-38FD-99CB-7A74B629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54" y="5414133"/>
                <a:ext cx="4995500" cy="11607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3D3B-DEA2-8023-8909-8B4CA8F5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4F35A-FDCC-7526-F5EB-2617D06F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14" y="1825625"/>
                <a:ext cx="60633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dirty="0"/>
                  <a:t> is undecidable will involve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machines constructing Turing machines</a:t>
                </a:r>
              </a:p>
              <a:p>
                <a:r>
                  <a:rPr lang="en-US" dirty="0"/>
                  <a:t>Turing machines can both </a:t>
                </a:r>
                <a:r>
                  <a:rPr lang="en-US" dirty="0">
                    <a:solidFill>
                      <a:schemeClr val="accent1"/>
                    </a:solidFill>
                  </a:rPr>
                  <a:t>read and write</a:t>
                </a:r>
                <a:r>
                  <a:rPr lang="en-US" dirty="0"/>
                  <a:t> descriptions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Turing machine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4F35A-FDCC-7526-F5EB-2617D06F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14" y="1825625"/>
                <a:ext cx="6063343" cy="4351338"/>
              </a:xfrm>
              <a:blipFill>
                <a:blip r:embed="rId2"/>
                <a:stretch>
                  <a:fillRect l="-1811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9F66-5E95-3CAE-44EE-BCCF143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22CA5-E659-C51C-5612-CB4481D848CC}"/>
              </a:ext>
            </a:extLst>
          </p:cNvPr>
          <p:cNvGrpSpPr/>
          <p:nvPr/>
        </p:nvGrpSpPr>
        <p:grpSpPr>
          <a:xfrm>
            <a:off x="7537385" y="432594"/>
            <a:ext cx="4127500" cy="4446890"/>
            <a:chOff x="7537385" y="432594"/>
            <a:chExt cx="4127500" cy="4446890"/>
          </a:xfrm>
        </p:grpSpPr>
        <p:pic>
          <p:nvPicPr>
            <p:cNvPr id="6" name="Picture 5" descr="A drawing of hands and a pen&#10;&#10;AI-generated content may be incorrect.">
              <a:extLst>
                <a:ext uri="{FF2B5EF4-FFF2-40B4-BE49-F238E27FC236}">
                  <a16:creationId xmlns:a16="http://schemas.microsoft.com/office/drawing/2014/main" id="{EF4BEBB0-287A-9701-8E7D-9ADA0794D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5" y="432594"/>
              <a:ext cx="4127500" cy="3568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D4AC02-8C2B-1E2B-95E8-C5E475DC3BA8}"/>
                </a:ext>
              </a:extLst>
            </p:cNvPr>
            <p:cNvSpPr txBox="1"/>
            <p:nvPr/>
          </p:nvSpPr>
          <p:spPr>
            <a:xfrm>
              <a:off x="7822340" y="4233153"/>
              <a:ext cx="379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“Drawing Hands.”</a:t>
              </a:r>
            </a:p>
            <a:p>
              <a:r>
                <a:rPr lang="en-US" dirty="0"/>
                <a:t>(1948 lithograph by M. C. Escher)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0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647DB18-E687-16CF-B9AD-A46BD9E8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504C7-11F1-BF7C-881F-AA1AD8E3A0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504C7-11F1-BF7C-881F-AA1AD8E3A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06DE-3E21-6347-8872-5C280DE0E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121791"/>
                <a:ext cx="10928927" cy="54378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06DE-3E21-6347-8872-5C280DE0E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121791"/>
                <a:ext cx="10928927" cy="5437844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64EB7-E7E2-AD9D-0EAF-BE3AB520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FB31BB9-1616-235C-4D5D-E2A53E45E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485DA5F-87A6-F123-C4B7-371DCD8AB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EBF5CE-593B-9888-747D-9B3B9B8198ED}"/>
                  </a:ext>
                </a:extLst>
              </p:cNvPr>
              <p:cNvSpPr/>
              <p:nvPr/>
            </p:nvSpPr>
            <p:spPr>
              <a:xfrm>
                <a:off x="1107191" y="2809188"/>
                <a:ext cx="7404841" cy="3681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ts val="3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following TM: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EBF5CE-593B-9888-747D-9B3B9B8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2809188"/>
                <a:ext cx="7404841" cy="3681656"/>
              </a:xfrm>
              <a:prstGeom prst="rect">
                <a:avLst/>
              </a:prstGeom>
              <a:blipFill>
                <a:blip r:embed="rId7"/>
                <a:stretch>
                  <a:fillRect b="-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A9C32-155E-F359-C200-F832EE9E41A4}"/>
              </a:ext>
            </a:extLst>
          </p:cNvPr>
          <p:cNvGrpSpPr/>
          <p:nvPr/>
        </p:nvGrpSpPr>
        <p:grpSpPr>
          <a:xfrm>
            <a:off x="72187" y="2809188"/>
            <a:ext cx="849874" cy="3681656"/>
            <a:chOff x="72187" y="3677306"/>
            <a:chExt cx="849874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8428128D-B9BC-6865-8A6E-EA47AAE101BF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CD2A608-512A-129F-88DF-7A976648D59E}"/>
                    </a:ext>
                  </a:extLst>
                </p:cNvPr>
                <p:cNvSpPr txBox="1"/>
                <p:nvPr/>
              </p:nvSpPr>
              <p:spPr>
                <a:xfrm>
                  <a:off x="72187" y="4933107"/>
                  <a:ext cx="554502" cy="282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CD2A608-512A-129F-88DF-7A976648D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7" y="4933107"/>
                  <a:ext cx="554502" cy="282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69580-DBB2-8CBD-C296-B97A8223C1E2}"/>
                  </a:ext>
                </a:extLst>
              </p:cNvPr>
              <p:cNvSpPr txBox="1"/>
              <p:nvPr/>
            </p:nvSpPr>
            <p:spPr>
              <a:xfrm>
                <a:off x="8615786" y="2703845"/>
                <a:ext cx="3576214" cy="378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loops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69580-DBB2-8CBD-C296-B97A8223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86" y="2703845"/>
                <a:ext cx="3576214" cy="3786999"/>
              </a:xfrm>
              <a:prstGeom prst="rect">
                <a:avLst/>
              </a:prstGeom>
              <a:blipFill>
                <a:blip r:embed="rId9"/>
                <a:stretch>
                  <a:fillRect l="-1363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8132E7-1507-3F9B-6A66-C0A156C59333}"/>
                  </a:ext>
                </a:extLst>
              </p:cNvPr>
              <p:cNvSpPr/>
              <p:nvPr/>
            </p:nvSpPr>
            <p:spPr>
              <a:xfrm>
                <a:off x="1417329" y="3885161"/>
                <a:ext cx="5954432" cy="14217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ts val="3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halts, accept.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8132E7-1507-3F9B-6A66-C0A156C59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9" y="3885161"/>
                <a:ext cx="5954432" cy="1421799"/>
              </a:xfrm>
              <a:prstGeom prst="rect">
                <a:avLst/>
              </a:prstGeom>
              <a:blipFill>
                <a:blip r:embed="rId10"/>
                <a:stretch>
                  <a:fillRect b="-8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AA53D-3033-870D-981C-7EE8D85E5664}"/>
              </a:ext>
            </a:extLst>
          </p:cNvPr>
          <p:cNvGrpSpPr/>
          <p:nvPr/>
        </p:nvGrpSpPr>
        <p:grpSpPr>
          <a:xfrm>
            <a:off x="7577731" y="3885161"/>
            <a:ext cx="968895" cy="1421799"/>
            <a:chOff x="542233" y="3677306"/>
            <a:chExt cx="968895" cy="2813538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6F3808D3-0D4F-86D9-43B7-46F4D9476BC5}"/>
                </a:ext>
              </a:extLst>
            </p:cNvPr>
            <p:cNvSpPr/>
            <p:nvPr/>
          </p:nvSpPr>
          <p:spPr>
            <a:xfrm flipH="1"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349D9-2564-375C-8A73-41F59CF677F2}"/>
                    </a:ext>
                  </a:extLst>
                </p:cNvPr>
                <p:cNvSpPr txBox="1"/>
                <p:nvPr/>
              </p:nvSpPr>
              <p:spPr>
                <a:xfrm>
                  <a:off x="956626" y="4683878"/>
                  <a:ext cx="554502" cy="730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349D9-2564-375C-8A73-41F59CF67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26" y="4683878"/>
                  <a:ext cx="554502" cy="7308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1" grpId="0" uiExpand="1" build="p"/>
      <p:bldP spid="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CA43-744C-CFD3-86E7-A1B0D559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1086"/>
                <a:ext cx="10515600" cy="4879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several interesting examples of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 languages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I’ll describe </a:t>
                </a:r>
                <a:r>
                  <a:rPr lang="en-US" strike="sngStrike" dirty="0"/>
                  <a:t>a few more examples</a:t>
                </a:r>
                <a:r>
                  <a:rPr lang="en-US" dirty="0">
                    <a:solidFill>
                      <a:srgbClr val="FF0000"/>
                    </a:solidFill>
                  </a:rPr>
                  <a:t> one more example</a:t>
                </a:r>
              </a:p>
              <a:p>
                <a:r>
                  <a:rPr lang="en-US" dirty="0"/>
                  <a:t>Each can be proven undecidable via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we will not do the proofs</a:t>
                </a:r>
              </a:p>
              <a:p>
                <a:r>
                  <a:rPr lang="en-US" dirty="0"/>
                  <a:t>(This material will not be on exercises or exams)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CA43-744C-CFD3-86E7-A1B0D559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1086"/>
                <a:ext cx="10515600" cy="48797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386" y="1615101"/>
                <a:ext cx="10760413" cy="469122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solution</a:t>
                </a:r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386" y="1615101"/>
                <a:ext cx="10760413" cy="4691227"/>
              </a:xfrm>
              <a:blipFill>
                <a:blip r:embed="rId2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3242856" y="5311190"/>
                <a:ext cx="5706286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56" y="5311190"/>
                <a:ext cx="5706286" cy="724931"/>
              </a:xfrm>
              <a:prstGeom prst="rect">
                <a:avLst/>
              </a:prstGeom>
              <a:blipFill>
                <a:blip r:embed="rId3"/>
                <a:stretch>
                  <a:fillRect l="-1279" r="-13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F73A6FB-E0B0-80EA-9DF2-AD0AEC52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D269C-1C49-AF0E-197C-8F72DB70D3F0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0A3-0BA8-C469-B8B4-2719EAC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84F0A8C-5800-A882-F595-2AA3ADC0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E8F5CA-1886-2654-0970-32DB2E98A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BB31A0F9-A112-7711-2BAF-7CDF34F86FC6}"/>
              </a:ext>
            </a:extLst>
          </p:cNvPr>
          <p:cNvSpPr/>
          <p:nvPr/>
        </p:nvSpPr>
        <p:spPr>
          <a:xfrm>
            <a:off x="2104102" y="4211999"/>
            <a:ext cx="7032698" cy="417635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(details on next slide)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 r="-7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4E03B-C513-F68D-2B6D-DD15E8952E22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83B2F99-767C-AA86-BF05-4FC4FC8CEE7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uiExpand="1" build="p"/>
      <p:bldP spid="6" grpId="0" animBg="1"/>
      <p:bldP spid="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2D1BEB-17B0-DD5F-BAAE-5F87AC18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967CE-9098-7ABF-E955-A59EF1D01C41}"/>
              </a:ext>
            </a:extLst>
          </p:cNvPr>
          <p:cNvGrpSpPr/>
          <p:nvPr/>
        </p:nvGrpSpPr>
        <p:grpSpPr>
          <a:xfrm>
            <a:off x="759131" y="1877603"/>
            <a:ext cx="6331744" cy="680484"/>
            <a:chOff x="587681" y="1287053"/>
            <a:chExt cx="6331744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7E965B-718D-64B3-6C73-DCDEF92E4730}"/>
                </a:ext>
              </a:extLst>
            </p:cNvPr>
            <p:cNvGrpSpPr/>
            <p:nvPr/>
          </p:nvGrpSpPr>
          <p:grpSpPr>
            <a:xfrm>
              <a:off x="587681" y="1287053"/>
              <a:ext cx="4272453" cy="680484"/>
              <a:chOff x="526721" y="2140493"/>
              <a:chExt cx="4272453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A91184A-27CE-6801-A9F7-CFA300E578F2}"/>
                      </a:ext>
                    </a:extLst>
                  </p:cNvPr>
                  <p:cNvSpPr/>
                  <p:nvPr/>
                </p:nvSpPr>
                <p:spPr>
                  <a:xfrm>
                    <a:off x="526721" y="2140493"/>
                    <a:ext cx="1225417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0" cmpd="dbl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A91184A-27CE-6801-A9F7-CFA300E578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721" y="2140493"/>
                    <a:ext cx="1225417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9524EC7-CFB6-ED4E-F682-A8E7E07BAD5D}"/>
                      </a:ext>
                    </a:extLst>
                  </p:cNvPr>
                  <p:cNvSpPr/>
                  <p:nvPr/>
                </p:nvSpPr>
                <p:spPr>
                  <a:xfrm>
                    <a:off x="3763516" y="2140493"/>
                    <a:ext cx="1035658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accept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9524EC7-CFB6-ED4E-F682-A8E7E07B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3516" y="2140493"/>
                    <a:ext cx="1035658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2F1B35A-DD01-F16A-84DA-32BACE4C9149}"/>
                      </a:ext>
                    </a:extLst>
                  </p:cNvPr>
                  <p:cNvSpPr/>
                  <p:nvPr/>
                </p:nvSpPr>
                <p:spPr>
                  <a:xfrm>
                    <a:off x="2230797" y="2140493"/>
                    <a:ext cx="396713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2F1B35A-DD01-F16A-84DA-32BACE4C9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797" y="2140493"/>
                    <a:ext cx="396713" cy="68048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279B70C-249C-2F4B-545B-115237D29729}"/>
                      </a:ext>
                    </a:extLst>
                  </p:cNvPr>
                  <p:cNvSpPr/>
                  <p:nvPr/>
                </p:nvSpPr>
                <p:spPr>
                  <a:xfrm>
                    <a:off x="3053942" y="2140493"/>
                    <a:ext cx="411716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279B70C-249C-2F4B-545B-115237D297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3942" y="2140493"/>
                    <a:ext cx="411716" cy="68048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4A69F7-7924-E912-D73B-17AE1D757ADB}"/>
                    </a:ext>
                  </a:extLst>
                </p:cNvPr>
                <p:cNvSpPr/>
                <p:nvPr/>
              </p:nvSpPr>
              <p:spPr>
                <a:xfrm>
                  <a:off x="5883767" y="128705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4A69F7-7924-E912-D73B-17AE1D757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767" y="1287053"/>
                  <a:ext cx="1035658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699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dominos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6990"/>
                <a:ext cx="10515600" cy="1325563"/>
              </a:xfrm>
              <a:blipFill>
                <a:blip r:embed="rId1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938" y="1690008"/>
                <a:ext cx="12032512" cy="57565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dirty="0"/>
                  <a:t>	          ,         ,         ,                , and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b="0" dirty="0"/>
                  <a:t>, we include                 , and we include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we include                  , and we include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       ,                 ,               ,                , and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38" y="1690008"/>
                <a:ext cx="12032512" cy="5756512"/>
              </a:xfrm>
              <a:blipFill>
                <a:blip r:embed="rId1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B70A-E17B-6EEA-4CBB-86BAA10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8C120C-D75C-1B98-FA9E-64D0C21BB5BB}"/>
              </a:ext>
            </a:extLst>
          </p:cNvPr>
          <p:cNvGrpSpPr/>
          <p:nvPr/>
        </p:nvGrpSpPr>
        <p:grpSpPr>
          <a:xfrm>
            <a:off x="5436736" y="3676084"/>
            <a:ext cx="3918586" cy="686932"/>
            <a:chOff x="5265286" y="3936800"/>
            <a:chExt cx="3918586" cy="686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/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/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51B0D-424C-86A3-769C-321847AE89B2}"/>
              </a:ext>
            </a:extLst>
          </p:cNvPr>
          <p:cNvGrpSpPr/>
          <p:nvPr/>
        </p:nvGrpSpPr>
        <p:grpSpPr>
          <a:xfrm>
            <a:off x="5436736" y="4470471"/>
            <a:ext cx="3918586" cy="688147"/>
            <a:chOff x="5265286" y="4839619"/>
            <a:chExt cx="3918586" cy="68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/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/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F2A6C7-1FD6-4226-9685-42E7FDA207AF}"/>
              </a:ext>
            </a:extLst>
          </p:cNvPr>
          <p:cNvGrpSpPr/>
          <p:nvPr/>
        </p:nvGrpSpPr>
        <p:grpSpPr>
          <a:xfrm>
            <a:off x="795874" y="5396883"/>
            <a:ext cx="6544687" cy="684824"/>
            <a:chOff x="624424" y="4806333"/>
            <a:chExt cx="6544687" cy="684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/>
                <p:nvPr/>
              </p:nvSpPr>
              <p:spPr>
                <a:xfrm>
                  <a:off x="624424" y="4810673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424" y="4810673"/>
                  <a:ext cx="399972" cy="68048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/>
                <p:nvPr/>
              </p:nvSpPr>
              <p:spPr>
                <a:xfrm>
                  <a:off x="1489358" y="4810673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58" y="4810673"/>
                  <a:ext cx="993367" cy="6804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/>
                <p:nvPr/>
              </p:nvSpPr>
              <p:spPr>
                <a:xfrm>
                  <a:off x="2785551" y="4810673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551" y="4810673"/>
                  <a:ext cx="993366" cy="68048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B7A43C-732A-1307-89DA-4A2117C1AB17}"/>
                    </a:ext>
                  </a:extLst>
                </p:cNvPr>
                <p:cNvSpPr/>
                <p:nvPr/>
              </p:nvSpPr>
              <p:spPr>
                <a:xfrm>
                  <a:off x="6175744" y="4806333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B7A43C-732A-1307-89DA-4A2117C1A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44" y="4806333"/>
                  <a:ext cx="993367" cy="68048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22C0D9-9FE1-1C63-407D-C422002AC4D0}"/>
                    </a:ext>
                  </a:extLst>
                </p:cNvPr>
                <p:cNvSpPr/>
                <p:nvPr/>
              </p:nvSpPr>
              <p:spPr>
                <a:xfrm>
                  <a:off x="4081743" y="4810673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22C0D9-9FE1-1C63-407D-C422002AC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743" y="4810673"/>
                  <a:ext cx="993366" cy="68048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74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072169-F0C6-6BAB-1580-0EDB1788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7B67F-8037-428B-6FCD-D79A86E84536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E51-6EEA-3D8D-E0B0-431B204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3FF00EC-80BF-2C18-35B9-D58FFEE7B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1FF1BF-C257-F4DD-CFBB-4B20F0026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A8857EAB-3C72-8753-0C2A-173237754815}"/>
              </a:ext>
            </a:extLst>
          </p:cNvPr>
          <p:cNvSpPr/>
          <p:nvPr/>
        </p:nvSpPr>
        <p:spPr>
          <a:xfrm>
            <a:off x="9557657" y="3881651"/>
            <a:ext cx="2410029" cy="831863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41AE881-90AC-E3C9-95C8-09C4F6A531AE}"/>
              </a:ext>
            </a:extLst>
          </p:cNvPr>
          <p:cNvGrpSpPr/>
          <p:nvPr/>
        </p:nvGrpSpPr>
        <p:grpSpPr>
          <a:xfrm>
            <a:off x="55355" y="3333600"/>
            <a:ext cx="866706" cy="3157244"/>
            <a:chOff x="55355" y="3677306"/>
            <a:chExt cx="866706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315A4ADE-F8CA-E4A6-803E-634BF73B28F5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/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blipFill>
                <a:blip r:embed="rId9"/>
                <a:stretch>
                  <a:fillRect l="-2326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1:</a:t>
                </a:r>
                <a:r>
                  <a:rPr lang="en-US" dirty="0"/>
                  <a:t> For every non-halting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Proof omitted, but here’s an example: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Think of this sequence as one “super-domino”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NEXT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48F3A-340D-9A7F-A9B5-E4404B483B77}"/>
              </a:ext>
            </a:extLst>
          </p:cNvPr>
          <p:cNvGrpSpPr/>
          <p:nvPr/>
        </p:nvGrpSpPr>
        <p:grpSpPr>
          <a:xfrm>
            <a:off x="6918716" y="4516935"/>
            <a:ext cx="3901684" cy="680484"/>
            <a:chOff x="5137283" y="3933825"/>
            <a:chExt cx="390168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/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/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/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/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/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/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/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/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/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799D151-D3D9-5FD5-436A-6ACCA1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DCDA6-C550-EE0D-A446-45E51C7A2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DCDA6-C550-EE0D-A446-45E51C7A2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E23AA-6725-8EC5-B8A3-9EF65B98F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halting computation history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Match: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E23AA-6725-8EC5-B8A3-9EF65B98F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9805-C270-FC9E-1D4B-2FCAC09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E4E3182-1848-E30E-8C2F-26C79A4C357A}"/>
                  </a:ext>
                </a:extLst>
              </p:cNvPr>
              <p:cNvSpPr/>
              <p:nvPr/>
            </p:nvSpPr>
            <p:spPr>
              <a:xfrm>
                <a:off x="2189538" y="3626402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E4E3182-1848-E30E-8C2F-26C79A4C3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38" y="3626402"/>
                <a:ext cx="818385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E82CC02-EB36-029D-B0D5-432AD1860584}"/>
                  </a:ext>
                </a:extLst>
              </p:cNvPr>
              <p:cNvSpPr/>
              <p:nvPr/>
            </p:nvSpPr>
            <p:spPr>
              <a:xfrm>
                <a:off x="3007923" y="3626402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E82CC02-EB36-029D-B0D5-432AD1860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23" y="3626402"/>
                <a:ext cx="833374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7EAA6-B06B-4AD8-0DF6-35B01730900B}"/>
                  </a:ext>
                </a:extLst>
              </p:cNvPr>
              <p:cNvSpPr txBox="1"/>
              <p:nvPr/>
            </p:nvSpPr>
            <p:spPr>
              <a:xfrm>
                <a:off x="3907935" y="3781978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7EAA6-B06B-4AD8-0DF6-35B01730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5" y="3781978"/>
                <a:ext cx="476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22C4B7-C01F-9812-4BE3-5D148F0106C2}"/>
                  </a:ext>
                </a:extLst>
              </p:cNvPr>
              <p:cNvSpPr/>
              <p:nvPr/>
            </p:nvSpPr>
            <p:spPr>
              <a:xfrm>
                <a:off x="4394977" y="3626402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22C4B7-C01F-9812-4BE3-5D148F010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77" y="3626402"/>
                <a:ext cx="1086661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CF07B1-B4D9-C6B4-A38E-69055285E65B}"/>
                  </a:ext>
                </a:extLst>
              </p:cNvPr>
              <p:cNvSpPr/>
              <p:nvPr/>
            </p:nvSpPr>
            <p:spPr>
              <a:xfrm>
                <a:off x="944306" y="3626402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CF07B1-B4D9-C6B4-A38E-69055285E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06" y="3626402"/>
                <a:ext cx="1225417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8E768-0B08-A4A1-D976-ECF7CE707F72}"/>
                  </a:ext>
                </a:extLst>
              </p:cNvPr>
              <p:cNvSpPr/>
              <p:nvPr/>
            </p:nvSpPr>
            <p:spPr>
              <a:xfrm>
                <a:off x="5491988" y="36264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8E768-0B08-A4A1-D976-ECF7CE707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88" y="3626402"/>
                <a:ext cx="982834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85EE76-2722-8D6B-1C7C-5CF3DB90E5C7}"/>
                  </a:ext>
                </a:extLst>
              </p:cNvPr>
              <p:cNvSpPr/>
              <p:nvPr/>
            </p:nvSpPr>
            <p:spPr>
              <a:xfrm>
                <a:off x="6469983" y="36264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85EE76-2722-8D6B-1C7C-5CF3DB9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83" y="3626402"/>
                <a:ext cx="982834" cy="6804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214992-6C2B-CA7D-AFCF-0CED2C976042}"/>
                  </a:ext>
                </a:extLst>
              </p:cNvPr>
              <p:cNvSpPr/>
              <p:nvPr/>
            </p:nvSpPr>
            <p:spPr>
              <a:xfrm>
                <a:off x="7447978" y="36264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214992-6C2B-CA7D-AFCF-0CED2C976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78" y="3626402"/>
                <a:ext cx="982834" cy="6804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F5F697-F450-A111-78F1-BC5453414A70}"/>
                  </a:ext>
                </a:extLst>
              </p:cNvPr>
              <p:cNvSpPr txBox="1"/>
              <p:nvPr/>
            </p:nvSpPr>
            <p:spPr>
              <a:xfrm>
                <a:off x="8510263" y="3779874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F5F697-F450-A111-78F1-BC5453414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263" y="3779874"/>
                <a:ext cx="476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DC6DE41-BE69-0649-A40B-78F7C97EAE4E}"/>
                  </a:ext>
                </a:extLst>
              </p:cNvPr>
              <p:cNvSpPr/>
              <p:nvPr/>
            </p:nvSpPr>
            <p:spPr>
              <a:xfrm>
                <a:off x="8986955" y="36264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DC6DE41-BE69-0649-A40B-78F7C97EA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955" y="3626402"/>
                <a:ext cx="982834" cy="6804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065202-AC6A-92F9-9B1F-EC6C3B0A6779}"/>
                  </a:ext>
                </a:extLst>
              </p:cNvPr>
              <p:cNvSpPr/>
              <p:nvPr/>
            </p:nvSpPr>
            <p:spPr>
              <a:xfrm>
                <a:off x="9980930" y="3624298"/>
                <a:ext cx="103565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065202-AC6A-92F9-9B1F-EC6C3B0A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30" y="3624298"/>
                <a:ext cx="1035658" cy="6804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4" grpId="0" animBg="1"/>
      <p:bldP spid="55" grpId="0" animBg="1"/>
      <p:bldP spid="56" grpId="0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59DF42F-1BA4-66C6-14F4-F840D6F4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A74403-9C25-29EE-2001-D330BAEBCAF1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36E8B-1003-8AD0-9790-61A8DAE42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36E8B-1003-8AD0-9790-61A8DAE42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3BE0C-BD69-5E2D-590C-C61290850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3BE0C-BD69-5E2D-590C-C6129085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ADA5E-94E6-F452-50AD-C2732892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F77A5D9E-4001-4494-007D-FB58579D1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388E83E-F3D0-0728-1540-A6245C2F3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DA682687-7CD5-25A6-D4D5-AAB166153A17}"/>
              </a:ext>
            </a:extLst>
          </p:cNvPr>
          <p:cNvSpPr/>
          <p:nvPr/>
        </p:nvSpPr>
        <p:spPr>
          <a:xfrm>
            <a:off x="9481457" y="4853919"/>
            <a:ext cx="2410029" cy="831863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B4919-39D8-6D7C-2972-9DE0D0AF56E1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B4919-39D8-6D7C-2972-9DE0D0AF5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5F41090-BB92-B16C-15AC-BBBED08F1EAA}"/>
              </a:ext>
            </a:extLst>
          </p:cNvPr>
          <p:cNvGrpSpPr/>
          <p:nvPr/>
        </p:nvGrpSpPr>
        <p:grpSpPr>
          <a:xfrm>
            <a:off x="55355" y="3333600"/>
            <a:ext cx="866706" cy="3157244"/>
            <a:chOff x="55355" y="3677306"/>
            <a:chExt cx="866706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25EEBFE-004A-CCA8-E573-F02C0E55F993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FB2CA8-8A2A-DEB7-6E92-E9A4872F7A51}"/>
                    </a:ext>
                  </a:extLst>
                </p:cNvPr>
                <p:cNvSpPr txBox="1"/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FB2CA8-8A2A-DEB7-6E92-E9A4872F7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D9475-5B42-11C2-91D8-2440B433B130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D9475-5B42-11C2-91D8-2440B433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blipFill>
                <a:blip r:embed="rId9"/>
                <a:stretch>
                  <a:fillRect l="-2326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71B-663B-2EB4-5B0A-2E0D727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4E9F-8D01-4706-4F23-4C5ADBBE3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8" y="1697955"/>
                <a:ext cx="10787743" cy="47928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non-halting</a:t>
                </a:r>
                <a:r>
                  <a:rPr lang="en-US" dirty="0"/>
                  <a:t> configuration, then every sequence of dominos in which the top string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</a:t>
                </a:r>
                <a:r>
                  <a:rPr lang="en-US" dirty="0"/>
                  <a:t> begin with the following super-domino: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Proof omitted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4E9F-8D01-4706-4F23-4C5ADBBE3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8" y="1697955"/>
                <a:ext cx="10787743" cy="4792889"/>
              </a:xfrm>
              <a:blipFill>
                <a:blip r:embed="rId2"/>
                <a:stretch>
                  <a:fillRect l="-1017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C515-21EE-31FE-D677-6E8C680F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61D01A-B079-DD38-18D2-A1815AEDD2D9}"/>
                  </a:ext>
                </a:extLst>
              </p:cNvPr>
              <p:cNvSpPr/>
              <p:nvPr/>
            </p:nvSpPr>
            <p:spPr>
              <a:xfrm>
                <a:off x="6177642" y="3636496"/>
                <a:ext cx="133609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NEXT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61D01A-B079-DD38-18D2-A1815AEDD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42" y="3636496"/>
                <a:ext cx="133609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212731</TotalTime>
  <Words>1427</Words>
  <Application>Microsoft Office PowerPoint</Application>
  <PresentationFormat>Widescreen</PresentationFormat>
  <Paragraphs>297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Californian FB</vt:lpstr>
      <vt:lpstr>Cambria Math</vt:lpstr>
      <vt:lpstr>Office Theme</vt:lpstr>
      <vt:lpstr>CMSC 28100  Introduction to Complexity Theory  Autumn 2025 Instructor: William Hoza</vt:lpstr>
      <vt:lpstr>Modified Post’s Correspondence Problem</vt:lpstr>
      <vt:lpstr>Proof that "MPCP" is undecidable</vt:lpstr>
      <vt:lpstr>The dominos for ⟨M,w⟩</vt:lpstr>
      <vt:lpstr>Proof that "MPCP" is undecidable</vt:lpstr>
      <vt:lpstr>Domino Feature 1</vt:lpstr>
      <vt:lpstr>If M halts on w, then there is a match</vt:lpstr>
      <vt:lpstr>Proof that "MPCP" is undecidable</vt:lpstr>
      <vt:lpstr>Domino Feature 3</vt:lpstr>
      <vt:lpstr>If there is a match, then M halts on w</vt:lpstr>
      <vt:lpstr>Proof that "MPCP" is undecidable</vt:lpstr>
      <vt:lpstr>Post’s Correspondence Problem is undecidable</vt:lpstr>
      <vt:lpstr>Proof that "PCP" is undecidable</vt:lpstr>
      <vt:lpstr>PowerPoint Presentation</vt:lpstr>
      <vt:lpstr>PowerPoint Presentation</vt:lpstr>
      <vt:lpstr>Post’s Correspondence Problem is undecidable</vt:lpstr>
      <vt:lpstr>Post’s Correspondence Problem: Recap</vt:lpstr>
      <vt:lpstr>Undecidability</vt:lpstr>
      <vt:lpstr>The acceptance problem</vt:lpstr>
      <vt:lpstr>Code as data II</vt:lpstr>
      <vt:lpstr>Proof that "ACCEPT" is undecidable</vt:lpstr>
      <vt:lpstr>Some more undecidable problems</vt:lpstr>
      <vt:lpstr>Hilbert’s 10th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779</cp:revision>
  <dcterms:created xsi:type="dcterms:W3CDTF">2022-12-12T23:26:37Z</dcterms:created>
  <dcterms:modified xsi:type="dcterms:W3CDTF">2025-10-13T20:48:55Z</dcterms:modified>
</cp:coreProperties>
</file>