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0" r:id="rId2"/>
    <p:sldId id="498" r:id="rId3"/>
    <p:sldId id="606" r:id="rId4"/>
    <p:sldId id="605" r:id="rId5"/>
    <p:sldId id="607" r:id="rId6"/>
    <p:sldId id="500" r:id="rId7"/>
    <p:sldId id="408" r:id="rId8"/>
    <p:sldId id="748" r:id="rId9"/>
    <p:sldId id="640" r:id="rId10"/>
    <p:sldId id="497" r:id="rId11"/>
    <p:sldId id="401" r:id="rId12"/>
    <p:sldId id="749" r:id="rId13"/>
    <p:sldId id="413" r:id="rId14"/>
    <p:sldId id="423" r:id="rId15"/>
    <p:sldId id="424" r:id="rId16"/>
    <p:sldId id="426" r:id="rId17"/>
    <p:sldId id="750" r:id="rId18"/>
    <p:sldId id="752" r:id="rId19"/>
    <p:sldId id="767" r:id="rId20"/>
    <p:sldId id="755" r:id="rId21"/>
    <p:sldId id="759" r:id="rId22"/>
    <p:sldId id="758" r:id="rId23"/>
    <p:sldId id="429" r:id="rId24"/>
    <p:sldId id="430" r:id="rId25"/>
    <p:sldId id="760" r:id="rId26"/>
    <p:sldId id="405" r:id="rId27"/>
    <p:sldId id="406" r:id="rId28"/>
    <p:sldId id="415" r:id="rId29"/>
    <p:sldId id="407" r:id="rId30"/>
    <p:sldId id="761" r:id="rId31"/>
    <p:sldId id="763" r:id="rId32"/>
    <p:sldId id="433" r:id="rId33"/>
    <p:sldId id="764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1" autoAdjust="0"/>
    <p:restoredTop sz="90166" autoAdjust="0"/>
  </p:normalViewPr>
  <p:slideViewPr>
    <p:cSldViewPr snapToGrid="0">
      <p:cViewPr varScale="1">
        <p:scale>
          <a:sx n="142" d="100"/>
          <a:sy n="142" d="100"/>
        </p:scale>
        <p:origin x="4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20.png"/><Relationship Id="rId5" Type="http://schemas.openxmlformats.org/officeDocument/2006/relationships/image" Target="../media/image150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14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hicago.edu/courses/55826" TargetMode="External"/><Relationship Id="rId2" Type="http://schemas.openxmlformats.org/officeDocument/2006/relationships/hyperlink" Target="https://williamhoza.com/teaching/spring2024-intro-to-complex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adescope.com/courses/748307" TargetMode="External"/><Relationship Id="rId4" Type="http://schemas.openxmlformats.org/officeDocument/2006/relationships/hyperlink" Target="https://edstem.org/us/courses/566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C9D-0E52-C6A7-3B0A-B84B0A1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28-2324-A3B4-4655-104481C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will be 6 or 7 problem sets throughout the quarter</a:t>
            </a:r>
          </a:p>
          <a:p>
            <a:pPr>
              <a:lnSpc>
                <a:spcPct val="150000"/>
              </a:lnSpc>
            </a:pPr>
            <a:r>
              <a:rPr lang="en-US" dirty="0"/>
              <a:t>The first problem set is due </a:t>
            </a:r>
            <a:r>
              <a:rPr lang="en-US" b="1" dirty="0">
                <a:highlight>
                  <a:srgbClr val="FFFF00"/>
                </a:highlight>
              </a:rPr>
              <a:t>Tuesday, March 26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will be a midterm exam and a final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327F-8B21-6161-D978-57B0685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487"/>
            <a:ext cx="10515600" cy="46110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The central question of this course:</a:t>
            </a:r>
            <a:br>
              <a:rPr lang="en-US" sz="5400" dirty="0"/>
            </a:b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B072-F8F5-5BFC-2155-9ED3B83E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DCFA-F4DD-57F9-93FF-D887E44E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690688"/>
            <a:ext cx="10515600" cy="4692580"/>
          </a:xfrm>
        </p:spPr>
        <p:txBody>
          <a:bodyPr/>
          <a:lstStyle/>
          <a:p>
            <a:r>
              <a:rPr lang="en-US" dirty="0"/>
              <a:t>The following problems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be solved through</a:t>
            </a:r>
            <a:br>
              <a:rPr lang="en-US" dirty="0"/>
            </a:br>
            <a:r>
              <a:rPr lang="en-US" dirty="0"/>
              <a:t>computation: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Shortest path</a:t>
            </a:r>
          </a:p>
          <a:p>
            <a:r>
              <a:rPr lang="en-US" dirty="0"/>
              <a:t>Are there any problems that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 solved</a:t>
            </a:r>
            <a:br>
              <a:rPr lang="en-US" dirty="0"/>
            </a:br>
            <a:r>
              <a:rPr lang="en-US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49DF-9F22-C965-3063-9AE4D5BE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0C56AF5B-C90A-9ED8-B32A-4568C011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6" y="2494187"/>
            <a:ext cx="2071857" cy="2427959"/>
          </a:xfrm>
          <a:prstGeom prst="rect">
            <a:avLst/>
          </a:prstGeom>
        </p:spPr>
      </p:pic>
      <p:pic>
        <p:nvPicPr>
          <p:cNvPr id="8" name="Picture 7" descr="A map with a route&#10;&#10;Description automatically generated">
            <a:extLst>
              <a:ext uri="{FF2B5EF4-FFF2-40B4-BE49-F238E27FC236}">
                <a16:creationId xmlns:a16="http://schemas.microsoft.com/office/drawing/2014/main" id="{59C600EA-B493-4973-D81C-DA7B7755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2" y="283299"/>
            <a:ext cx="2743200" cy="6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61A-F4DC-8757-760A-C2D87189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"/>
            <a:ext cx="10515600" cy="1325563"/>
          </a:xfrm>
        </p:spPr>
        <p:txBody>
          <a:bodyPr/>
          <a:lstStyle/>
          <a:p>
            <a:r>
              <a:rPr lang="en-US" dirty="0"/>
              <a:t>Impossibility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64A8-90B6-490C-FD7B-27F3D1D8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33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persuasively argue that certain problems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 solved through computation, we will take a </a:t>
            </a:r>
            <a:r>
              <a:rPr lang="en-US" dirty="0">
                <a:solidFill>
                  <a:schemeClr val="accent1"/>
                </a:solidFill>
              </a:rPr>
              <a:t>mathematical</a:t>
            </a:r>
            <a:r>
              <a:rPr lang="en-US" dirty="0"/>
              <a:t> approach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formulate precise mathematical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“Problem”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“Computation”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“Solve”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Then we will write rigorous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of impossibility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4662-6B01-EDB0-18ED-1B40E80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563-DDA0-B2FD-D408-6794094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6A7-AADC-E541-4858-08C36CB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57044"/>
            <a:ext cx="7261225" cy="5414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might think of “computers” as modern technology, but </a:t>
            </a:r>
            <a:r>
              <a:rPr lang="en-US" dirty="0">
                <a:solidFill>
                  <a:schemeClr val="accent1"/>
                </a:solidFill>
              </a:rPr>
              <a:t>computation</a:t>
            </a:r>
            <a:r>
              <a:rPr lang="en-US" dirty="0"/>
              <a:t> is ancient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can be performed by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human being with paper and a pencil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smartphone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steam-powered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 mathematical model that describes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of these and </a:t>
            </a:r>
            <a:r>
              <a:rPr lang="en-US" dirty="0">
                <a:solidFill>
                  <a:schemeClr val="accent1"/>
                </a:solidFill>
              </a:rPr>
              <a:t>transcends</a:t>
            </a:r>
            <a:r>
              <a:rPr lang="en-US" dirty="0"/>
              <a:t> any one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CB95-3A88-C160-0DFE-F692CEA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1BEA15BF-314D-C748-97A6-0DC49220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7982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BFC6F1E5-FE48-F0B4-4CF1-B24BB890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5847955C-A75A-7B7F-575F-B0B4A5F1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5FAF-3916-03D3-6D1C-276E12C4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78581"/>
            <a:ext cx="11546681" cy="1325563"/>
          </a:xfrm>
        </p:spPr>
        <p:txBody>
          <a:bodyPr/>
          <a:lstStyle/>
          <a:p>
            <a:r>
              <a:rPr lang="en-US" dirty="0"/>
              <a:t>Human computation vs. technological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70DB-6671-7CCB-8433-8ECDE1AD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35074"/>
            <a:ext cx="11182350" cy="5394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Smartphones and laptops merely </a:t>
            </a:r>
            <a:r>
              <a:rPr lang="en-US" dirty="0">
                <a:solidFill>
                  <a:schemeClr val="accent1"/>
                </a:solidFill>
              </a:rPr>
              <a:t>automate</a:t>
            </a:r>
            <a:r>
              <a:rPr lang="en-US" dirty="0"/>
              <a:t> the process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They can compute faster and more reliably than a human being, but what they do is essentially the same as what we do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Consequence: </a:t>
            </a:r>
            <a:r>
              <a:rPr lang="en-US" dirty="0">
                <a:solidFill>
                  <a:schemeClr val="accent1"/>
                </a:solidFill>
              </a:rPr>
              <a:t>We do not need to understand electronics</a:t>
            </a:r>
            <a:r>
              <a:rPr lang="en-US" dirty="0"/>
              <a:t> to understand computation 🙂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is a familiar, everyday, human act</a:t>
            </a:r>
          </a:p>
          <a:p>
            <a:pPr>
              <a:lnSpc>
                <a:spcPct val="150000"/>
              </a:lnSpc>
            </a:pPr>
            <a:r>
              <a:rPr lang="en-US" dirty="0"/>
              <a:t>“Mathematical anthropology”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9F89-B707-AE2A-F6E9-6C950663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02" y="1989662"/>
            <a:ext cx="10515600" cy="4501182"/>
          </a:xfrm>
        </p:spPr>
        <p:txBody>
          <a:bodyPr>
            <a:normAutofit/>
          </a:bodyPr>
          <a:lstStyle/>
          <a:p>
            <a:r>
              <a:rPr lang="en-US" dirty="0"/>
              <a:t>Suppose a long string</a:t>
            </a:r>
            <a:br>
              <a:rPr lang="en-US" dirty="0"/>
            </a:br>
            <a:r>
              <a:rPr lang="en-US" dirty="0"/>
              <a:t>of bits is written on a</a:t>
            </a:r>
            <a:br>
              <a:rPr lang="en-US" dirty="0"/>
            </a:br>
            <a:r>
              <a:rPr lang="en-US" dirty="0"/>
              <a:t>blackboard</a:t>
            </a:r>
          </a:p>
          <a:p>
            <a:r>
              <a:rPr lang="en-US" dirty="0"/>
              <a:t>Your job: Figure out whether the string is a “palindrome,” i.e., whether it is the same forwards and backwards</a:t>
            </a:r>
          </a:p>
          <a:p>
            <a:r>
              <a:rPr lang="en-US" dirty="0"/>
              <a:t>What’s your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04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9" y="1989662"/>
            <a:ext cx="4105205" cy="4645054"/>
          </a:xfrm>
        </p:spPr>
        <p:txBody>
          <a:bodyPr>
            <a:normAutofit/>
          </a:bodyPr>
          <a:lstStyle/>
          <a:p>
            <a:r>
              <a:rPr lang="en-US" dirty="0"/>
              <a:t>Idea: Compare and cross off the first and last symbols</a:t>
            </a:r>
          </a:p>
          <a:p>
            <a:r>
              <a:rPr lang="en-US" dirty="0"/>
              <a:t>Repeat until we find a mismatch or everything is crossed off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6DE069-F822-2E30-2ACC-C02F9981DFF1}"/>
              </a:ext>
            </a:extLst>
          </p:cNvPr>
          <p:cNvGrpSpPr/>
          <p:nvPr/>
        </p:nvGrpSpPr>
        <p:grpSpPr>
          <a:xfrm>
            <a:off x="5182747" y="2117150"/>
            <a:ext cx="996101" cy="2327988"/>
            <a:chOff x="5182747" y="2117150"/>
            <a:chExt cx="996101" cy="2327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AE20108-9BAB-4AAC-6669-832FC5A0C129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875D-EEA6-C93C-1788-E7F85A8BEBC2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591F1E-CA7E-A7A3-F684-7C51DD64CC8D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CAA87E-E296-AF6E-6E35-AB60F5EDB95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986C5FA-17ED-3F53-A32B-487CBA1AD7C3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3CF094-D244-8B1E-0D3F-C56CE3E29C4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CACD8-0CE5-FDEA-9EB0-EB09A9F704BC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5761DA-9DE7-57BD-8787-B8F2FF34A1F3}"/>
              </a:ext>
            </a:extLst>
          </p:cNvPr>
          <p:cNvGrpSpPr/>
          <p:nvPr/>
        </p:nvGrpSpPr>
        <p:grpSpPr>
          <a:xfrm>
            <a:off x="5456016" y="1887497"/>
            <a:ext cx="142878" cy="196702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928EE3-FD6F-3909-07D1-BC86DC698FB9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8F212A-7A24-F254-D75F-4473DF282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DECC65-9CC3-05F4-DD0C-48610A6DEB2F}"/>
              </a:ext>
            </a:extLst>
          </p:cNvPr>
          <p:cNvGrpSpPr/>
          <p:nvPr/>
        </p:nvGrpSpPr>
        <p:grpSpPr>
          <a:xfrm>
            <a:off x="11015072" y="1887497"/>
            <a:ext cx="142878" cy="196702"/>
            <a:chOff x="5443870" y="1881963"/>
            <a:chExt cx="142878" cy="19670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1793A3-FC63-4195-1105-B879258746B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834CCD-F78B-552C-9C15-26D12022C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1ED009-AC6B-50D6-B9A4-E4BD6F9C48BB}"/>
              </a:ext>
            </a:extLst>
          </p:cNvPr>
          <p:cNvGrpSpPr/>
          <p:nvPr/>
        </p:nvGrpSpPr>
        <p:grpSpPr>
          <a:xfrm>
            <a:off x="5632210" y="1892146"/>
            <a:ext cx="142878" cy="196702"/>
            <a:chOff x="5443870" y="1881963"/>
            <a:chExt cx="142878" cy="19670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54F80D-D4CD-6F13-29CA-FD9BC70FE3C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90A086-80CD-0CAF-7362-ECD5E365F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CFA81F-178E-885F-3BBE-D96901104480}"/>
              </a:ext>
            </a:extLst>
          </p:cNvPr>
          <p:cNvGrpSpPr/>
          <p:nvPr/>
        </p:nvGrpSpPr>
        <p:grpSpPr>
          <a:xfrm>
            <a:off x="10842782" y="1885725"/>
            <a:ext cx="142878" cy="196702"/>
            <a:chOff x="5443870" y="1881963"/>
            <a:chExt cx="142878" cy="1967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A29F00-F262-DECE-D804-F9A2E1AFF883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C5FB8C-B406-DB84-610A-B73B36FD0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8419EF-4E86-034D-B248-BAA1CAD9C6C5}"/>
              </a:ext>
            </a:extLst>
          </p:cNvPr>
          <p:cNvGrpSpPr/>
          <p:nvPr/>
        </p:nvGrpSpPr>
        <p:grpSpPr>
          <a:xfrm>
            <a:off x="5819347" y="1891943"/>
            <a:ext cx="142878" cy="196702"/>
            <a:chOff x="5443870" y="1881963"/>
            <a:chExt cx="142878" cy="19670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8C9071-CAA8-969F-8BFA-6857A80B524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B40D13-DD12-422A-C263-1C31BDC5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91246-12BF-AF7B-AAC6-08953EED8B4F}"/>
              </a:ext>
            </a:extLst>
          </p:cNvPr>
          <p:cNvGrpSpPr/>
          <p:nvPr/>
        </p:nvGrpSpPr>
        <p:grpSpPr>
          <a:xfrm>
            <a:off x="10666588" y="1885725"/>
            <a:ext cx="142878" cy="196702"/>
            <a:chOff x="5443870" y="1881963"/>
            <a:chExt cx="142878" cy="19670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791CC2-EFB6-EFFB-C2C2-ECDB43DE95E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56F438-2BDC-39AB-87C6-2A5ECABD1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AF6D99-D4B1-E5FF-46F9-A16306E3FB9E}"/>
              </a:ext>
            </a:extLst>
          </p:cNvPr>
          <p:cNvGrpSpPr/>
          <p:nvPr/>
        </p:nvGrpSpPr>
        <p:grpSpPr>
          <a:xfrm>
            <a:off x="5989647" y="1892146"/>
            <a:ext cx="142878" cy="196702"/>
            <a:chOff x="5443870" y="1881963"/>
            <a:chExt cx="142878" cy="1967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7C5B03-F962-AC1F-593A-3A09FB5DEE34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3C1920-EFC9-2354-09BB-1A8088C2B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18FED-C735-53AB-CDB9-EF558E1075DE}"/>
              </a:ext>
            </a:extLst>
          </p:cNvPr>
          <p:cNvGrpSpPr/>
          <p:nvPr/>
        </p:nvGrpSpPr>
        <p:grpSpPr>
          <a:xfrm>
            <a:off x="10479451" y="1897287"/>
            <a:ext cx="142878" cy="196702"/>
            <a:chOff x="5443870" y="1881963"/>
            <a:chExt cx="142878" cy="19670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C61EE8-01BB-E087-7CC1-A24644489C5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C8A2B7-7402-4E55-5961-218E9A98A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D05463-2454-2081-EB65-A0D4A47400C6}"/>
              </a:ext>
            </a:extLst>
          </p:cNvPr>
          <p:cNvGrpSpPr/>
          <p:nvPr/>
        </p:nvGrpSpPr>
        <p:grpSpPr>
          <a:xfrm>
            <a:off x="6165841" y="1892146"/>
            <a:ext cx="142878" cy="196702"/>
            <a:chOff x="5443870" y="1881963"/>
            <a:chExt cx="142878" cy="196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B4469C-EDEC-CFB3-EF09-1572E04F11C8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96231D-B2FA-FA91-505C-E2351A31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hought Bubble: Cloud 61">
            <a:extLst>
              <a:ext uri="{FF2B5EF4-FFF2-40B4-BE49-F238E27FC236}">
                <a16:creationId xmlns:a16="http://schemas.microsoft.com/office/drawing/2014/main" id="{1C47C436-590C-93EA-18B0-336F38A2E5AF}"/>
              </a:ext>
            </a:extLst>
          </p:cNvPr>
          <p:cNvSpPr/>
          <p:nvPr/>
        </p:nvSpPr>
        <p:spPr>
          <a:xfrm>
            <a:off x="7518824" y="2938263"/>
            <a:ext cx="2055114" cy="1053956"/>
          </a:xfrm>
          <a:prstGeom prst="cloudCallout">
            <a:avLst>
              <a:gd name="adj1" fmla="val 75745"/>
              <a:gd name="adj2" fmla="val -613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palindrome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3712B5-9FAF-5F83-2E2E-ECDA85079BB1}"/>
              </a:ext>
            </a:extLst>
          </p:cNvPr>
          <p:cNvGrpSpPr/>
          <p:nvPr/>
        </p:nvGrpSpPr>
        <p:grpSpPr>
          <a:xfrm>
            <a:off x="4602804" y="3977893"/>
            <a:ext cx="7267433" cy="2657374"/>
            <a:chOff x="4602804" y="3977893"/>
            <a:chExt cx="7267433" cy="265737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81DF90-9DDD-24AC-27F6-08E72688730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65FBBB2F-0FA3-22C1-24F0-90462227E5F7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At the end of the process, where might we be standing?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1802C2-2A91-1082-93FD-6EC61839BDAB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25" name="Hexagon 24">
            <a:extLst>
              <a:ext uri="{FF2B5EF4-FFF2-40B4-BE49-F238E27FC236}">
                <a16:creationId xmlns:a16="http://schemas.microsoft.com/office/drawing/2014/main" id="{23AD0448-371B-BB57-C212-9BB46527B075}"/>
              </a:ext>
            </a:extLst>
          </p:cNvPr>
          <p:cNvSpPr/>
          <p:nvPr/>
        </p:nvSpPr>
        <p:spPr>
          <a:xfrm>
            <a:off x="4688997" y="553123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Even-numbered positions only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8DEB91C-4BE3-1D57-6DC2-DC6838BF3182}"/>
              </a:ext>
            </a:extLst>
          </p:cNvPr>
          <p:cNvSpPr/>
          <p:nvPr/>
        </p:nvSpPr>
        <p:spPr>
          <a:xfrm>
            <a:off x="4688997" y="480781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Anywhere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C39E8859-3671-900F-5370-3F1E4E065E26}"/>
              </a:ext>
            </a:extLst>
          </p:cNvPr>
          <p:cNvSpPr/>
          <p:nvPr/>
        </p:nvSpPr>
        <p:spPr>
          <a:xfrm>
            <a:off x="8238144" y="553123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Odd-numbered positions only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488708A6-A48F-242B-6538-DD1EAE36031D}"/>
              </a:ext>
            </a:extLst>
          </p:cNvPr>
          <p:cNvSpPr/>
          <p:nvPr/>
        </p:nvSpPr>
        <p:spPr>
          <a:xfrm>
            <a:off x="8238144" y="480709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Right half only</a:t>
            </a:r>
          </a:p>
        </p:txBody>
      </p:sp>
    </p:spTree>
    <p:extLst>
      <p:ext uri="{BB962C8B-B14F-4D97-AF65-F5344CB8AC3E}">
        <p14:creationId xmlns:p14="http://schemas.microsoft.com/office/powerpoint/2010/main" val="3981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5898 -2.22222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2.22222E-6 L 0.01588 -0.00092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8 -0.00092 L 0.44192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92 -0.00092 L 0.03294 -0.0002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0023 L 0.42578 -0.00092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-0.00092 L 0.04778 -0.00023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23 L 0.41224 0.0007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0.0007 L 0.06015 -0.00023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5 -0.00023 L 0.39739 -0.00046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5" grpId="2" animBg="1"/>
      <p:bldP spid="25" grpId="3" animBg="1"/>
      <p:bldP spid="29" grpId="2" animBg="1"/>
      <p:bldP spid="29" grpId="3" animBg="1"/>
      <p:bldP spid="35" grpId="2" animBg="1"/>
      <p:bldP spid="35" grpId="3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EF5CEB-553B-F2B8-3216-1AB83AADD50D}"/>
              </a:ext>
            </a:extLst>
          </p:cNvPr>
          <p:cNvGrpSpPr/>
          <p:nvPr/>
        </p:nvGrpSpPr>
        <p:grpSpPr>
          <a:xfrm>
            <a:off x="8622476" y="3072809"/>
            <a:ext cx="6777542" cy="2636361"/>
            <a:chOff x="8622476" y="3072809"/>
            <a:chExt cx="6777542" cy="26363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B1971F-542A-F302-4D2C-00C954AAFA8B}"/>
                </a:ext>
              </a:extLst>
            </p:cNvPr>
            <p:cNvGrpSpPr/>
            <p:nvPr/>
          </p:nvGrpSpPr>
          <p:grpSpPr>
            <a:xfrm>
              <a:off x="8622476" y="3072809"/>
              <a:ext cx="6777542" cy="2636361"/>
              <a:chOff x="6553589" y="1138472"/>
              <a:chExt cx="5118682" cy="1926962"/>
            </a:xfrm>
          </p:grpSpPr>
          <p:pic>
            <p:nvPicPr>
              <p:cNvPr id="18" name="Picture 17" descr="A blackboard with white paper on it&#10;&#10;Description automatically generated">
                <a:extLst>
                  <a:ext uri="{FF2B5EF4-FFF2-40B4-BE49-F238E27FC236}">
                    <a16:creationId xmlns:a16="http://schemas.microsoft.com/office/drawing/2014/main" id="{B63CD168-2A94-4226-135F-BD3932252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02"/>
              <a:stretch/>
            </p:blipFill>
            <p:spPr>
              <a:xfrm>
                <a:off x="6553589" y="1138472"/>
                <a:ext cx="5118682" cy="192696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B5E05-D584-DE44-52C0-436A16674176}"/>
                  </a:ext>
                </a:extLst>
              </p:cNvPr>
              <p:cNvSpPr txBox="1"/>
              <p:nvPr/>
            </p:nvSpPr>
            <p:spPr>
              <a:xfrm>
                <a:off x="6890598" y="1505311"/>
                <a:ext cx="4524437" cy="31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spc="300" dirty="0">
                    <a:solidFill>
                      <a:schemeClr val="bg1"/>
                    </a:solidFill>
                  </a:rPr>
                  <a:t>01110000110100111100101100011110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FD7D3C-9237-EE20-C830-9C61F4B8DF64}"/>
                </a:ext>
              </a:extLst>
            </p:cNvPr>
            <p:cNvGrpSpPr/>
            <p:nvPr/>
          </p:nvGrpSpPr>
          <p:grpSpPr>
            <a:xfrm>
              <a:off x="9158150" y="3699681"/>
              <a:ext cx="142878" cy="196702"/>
              <a:chOff x="5443870" y="1881963"/>
              <a:chExt cx="142878" cy="19670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44766E-79DE-64CF-9A7A-F2BD7163E507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2382DF-42EA-370B-7834-68500962A6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889BBDB-A951-1176-D054-C0EEB062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6132" t="4438" r="5243" b="42765"/>
          <a:stretch/>
        </p:blipFill>
        <p:spPr>
          <a:xfrm>
            <a:off x="9061704" y="3182112"/>
            <a:ext cx="6002768" cy="1393747"/>
          </a:xfrm>
          <a:custGeom>
            <a:avLst/>
            <a:gdLst>
              <a:gd name="connsiteX0" fmla="*/ 1111119 w 6002768"/>
              <a:gd name="connsiteY0" fmla="*/ 1344427 h 1393747"/>
              <a:gd name="connsiteX1" fmla="*/ 1209764 w 6002768"/>
              <a:gd name="connsiteY1" fmla="*/ 1344427 h 1393747"/>
              <a:gd name="connsiteX2" fmla="*/ 1159875 w 6002768"/>
              <a:gd name="connsiteY2" fmla="*/ 1393747 h 1393747"/>
              <a:gd name="connsiteX3" fmla="*/ 0 w 6002768"/>
              <a:gd name="connsiteY3" fmla="*/ 0 h 1393747"/>
              <a:gd name="connsiteX4" fmla="*/ 6002768 w 6002768"/>
              <a:gd name="connsiteY4" fmla="*/ 0 h 1393747"/>
              <a:gd name="connsiteX5" fmla="*/ 6002768 w 6002768"/>
              <a:gd name="connsiteY5" fmla="*/ 1344427 h 1393747"/>
              <a:gd name="connsiteX6" fmla="*/ 1209764 w 6002768"/>
              <a:gd name="connsiteY6" fmla="*/ 1344427 h 1393747"/>
              <a:gd name="connsiteX7" fmla="*/ 1528421 w 6002768"/>
              <a:gd name="connsiteY7" fmla="*/ 1029408 h 1393747"/>
              <a:gd name="connsiteX8" fmla="*/ 1532629 w 6002768"/>
              <a:gd name="connsiteY8" fmla="*/ 296523 h 1393747"/>
              <a:gd name="connsiteX9" fmla="*/ 1532629 w 6002768"/>
              <a:gd name="connsiteY9" fmla="*/ 296522 h 1393747"/>
              <a:gd name="connsiteX10" fmla="*/ 799744 w 6002768"/>
              <a:gd name="connsiteY10" fmla="*/ 292314 h 1393747"/>
              <a:gd name="connsiteX11" fmla="*/ 795536 w 6002768"/>
              <a:gd name="connsiteY11" fmla="*/ 1025200 h 1393747"/>
              <a:gd name="connsiteX12" fmla="*/ 1111119 w 6002768"/>
              <a:gd name="connsiteY12" fmla="*/ 1344427 h 1393747"/>
              <a:gd name="connsiteX13" fmla="*/ 0 w 6002768"/>
              <a:gd name="connsiteY13" fmla="*/ 1344427 h 13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02768" h="1393747">
                <a:moveTo>
                  <a:pt x="1111119" y="1344427"/>
                </a:moveTo>
                <a:lnTo>
                  <a:pt x="1209764" y="1344427"/>
                </a:lnTo>
                <a:lnTo>
                  <a:pt x="1159875" y="1393747"/>
                </a:lnTo>
                <a:close/>
                <a:moveTo>
                  <a:pt x="0" y="0"/>
                </a:moveTo>
                <a:lnTo>
                  <a:pt x="6002768" y="0"/>
                </a:lnTo>
                <a:lnTo>
                  <a:pt x="6002768" y="1344427"/>
                </a:lnTo>
                <a:lnTo>
                  <a:pt x="1209764" y="1344427"/>
                </a:lnTo>
                <a:lnTo>
                  <a:pt x="1528421" y="1029408"/>
                </a:lnTo>
                <a:cubicBezTo>
                  <a:pt x="1731963" y="828190"/>
                  <a:pt x="1733847" y="500065"/>
                  <a:pt x="1532629" y="296523"/>
                </a:cubicBezTo>
                <a:lnTo>
                  <a:pt x="1532629" y="296522"/>
                </a:lnTo>
                <a:cubicBezTo>
                  <a:pt x="1331411" y="92979"/>
                  <a:pt x="1003286" y="91096"/>
                  <a:pt x="799744" y="292314"/>
                </a:cubicBezTo>
                <a:cubicBezTo>
                  <a:pt x="596201" y="493533"/>
                  <a:pt x="594317" y="821657"/>
                  <a:pt x="795536" y="1025200"/>
                </a:cubicBezTo>
                <a:lnTo>
                  <a:pt x="1111119" y="1344427"/>
                </a:lnTo>
                <a:lnTo>
                  <a:pt x="0" y="13444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E0121-1A3F-0259-E10E-BB6A75F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2ED-E22C-89BB-AE67-CBAA6331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1" y="1573773"/>
            <a:ext cx="10515600" cy="5123297"/>
          </a:xfrm>
        </p:spPr>
        <p:txBody>
          <a:bodyPr>
            <a:normAutofit/>
          </a:bodyPr>
          <a:lstStyle/>
          <a:p>
            <a:r>
              <a:rPr lang="en-US" dirty="0"/>
              <a:t>In each step, what information do we use to decide what to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keep track of some information (“state”) in our </a:t>
            </a:r>
            <a:r>
              <a:rPr lang="en-US" dirty="0">
                <a:solidFill>
                  <a:schemeClr val="accent1"/>
                </a:solidFill>
              </a:rPr>
              <a:t>mind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look at the </a:t>
            </a:r>
            <a:r>
              <a:rPr lang="en-US" dirty="0">
                <a:solidFill>
                  <a:schemeClr val="accent1"/>
                </a:solidFill>
              </a:rPr>
              <a:t>local</a:t>
            </a:r>
            <a:r>
              <a:rPr lang="en-US" dirty="0"/>
              <a:t> contents of the blackboard</a:t>
            </a:r>
            <a:br>
              <a:rPr lang="en-US" dirty="0"/>
            </a:br>
            <a:r>
              <a:rPr lang="en-US" dirty="0"/>
              <a:t>(one symbol is sufficient)</a:t>
            </a:r>
          </a:p>
          <a:p>
            <a:r>
              <a:rPr lang="en-US" dirty="0"/>
              <a:t>We can describe the algorithm</a:t>
            </a:r>
            <a:br>
              <a:rPr lang="en-US" dirty="0"/>
            </a:br>
            <a:r>
              <a:rPr lang="en-US" dirty="0"/>
              <a:t>in excruciating detail using a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chemeClr val="accent1"/>
                </a:solidFill>
              </a:rPr>
              <a:t>state diagram</a:t>
            </a:r>
            <a:r>
              <a:rPr lang="en-US" dirty="0"/>
              <a:t>” (next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0F59-6273-C492-69C1-96DDA7E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34528CA-151C-C3C6-B516-16F77573393F}"/>
              </a:ext>
            </a:extLst>
          </p:cNvPr>
          <p:cNvSpPr/>
          <p:nvPr/>
        </p:nvSpPr>
        <p:spPr>
          <a:xfrm rot="8119737">
            <a:off x="9707550" y="3330564"/>
            <a:ext cx="1036473" cy="1036473"/>
          </a:xfrm>
          <a:prstGeom prst="teardrop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A32A1-45A5-CEBF-7140-49F9BF7F96D7}"/>
              </a:ext>
            </a:extLst>
          </p:cNvPr>
          <p:cNvGrpSpPr/>
          <p:nvPr/>
        </p:nvGrpSpPr>
        <p:grpSpPr>
          <a:xfrm>
            <a:off x="9821785" y="3936065"/>
            <a:ext cx="996101" cy="2327988"/>
            <a:chOff x="5182747" y="2117150"/>
            <a:chExt cx="996101" cy="2327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F79069-652F-71B3-8118-B267C0E65194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7D9929-6C96-DAB1-07BE-BCB4643C39A5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B73287-EAE4-CB46-4A0A-25ED1FCBBA33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87CA81-516E-3BD0-FF3A-783F54E730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CADF73D-A294-A1C0-6DCB-52E83B40A9CA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B989E-3437-A9B4-AAD6-C16406BC2E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1BBC2F-FD38-4BE8-434A-9EEB7A9F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89AD4F-D2A3-A53C-B2A1-1C133053A854}"/>
              </a:ext>
            </a:extLst>
          </p:cNvPr>
          <p:cNvSpPr/>
          <p:nvPr/>
        </p:nvSpPr>
        <p:spPr>
          <a:xfrm>
            <a:off x="5869890" y="4802650"/>
            <a:ext cx="4053530" cy="1894421"/>
          </a:xfrm>
          <a:prstGeom prst="cloudCallout">
            <a:avLst>
              <a:gd name="adj1" fmla="val 52749"/>
              <a:gd name="adj2" fmla="val -538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just crossed off a </a:t>
            </a:r>
            <a:r>
              <a:rPr lang="en-US" dirty="0">
                <a:solidFill>
                  <a:schemeClr val="accent1"/>
                </a:solidFill>
              </a:rPr>
              <a:t>zero</a:t>
            </a:r>
            <a:r>
              <a:rPr lang="en-US" dirty="0">
                <a:solidFill>
                  <a:schemeClr val="tx1"/>
                </a:solidFill>
              </a:rPr>
              <a:t>, and now I’m heading over to the </a:t>
            </a:r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7919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7B62-12C0-AD4A-86A3-EF8673F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583D-6B00-0953-A0E3-014DD35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95" y="1861657"/>
            <a:ext cx="10515600" cy="44582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course, we will study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mathematical and philosophical foundations</a:t>
            </a:r>
            <a:r>
              <a:rPr lang="en-US" dirty="0"/>
              <a:t> of computer science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ultimate limits</a:t>
            </a:r>
            <a:r>
              <a:rPr lang="en-US" dirty="0"/>
              <a:t>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give you powerful </a:t>
            </a:r>
            <a:r>
              <a:rPr lang="en-US" dirty="0">
                <a:solidFill>
                  <a:schemeClr val="accent1"/>
                </a:solidFill>
              </a:rPr>
              <a:t>conceptual tools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reasoning about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will be very little programming</a:t>
            </a:r>
          </a:p>
          <a:p>
            <a:pPr>
              <a:lnSpc>
                <a:spcPct val="150000"/>
              </a:lnSpc>
            </a:pPr>
            <a:r>
              <a:rPr lang="en-US" dirty="0"/>
              <a:t>Homework and exams will be primarily proof-based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54B2-5579-B6F8-6DD2-459768A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2ECE6-1DF1-26DE-EC18-1BEEF1E7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9F5BA28-9D4D-4F5C-BF6D-AB3ED153C033}"/>
              </a:ext>
            </a:extLst>
          </p:cNvPr>
          <p:cNvSpPr/>
          <p:nvPr/>
        </p:nvSpPr>
        <p:spPr>
          <a:xfrm>
            <a:off x="1966001" y="1192977"/>
            <a:ext cx="2947477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Heading right to check for a matching zero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57C1942-0FAC-D674-9F4B-097111E5E13F}"/>
              </a:ext>
            </a:extLst>
          </p:cNvPr>
          <p:cNvSpPr/>
          <p:nvPr/>
        </p:nvSpPr>
        <p:spPr>
          <a:xfrm>
            <a:off x="682190" y="3174840"/>
            <a:ext cx="1178929" cy="91428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Start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4066333-6404-6ABB-A7F4-B48AD3A451AC}"/>
              </a:ext>
            </a:extLst>
          </p:cNvPr>
          <p:cNvSpPr/>
          <p:nvPr/>
        </p:nvSpPr>
        <p:spPr>
          <a:xfrm>
            <a:off x="1978398" y="4305624"/>
            <a:ext cx="2947477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Heading right to check for a matching one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17517DA4-DCB8-310E-A1D8-24E555B9774A}"/>
              </a:ext>
            </a:extLst>
          </p:cNvPr>
          <p:cNvSpPr/>
          <p:nvPr/>
        </p:nvSpPr>
        <p:spPr>
          <a:xfrm>
            <a:off x="7095486" y="712125"/>
            <a:ext cx="2514369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zero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5D6A1EA-D6C5-7B1A-559B-DA8BD2BF4D0C}"/>
              </a:ext>
            </a:extLst>
          </p:cNvPr>
          <p:cNvSpPr/>
          <p:nvPr/>
        </p:nvSpPr>
        <p:spPr>
          <a:xfrm>
            <a:off x="7295536" y="4874967"/>
            <a:ext cx="2430181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one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241D75B-DA99-497E-DF8E-A6CC8424629D}"/>
              </a:ext>
            </a:extLst>
          </p:cNvPr>
          <p:cNvSpPr/>
          <p:nvPr/>
        </p:nvSpPr>
        <p:spPr>
          <a:xfrm>
            <a:off x="7981339" y="2948871"/>
            <a:ext cx="1795706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NO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9134D233-2CD8-058B-53DC-AF8CA515AB8C}"/>
              </a:ext>
            </a:extLst>
          </p:cNvPr>
          <p:cNvSpPr/>
          <p:nvPr/>
        </p:nvSpPr>
        <p:spPr>
          <a:xfrm>
            <a:off x="3773010" y="3092989"/>
            <a:ext cx="1945798" cy="81430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Heading left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B6EE70-8122-8BA3-7F0F-8EC2CA0A1500}"/>
              </a:ext>
            </a:extLst>
          </p:cNvPr>
          <p:cNvCxnSpPr>
            <a:cxnSpLocks/>
          </p:cNvCxnSpPr>
          <p:nvPr/>
        </p:nvCxnSpPr>
        <p:spPr>
          <a:xfrm flipV="1">
            <a:off x="1393320" y="2136709"/>
            <a:ext cx="925032" cy="1048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B77EC-5A4A-8108-1FF4-21D6DD660704}"/>
              </a:ext>
            </a:extLst>
          </p:cNvPr>
          <p:cNvSpPr txBox="1"/>
          <p:nvPr/>
        </p:nvSpPr>
        <p:spPr>
          <a:xfrm>
            <a:off x="290679" y="2153116"/>
            <a:ext cx="188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zero: cross it off; move right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BF5DA6-8BDE-577B-B44C-335ABF235220}"/>
              </a:ext>
            </a:extLst>
          </p:cNvPr>
          <p:cNvCxnSpPr>
            <a:cxnSpLocks/>
          </p:cNvCxnSpPr>
          <p:nvPr/>
        </p:nvCxnSpPr>
        <p:spPr>
          <a:xfrm>
            <a:off x="1442934" y="3974006"/>
            <a:ext cx="909221" cy="522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41307-9626-2AA4-DF37-25D0D34A9450}"/>
              </a:ext>
            </a:extLst>
          </p:cNvPr>
          <p:cNvSpPr txBox="1"/>
          <p:nvPr/>
        </p:nvSpPr>
        <p:spPr>
          <a:xfrm>
            <a:off x="453310" y="4233690"/>
            <a:ext cx="188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one: cross</a:t>
            </a:r>
            <a:br>
              <a:rPr lang="en-US" sz="1600" dirty="0"/>
            </a:br>
            <a:r>
              <a:rPr lang="en-US" sz="1600" dirty="0"/>
              <a:t>it off; move right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F8A9F7-4897-D739-85C6-E7BDF9E21CE7}"/>
              </a:ext>
            </a:extLst>
          </p:cNvPr>
          <p:cNvSpPr/>
          <p:nvPr/>
        </p:nvSpPr>
        <p:spPr>
          <a:xfrm>
            <a:off x="2296539" y="792404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C08D4E-C32C-28B2-240B-399A78CCADF8}"/>
              </a:ext>
            </a:extLst>
          </p:cNvPr>
          <p:cNvSpPr txBox="1"/>
          <p:nvPr/>
        </p:nvSpPr>
        <p:spPr>
          <a:xfrm>
            <a:off x="1265870" y="286788"/>
            <a:ext cx="372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an uncrossed symbol: move right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EDEADC3-ED36-9CD0-B458-7CB4D7B538A0}"/>
              </a:ext>
            </a:extLst>
          </p:cNvPr>
          <p:cNvSpPr/>
          <p:nvPr/>
        </p:nvSpPr>
        <p:spPr>
          <a:xfrm flipV="1">
            <a:off x="2553001" y="5346604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16E51-824C-2CC3-AE54-E89C25499DF8}"/>
              </a:ext>
            </a:extLst>
          </p:cNvPr>
          <p:cNvSpPr txBox="1"/>
          <p:nvPr/>
        </p:nvSpPr>
        <p:spPr>
          <a:xfrm>
            <a:off x="1513672" y="5811260"/>
            <a:ext cx="372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an uncrossed symbol: move right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B1DC13-7A0D-9E4A-8DF0-40764F98653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69515" y="1282254"/>
            <a:ext cx="2233770" cy="261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DC7245-DCD0-4BD2-C5C1-B1EE44EB0D9B}"/>
              </a:ext>
            </a:extLst>
          </p:cNvPr>
          <p:cNvSpPr txBox="1"/>
          <p:nvPr/>
        </p:nvSpPr>
        <p:spPr>
          <a:xfrm rot="21258710">
            <a:off x="4729666" y="797865"/>
            <a:ext cx="234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 or a blank spot: move left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0FD5F1-4E47-E448-CBA0-C697B863E669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923419" y="4875754"/>
            <a:ext cx="2419020" cy="457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D93A36-241E-4DDB-E0B4-03F1ABEA4775}"/>
              </a:ext>
            </a:extLst>
          </p:cNvPr>
          <p:cNvSpPr txBox="1"/>
          <p:nvPr/>
        </p:nvSpPr>
        <p:spPr>
          <a:xfrm rot="652386">
            <a:off x="4839306" y="5112294"/>
            <a:ext cx="238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 or a blank spot: move left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A2A785-82D7-1271-50B2-59F8EC8E4C08}"/>
              </a:ext>
            </a:extLst>
          </p:cNvPr>
          <p:cNvCxnSpPr>
            <a:cxnSpLocks/>
          </p:cNvCxnSpPr>
          <p:nvPr/>
        </p:nvCxnSpPr>
        <p:spPr>
          <a:xfrm flipH="1">
            <a:off x="5446311" y="1751314"/>
            <a:ext cx="2721061" cy="1398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D4ED17-9255-88E7-DE92-44C338C8A9B3}"/>
              </a:ext>
            </a:extLst>
          </p:cNvPr>
          <p:cNvSpPr txBox="1"/>
          <p:nvPr/>
        </p:nvSpPr>
        <p:spPr>
          <a:xfrm rot="19959429">
            <a:off x="5396832" y="2111280"/>
            <a:ext cx="157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zero: cross it off; move left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C8E45-96BF-03A9-27B1-CA91D6990C55}"/>
              </a:ext>
            </a:extLst>
          </p:cNvPr>
          <p:cNvCxnSpPr>
            <a:cxnSpLocks/>
          </p:cNvCxnSpPr>
          <p:nvPr/>
        </p:nvCxnSpPr>
        <p:spPr>
          <a:xfrm flipH="1" flipV="1">
            <a:off x="5416911" y="3755290"/>
            <a:ext cx="2349358" cy="1259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DABA99-C3DE-6E34-BA05-32B8ABE91E34}"/>
              </a:ext>
            </a:extLst>
          </p:cNvPr>
          <p:cNvSpPr txBox="1"/>
          <p:nvPr/>
        </p:nvSpPr>
        <p:spPr>
          <a:xfrm rot="1619202">
            <a:off x="5446568" y="4277203"/>
            <a:ext cx="163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one: cross it off; move left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DC51BA9-4C2D-1042-B01E-B5CD12F8A837}"/>
              </a:ext>
            </a:extLst>
          </p:cNvPr>
          <p:cNvSpPr/>
          <p:nvPr/>
        </p:nvSpPr>
        <p:spPr>
          <a:xfrm rot="5400000">
            <a:off x="5727656" y="3157104"/>
            <a:ext cx="358116" cy="46789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  <a:gd name="connsiteX0" fmla="*/ 99286 w 420280"/>
              <a:gd name="connsiteY0" fmla="*/ 619100 h 619100"/>
              <a:gd name="connsiteX1" fmla="*/ 67388 w 420280"/>
              <a:gd name="connsiteY1" fmla="*/ 2413 h 619100"/>
              <a:gd name="connsiteX2" fmla="*/ 396996 w 420280"/>
              <a:gd name="connsiteY2" fmla="*/ 502142 h 619100"/>
              <a:gd name="connsiteX0" fmla="*/ 95880 w 355929"/>
              <a:gd name="connsiteY0" fmla="*/ 616717 h 637982"/>
              <a:gd name="connsiteX1" fmla="*/ 63982 w 355929"/>
              <a:gd name="connsiteY1" fmla="*/ 30 h 637982"/>
              <a:gd name="connsiteX2" fmla="*/ 329795 w 355929"/>
              <a:gd name="connsiteY2" fmla="*/ 637982 h 637982"/>
              <a:gd name="connsiteX0" fmla="*/ 66074 w 334440"/>
              <a:gd name="connsiteY0" fmla="*/ 446629 h 467894"/>
              <a:gd name="connsiteX1" fmla="*/ 140505 w 334440"/>
              <a:gd name="connsiteY1" fmla="*/ 63 h 467894"/>
              <a:gd name="connsiteX2" fmla="*/ 299989 w 334440"/>
              <a:gd name="connsiteY2" fmla="*/ 467894 h 467894"/>
              <a:gd name="connsiteX0" fmla="*/ 81208 w 358116"/>
              <a:gd name="connsiteY0" fmla="*/ 446629 h 467894"/>
              <a:gd name="connsiteX1" fmla="*/ 155639 w 358116"/>
              <a:gd name="connsiteY1" fmla="*/ 63 h 467894"/>
              <a:gd name="connsiteX2" fmla="*/ 315123 w 358116"/>
              <a:gd name="connsiteY2" fmla="*/ 467894 h 4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6" h="467894">
                <a:moveTo>
                  <a:pt x="81208" y="446629"/>
                </a:moveTo>
                <a:cubicBezTo>
                  <a:pt x="-88027" y="144488"/>
                  <a:pt x="42225" y="-3481"/>
                  <a:pt x="155639" y="63"/>
                </a:cubicBezTo>
                <a:cubicBezTo>
                  <a:pt x="269053" y="3607"/>
                  <a:pt x="438284" y="41262"/>
                  <a:pt x="315123" y="4678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826884-6963-B417-C262-01092D9F5BD7}"/>
              </a:ext>
            </a:extLst>
          </p:cNvPr>
          <p:cNvSpPr txBox="1"/>
          <p:nvPr/>
        </p:nvSpPr>
        <p:spPr>
          <a:xfrm>
            <a:off x="6173407" y="3115568"/>
            <a:ext cx="1914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an uncrossed symbol: move left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805E87-FCEB-88B3-EBC4-D64DC0F9577D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1860137" y="3500140"/>
            <a:ext cx="1918909" cy="131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C85FAB-BC39-B63A-3CD7-11F69C7E2A51}"/>
              </a:ext>
            </a:extLst>
          </p:cNvPr>
          <p:cNvSpPr txBox="1"/>
          <p:nvPr/>
        </p:nvSpPr>
        <p:spPr>
          <a:xfrm rot="21393718">
            <a:off x="2048420" y="2917492"/>
            <a:ext cx="217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symbol: move right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1E7BD4-6614-4AAB-B0CC-C7AA9AF3E97D}"/>
              </a:ext>
            </a:extLst>
          </p:cNvPr>
          <p:cNvCxnSpPr>
            <a:cxnSpLocks/>
          </p:cNvCxnSpPr>
          <p:nvPr/>
        </p:nvCxnSpPr>
        <p:spPr>
          <a:xfrm>
            <a:off x="8665337" y="1763106"/>
            <a:ext cx="114603" cy="122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9C3648-F4CF-4075-F715-62C699ABE339}"/>
              </a:ext>
            </a:extLst>
          </p:cNvPr>
          <p:cNvCxnSpPr>
            <a:cxnSpLocks/>
          </p:cNvCxnSpPr>
          <p:nvPr/>
        </p:nvCxnSpPr>
        <p:spPr>
          <a:xfrm flipV="1">
            <a:off x="8852020" y="4060443"/>
            <a:ext cx="63997" cy="814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FFB0972-B79F-9DD3-2B5B-CE48452493E4}"/>
              </a:ext>
            </a:extLst>
          </p:cNvPr>
          <p:cNvSpPr txBox="1"/>
          <p:nvPr/>
        </p:nvSpPr>
        <p:spPr>
          <a:xfrm>
            <a:off x="7766269" y="2434885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one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81DCD-1143-179A-63CC-B7E5754B30C6}"/>
              </a:ext>
            </a:extLst>
          </p:cNvPr>
          <p:cNvSpPr txBox="1"/>
          <p:nvPr/>
        </p:nvSpPr>
        <p:spPr>
          <a:xfrm>
            <a:off x="7860542" y="4218285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zero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D85EB9B2-5DF5-190E-588A-134D6549A96D}"/>
              </a:ext>
            </a:extLst>
          </p:cNvPr>
          <p:cNvSpPr/>
          <p:nvPr/>
        </p:nvSpPr>
        <p:spPr>
          <a:xfrm>
            <a:off x="10179363" y="2858871"/>
            <a:ext cx="1747514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YES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1985D0-BE93-A18A-5452-CC9B69790849}"/>
              </a:ext>
            </a:extLst>
          </p:cNvPr>
          <p:cNvCxnSpPr>
            <a:cxnSpLocks/>
          </p:cNvCxnSpPr>
          <p:nvPr/>
        </p:nvCxnSpPr>
        <p:spPr>
          <a:xfrm>
            <a:off x="9378108" y="1497294"/>
            <a:ext cx="1442292" cy="1396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4E4751B-E7FE-7D76-84D5-2B9F6F356983}"/>
              </a:ext>
            </a:extLst>
          </p:cNvPr>
          <p:cNvSpPr txBox="1"/>
          <p:nvPr/>
        </p:nvSpPr>
        <p:spPr>
          <a:xfrm>
            <a:off x="10064255" y="1412903"/>
            <a:ext cx="172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66D93AB-C5A6-74E8-9F72-5C867E8BD426}"/>
              </a:ext>
            </a:extLst>
          </p:cNvPr>
          <p:cNvCxnSpPr>
            <a:cxnSpLocks/>
          </p:cNvCxnSpPr>
          <p:nvPr/>
        </p:nvCxnSpPr>
        <p:spPr>
          <a:xfrm flipV="1">
            <a:off x="9455613" y="3907291"/>
            <a:ext cx="1131134" cy="110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7347EF-FC4A-0CF0-DD29-1836B30C48BB}"/>
              </a:ext>
            </a:extLst>
          </p:cNvPr>
          <p:cNvSpPr txBox="1"/>
          <p:nvPr/>
        </p:nvSpPr>
        <p:spPr>
          <a:xfrm>
            <a:off x="9873984" y="4489393"/>
            <a:ext cx="172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C91C46B-CC44-C150-750A-AF5934504ED6}"/>
              </a:ext>
            </a:extLst>
          </p:cNvPr>
          <p:cNvSpPr/>
          <p:nvPr/>
        </p:nvSpPr>
        <p:spPr>
          <a:xfrm>
            <a:off x="146208" y="3859618"/>
            <a:ext cx="11600824" cy="2472559"/>
          </a:xfrm>
          <a:custGeom>
            <a:avLst/>
            <a:gdLst>
              <a:gd name="connsiteX0" fmla="*/ 647930 w 11715097"/>
              <a:gd name="connsiteY0" fmla="*/ 21265 h 2823463"/>
              <a:gd name="connsiteX1" fmla="*/ 201362 w 11715097"/>
              <a:gd name="connsiteY1" fmla="*/ 669851 h 2823463"/>
              <a:gd name="connsiteX2" fmla="*/ 1030702 w 11715097"/>
              <a:gd name="connsiteY2" fmla="*/ 2594344 h 2823463"/>
              <a:gd name="connsiteX3" fmla="*/ 10429883 w 11715097"/>
              <a:gd name="connsiteY3" fmla="*/ 2498651 h 2823463"/>
              <a:gd name="connsiteX4" fmla="*/ 11386813 w 11715097"/>
              <a:gd name="connsiteY4" fmla="*/ 0 h 2823463"/>
              <a:gd name="connsiteX0" fmla="*/ 434150 w 11501317"/>
              <a:gd name="connsiteY0" fmla="*/ 21265 h 2823463"/>
              <a:gd name="connsiteX1" fmla="*/ 816922 w 11501317"/>
              <a:gd name="connsiteY1" fmla="*/ 2594344 h 2823463"/>
              <a:gd name="connsiteX2" fmla="*/ 10216103 w 11501317"/>
              <a:gd name="connsiteY2" fmla="*/ 2498651 h 2823463"/>
              <a:gd name="connsiteX3" fmla="*/ 11173033 w 11501317"/>
              <a:gd name="connsiteY3" fmla="*/ 0 h 2823463"/>
              <a:gd name="connsiteX0" fmla="*/ 579047 w 11646214"/>
              <a:gd name="connsiteY0" fmla="*/ 21265 h 2823463"/>
              <a:gd name="connsiteX1" fmla="*/ 961819 w 11646214"/>
              <a:gd name="connsiteY1" fmla="*/ 2594344 h 2823463"/>
              <a:gd name="connsiteX2" fmla="*/ 10361000 w 11646214"/>
              <a:gd name="connsiteY2" fmla="*/ 2498651 h 2823463"/>
              <a:gd name="connsiteX3" fmla="*/ 11317930 w 11646214"/>
              <a:gd name="connsiteY3" fmla="*/ 0 h 2823463"/>
              <a:gd name="connsiteX0" fmla="*/ 568883 w 11582269"/>
              <a:gd name="connsiteY0" fmla="*/ 21265 h 2723054"/>
              <a:gd name="connsiteX1" fmla="*/ 951655 w 11582269"/>
              <a:gd name="connsiteY1" fmla="*/ 2594344 h 2723054"/>
              <a:gd name="connsiteX2" fmla="*/ 10201980 w 11582269"/>
              <a:gd name="connsiteY2" fmla="*/ 2094614 h 2723054"/>
              <a:gd name="connsiteX3" fmla="*/ 11307766 w 11582269"/>
              <a:gd name="connsiteY3" fmla="*/ 0 h 2723054"/>
              <a:gd name="connsiteX0" fmla="*/ 587438 w 11600824"/>
              <a:gd name="connsiteY0" fmla="*/ 21265 h 2472559"/>
              <a:gd name="connsiteX1" fmla="*/ 938313 w 11600824"/>
              <a:gd name="connsiteY1" fmla="*/ 2254102 h 2472559"/>
              <a:gd name="connsiteX2" fmla="*/ 10220535 w 11600824"/>
              <a:gd name="connsiteY2" fmla="*/ 2094614 h 2472559"/>
              <a:gd name="connsiteX3" fmla="*/ 11326321 w 11600824"/>
              <a:gd name="connsiteY3" fmla="*/ 0 h 247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0824" h="2472559">
                <a:moveTo>
                  <a:pt x="587438" y="21265"/>
                </a:moveTo>
                <a:cubicBezTo>
                  <a:pt x="188717" y="248979"/>
                  <a:pt x="-667203" y="1908544"/>
                  <a:pt x="938313" y="2254102"/>
                </a:cubicBezTo>
                <a:cubicBezTo>
                  <a:pt x="2543829" y="2599660"/>
                  <a:pt x="8494517" y="2527005"/>
                  <a:pt x="10220535" y="2094614"/>
                </a:cubicBezTo>
                <a:cubicBezTo>
                  <a:pt x="11946553" y="1662223"/>
                  <a:pt x="11710865" y="1033130"/>
                  <a:pt x="1132632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8BB9BD-DE93-5B8A-C699-FF8FF7D1C61E}"/>
              </a:ext>
            </a:extLst>
          </p:cNvPr>
          <p:cNvSpPr txBox="1"/>
          <p:nvPr/>
        </p:nvSpPr>
        <p:spPr>
          <a:xfrm>
            <a:off x="3872146" y="6345914"/>
            <a:ext cx="369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a crossed-off symbol or a blank spot</a:t>
            </a:r>
          </a:p>
        </p:txBody>
      </p:sp>
    </p:spTree>
    <p:extLst>
      <p:ext uri="{BB962C8B-B14F-4D97-AF65-F5344CB8AC3E}">
        <p14:creationId xmlns:p14="http://schemas.microsoft.com/office/powerpoint/2010/main" val="326944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E1F-1E54-1744-D60C-CFD64B6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B867-0DE8-07DE-0FF0-31865A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machines: A </a:t>
            </a:r>
            <a:r>
              <a:rPr lang="en-US" dirty="0">
                <a:solidFill>
                  <a:schemeClr val="accent1"/>
                </a:solidFill>
              </a:rPr>
              <a:t>mathematical model of human computation</a:t>
            </a:r>
            <a:endParaRPr lang="en-US" dirty="0"/>
          </a:p>
          <a:p>
            <a:r>
              <a:rPr lang="en-US" dirty="0"/>
              <a:t>Basic idea: a Turing machine is any algorithm that can be described by a state diagram similar to what we just saw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8D10-B3D8-8EE3-94D0-744D241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484"/>
            <a:ext cx="10515600" cy="1325563"/>
          </a:xfrm>
        </p:spPr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A5B-0D3D-D400-5E99-38ABC2A6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2530659"/>
            <a:ext cx="11004697" cy="4351338"/>
          </a:xfrm>
        </p:spPr>
        <p:txBody>
          <a:bodyPr>
            <a:normAutofit/>
          </a:bodyPr>
          <a:lstStyle/>
          <a:p>
            <a:r>
              <a:rPr lang="en-US" dirty="0"/>
              <a:t>We imagine a one-dimensional “tape” that extends infinitely to the right</a:t>
            </a:r>
          </a:p>
          <a:p>
            <a:pPr>
              <a:lnSpc>
                <a:spcPct val="150000"/>
              </a:lnSpc>
            </a:pPr>
            <a:r>
              <a:rPr lang="en-US" dirty="0"/>
              <a:t>The tape is divided into “cells.” Each cell has one symbol written in it</a:t>
            </a:r>
          </a:p>
          <a:p>
            <a:r>
              <a:rPr lang="en-US" dirty="0"/>
              <a:t>There is a “head” pointing at one cell of the tape</a:t>
            </a:r>
          </a:p>
          <a:p>
            <a:r>
              <a:rPr lang="en-US" dirty="0"/>
              <a:t>The machine can be in one of finitely many internal “states”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F710EC-9410-87B2-7D7A-83529781B82E}"/>
              </a:ext>
            </a:extLst>
          </p:cNvPr>
          <p:cNvGrpSpPr/>
          <p:nvPr/>
        </p:nvGrpSpPr>
        <p:grpSpPr>
          <a:xfrm>
            <a:off x="6227135" y="680484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D635E1-5D9C-500C-1A74-EFF4513D3169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2BAE21-F199-EF52-02D8-3812E812268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551608-84FD-CFE4-FCEA-C005C86F2CCB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E999C-93AB-B6AE-9AC9-D15BDCF618D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095D7E-0781-40BF-4476-37CB128D0B2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A9B735-085C-B81B-0470-09691723B4CD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51B5E4-085C-7080-8046-E3A2F663BCB4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1FF2BB-C217-54D6-EF9F-E6014523D3B7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069B74-2C25-F114-4CF9-88F2E1A75B4E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DB6C9-EAED-D72B-5463-140D668399D0}"/>
              </a:ext>
            </a:extLst>
          </p:cNvPr>
          <p:cNvGrpSpPr/>
          <p:nvPr/>
        </p:nvGrpSpPr>
        <p:grpSpPr>
          <a:xfrm>
            <a:off x="6491181" y="893197"/>
            <a:ext cx="5357921" cy="606219"/>
            <a:chOff x="6491181" y="893197"/>
            <a:chExt cx="5357921" cy="6062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FF36D-7ED3-A8F8-7A5A-BEFD5F616FA6}"/>
                </a:ext>
              </a:extLst>
            </p:cNvPr>
            <p:cNvGrpSpPr/>
            <p:nvPr/>
          </p:nvGrpSpPr>
          <p:grpSpPr>
            <a:xfrm>
              <a:off x="6491181" y="893197"/>
              <a:ext cx="3322671" cy="592290"/>
              <a:chOff x="6491181" y="893197"/>
              <a:chExt cx="3322671" cy="592290"/>
            </a:xfrm>
          </p:grpSpPr>
          <p:sp>
            <p:nvSpPr>
              <p:cNvPr id="17" name="A0">
                <a:extLst>
                  <a:ext uri="{FF2B5EF4-FFF2-40B4-BE49-F238E27FC236}">
                    <a16:creationId xmlns:a16="http://schemas.microsoft.com/office/drawing/2014/main" id="{D0CC0107-CA9B-C859-FA4D-0D51E92AA122}"/>
                  </a:ext>
                </a:extLst>
              </p:cNvPr>
              <p:cNvSpPr txBox="1"/>
              <p:nvPr/>
            </p:nvSpPr>
            <p:spPr>
              <a:xfrm>
                <a:off x="7432162" y="89319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  <a:endParaRPr lang="en-US" dirty="0"/>
              </a:p>
            </p:txBody>
          </p:sp>
          <p:sp>
            <p:nvSpPr>
              <p:cNvPr id="18" name="B1">
                <a:extLst>
                  <a:ext uri="{FF2B5EF4-FFF2-40B4-BE49-F238E27FC236}">
                    <a16:creationId xmlns:a16="http://schemas.microsoft.com/office/drawing/2014/main" id="{8D1894DC-8353-6EF0-1EEA-CFC739D69468}"/>
                  </a:ext>
                </a:extLst>
              </p:cNvPr>
              <p:cNvSpPr txBox="1"/>
              <p:nvPr/>
            </p:nvSpPr>
            <p:spPr>
              <a:xfrm>
                <a:off x="8378458" y="8931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1</a:t>
                </a:r>
                <a:endParaRPr lang="en-US" dirty="0"/>
              </a:p>
            </p:txBody>
          </p:sp>
          <p:sp>
            <p:nvSpPr>
              <p:cNvPr id="19" name="C1">
                <a:extLst>
                  <a:ext uri="{FF2B5EF4-FFF2-40B4-BE49-F238E27FC236}">
                    <a16:creationId xmlns:a16="http://schemas.microsoft.com/office/drawing/2014/main" id="{4F5359C3-7618-9A12-B99D-50B2C0893217}"/>
                  </a:ext>
                </a:extLst>
              </p:cNvPr>
              <p:cNvSpPr txBox="1"/>
              <p:nvPr/>
            </p:nvSpPr>
            <p:spPr>
              <a:xfrm>
                <a:off x="9282225" y="90071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0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A0">
                    <a:extLst>
                      <a:ext uri="{FF2B5EF4-FFF2-40B4-BE49-F238E27FC236}">
                        <a16:creationId xmlns:a16="http://schemas.microsoft.com/office/drawing/2014/main" id="{B28C2F95-BD9C-C4CF-3560-8BD7833D03FA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181" y="90071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♢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" name="A0">
                    <a:extLst>
                      <a:ext uri="{FF2B5EF4-FFF2-40B4-BE49-F238E27FC236}">
                        <a16:creationId xmlns:a16="http://schemas.microsoft.com/office/drawing/2014/main" id="{B28C2F95-BD9C-C4CF-3560-8BD7833D03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181" y="900712"/>
                    <a:ext cx="531627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C1">
              <a:extLst>
                <a:ext uri="{FF2B5EF4-FFF2-40B4-BE49-F238E27FC236}">
                  <a16:creationId xmlns:a16="http://schemas.microsoft.com/office/drawing/2014/main" id="{2CAB9F2D-91E8-4D3F-37D1-7FEA6989D9CA}"/>
                </a:ext>
              </a:extLst>
            </p:cNvPr>
            <p:cNvSpPr txBox="1"/>
            <p:nvPr/>
          </p:nvSpPr>
          <p:spPr>
            <a:xfrm>
              <a:off x="10358774" y="91446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22" name="C1">
              <a:extLst>
                <a:ext uri="{FF2B5EF4-FFF2-40B4-BE49-F238E27FC236}">
                  <a16:creationId xmlns:a16="http://schemas.microsoft.com/office/drawing/2014/main" id="{90D0936A-15EC-6CFF-DE06-A7DC3FD68E7E}"/>
                </a:ext>
              </a:extLst>
            </p:cNvPr>
            <p:cNvSpPr txBox="1"/>
            <p:nvPr/>
          </p:nvSpPr>
          <p:spPr>
            <a:xfrm>
              <a:off x="11317475" y="91464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58F2F3-E33D-118B-4D8A-BC4F42B8FC07}"/>
              </a:ext>
            </a:extLst>
          </p:cNvPr>
          <p:cNvSpPr/>
          <p:nvPr/>
        </p:nvSpPr>
        <p:spPr>
          <a:xfrm>
            <a:off x="7281534" y="153932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60698"/>
            <a:ext cx="11544300" cy="4634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write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direction to move the head (left or right)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new state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decision is based only on the current state and the observed symbol</a:t>
            </a:r>
          </a:p>
        </p:txBody>
      </p:sp>
      <p:pic>
        <p:nvPicPr>
          <p:cNvPr id="7" name="tm">
            <a:hlinkClick r:id="" action="ppaction://media"/>
            <a:extLst>
              <a:ext uri="{FF2B5EF4-FFF2-40B4-BE49-F238E27FC236}">
                <a16:creationId xmlns:a16="http://schemas.microsoft.com/office/drawing/2014/main" id="{41F46FE9-4FC3-08BA-267C-2101D2658C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723" y="484304"/>
            <a:ext cx="6580277" cy="12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25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3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A7AA-B502-CCDE-D50C-3EB2486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the update rule is specified by a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symbols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means: “If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we read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then our new state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we will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), and the head will move in the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for left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for right)”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ECC8-48E2-5F77-A70C-FBD2FF0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B2A6A0-6C95-13C0-A944-1B71AC394032}"/>
              </a:ext>
            </a:extLst>
          </p:cNvPr>
          <p:cNvGrpSpPr/>
          <p:nvPr/>
        </p:nvGrpSpPr>
        <p:grpSpPr>
          <a:xfrm>
            <a:off x="6456267" y="348240"/>
            <a:ext cx="5091671" cy="1042244"/>
            <a:chOff x="6456267" y="348240"/>
            <a:chExt cx="5091671" cy="104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/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/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1119C3-4615-F9E2-C86A-68DCF95C327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635196" y="933339"/>
              <a:ext cx="2737470" cy="3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/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See a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: Replace it with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600" dirty="0"/>
                    <a:t>; move in direction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24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CFB-76FB-C471-75C7-3ADD9E3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to a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922-79EC-1165-1D6D-DD8BC7C4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Turing machine represents an algorithm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to a Turing machine is always a finite </a:t>
            </a:r>
            <a:r>
              <a:rPr lang="en-US" dirty="0">
                <a:solidFill>
                  <a:schemeClr val="accent1"/>
                </a:solidFill>
              </a:rPr>
              <a:t>string of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1278-3C42-E01C-6494-73E9695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A61-E71F-A447-308A-E7F8D9D7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alphabets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“alphabet”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any nonempty, finite set of “symbols”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⚾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🍕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C63-16C9-5F43-0356-FC0FEB6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B0C1D-7842-3D10-688F-947CD4EDD7AB}"/>
              </a:ext>
            </a:extLst>
          </p:cNvPr>
          <p:cNvGrpSpPr/>
          <p:nvPr/>
        </p:nvGrpSpPr>
        <p:grpSpPr>
          <a:xfrm>
            <a:off x="2869748" y="3681432"/>
            <a:ext cx="142878" cy="196702"/>
            <a:chOff x="5443870" y="1881963"/>
            <a:chExt cx="142878" cy="1967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D6B77D-BF64-EC25-644C-4A9E6C09B23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835780-9784-3442-4BD4-6C896AD0E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637EA-BCB9-8065-1944-D325C4E10B7C}"/>
              </a:ext>
            </a:extLst>
          </p:cNvPr>
          <p:cNvGrpSpPr/>
          <p:nvPr/>
        </p:nvGrpSpPr>
        <p:grpSpPr>
          <a:xfrm>
            <a:off x="3151801" y="3681432"/>
            <a:ext cx="142878" cy="196702"/>
            <a:chOff x="5443870" y="1881963"/>
            <a:chExt cx="142878" cy="1967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92A6D4-239B-AB08-1E9A-824DC9F3657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DEA39C-D7A8-E12E-6D4D-E826303F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352-71F6-A8BC-A1AC-F84DFC0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length of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symbols,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nonnegative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the set of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000, 001, 010, 011, 100, 101, 110, 111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070-4C2D-E3A8-E7C0-A831DF2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C7229A-E9FB-D649-AA74-75D20C7832BC}"/>
              </a:ext>
            </a:extLst>
          </p:cNvPr>
          <p:cNvGrpSpPr/>
          <p:nvPr/>
        </p:nvGrpSpPr>
        <p:grpSpPr>
          <a:xfrm>
            <a:off x="4719762" y="310757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B01962-559A-7DA0-0998-4C7A58375F4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then what is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A2DB15-31EB-33F1-FC43-528517FAF76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/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/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/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not well-defined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/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879-7E72-34D3-6CB1-ADBD479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any alphabet,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 is one string of length zero,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empty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 denote the empty string</a:t>
                </a:r>
              </a:p>
              <a:p>
                <a:pPr lvl="1"/>
                <a:r>
                  <a:rPr lang="en-US" dirty="0"/>
                  <a:t>Denoted </a:t>
                </a:r>
                <a:r>
                  <a:rPr lang="en-US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""</a:t>
                </a:r>
                <a:r>
                  <a:rPr lang="en-US" dirty="0"/>
                  <a:t> in popular programming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E87-F889-1AC2-CF63-70D9DC5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409-E8F2-887B-0034-D133C9E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Arbitrary-length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set of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any finite length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 1, 00, 01, 10, 11, 000, 001, 010, 011, …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BE8B-468F-A9E2-D08C-0774BA5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3-C766-5023-B621-E2D7284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E5D-0A27-D317-97A1-F5ADFDC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students, math students, and anyone who is curious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Experience with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CMSC 27200 or CMSC 27230 or CMSC 37000, or MATH 15900 or MATH 15910 or MATH 16300 or MATH 16310 or MATH 19900 or MATH 25500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614A-9E9C-FEA2-9430-8DB8818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tape initially contains a special “start symbol”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/>
                  <a:t>, followed by the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(one symbol per cell)</a:t>
                </a:r>
              </a:p>
              <a:p>
                <a:r>
                  <a:rPr lang="en-US" dirty="0"/>
                  <a:t>All remaining cells initially contain a special “blank symbol”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27DCC8-AAA5-AAB2-83FB-1D8C0EDC7F66}"/>
              </a:ext>
            </a:extLst>
          </p:cNvPr>
          <p:cNvGrpSpPr/>
          <p:nvPr/>
        </p:nvGrpSpPr>
        <p:grpSpPr>
          <a:xfrm>
            <a:off x="684028" y="4641745"/>
            <a:ext cx="11784418" cy="1638749"/>
            <a:chOff x="684028" y="5003252"/>
            <a:chExt cx="11784418" cy="16387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BFD6D1-938B-5AC6-9BEA-0550F7BFF11C}"/>
                </a:ext>
              </a:extLst>
            </p:cNvPr>
            <p:cNvGrpSpPr/>
            <p:nvPr/>
          </p:nvGrpSpPr>
          <p:grpSpPr>
            <a:xfrm>
              <a:off x="684028" y="5003252"/>
              <a:ext cx="11784418" cy="1031469"/>
              <a:chOff x="673395" y="4890978"/>
              <a:chExt cx="11784418" cy="103146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9A34710-9102-F347-8A2E-4FEC1AE5552C}"/>
                  </a:ext>
                </a:extLst>
              </p:cNvPr>
              <p:cNvCxnSpPr/>
              <p:nvPr/>
            </p:nvCxnSpPr>
            <p:spPr>
              <a:xfrm>
                <a:off x="673395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A55182-270C-6709-04C5-F6A9257B6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95" y="4912243"/>
                <a:ext cx="40368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E14DD33-6277-54AF-BE0A-3A469FE17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95" y="5901182"/>
                <a:ext cx="40368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7FA167-8873-27EB-A3D3-9A593FECB370}"/>
                  </a:ext>
                </a:extLst>
              </p:cNvPr>
              <p:cNvCxnSpPr/>
              <p:nvPr/>
            </p:nvCxnSpPr>
            <p:spPr>
              <a:xfrm>
                <a:off x="1633870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4A0A4F-5BA3-3F16-6D79-E2D182A24979}"/>
                  </a:ext>
                </a:extLst>
              </p:cNvPr>
              <p:cNvCxnSpPr/>
              <p:nvPr/>
            </p:nvCxnSpPr>
            <p:spPr>
              <a:xfrm>
                <a:off x="261206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EA2B2E5-2A63-859D-20A3-7A1A706C9241}"/>
                  </a:ext>
                </a:extLst>
              </p:cNvPr>
              <p:cNvCxnSpPr/>
              <p:nvPr/>
            </p:nvCxnSpPr>
            <p:spPr>
              <a:xfrm>
                <a:off x="356899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65AB35-9C6B-9CC2-1F75-13ACC26FBB55}"/>
                  </a:ext>
                </a:extLst>
              </p:cNvPr>
              <p:cNvCxnSpPr/>
              <p:nvPr/>
            </p:nvCxnSpPr>
            <p:spPr>
              <a:xfrm>
                <a:off x="4536558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DCE7F3-C9EA-C79D-63E2-1A5566BE78AE}"/>
                  </a:ext>
                </a:extLst>
              </p:cNvPr>
              <p:cNvGrpSpPr/>
              <p:nvPr/>
            </p:nvGrpSpPr>
            <p:grpSpPr>
              <a:xfrm>
                <a:off x="937441" y="5103691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A0">
                      <a:extLst>
                        <a:ext uri="{FF2B5EF4-FFF2-40B4-BE49-F238E27FC236}">
                          <a16:creationId xmlns:a16="http://schemas.microsoft.com/office/drawing/2014/main" id="{F9F3F5B0-755C-AEF7-CD0E-3FA4EF69E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9" name="A0">
                      <a:extLst>
                        <a:ext uri="{FF2B5EF4-FFF2-40B4-BE49-F238E27FC236}">
                          <a16:creationId xmlns:a16="http://schemas.microsoft.com/office/drawing/2014/main" id="{F9F3F5B0-755C-AEF7-CD0E-3FA4EF69E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B1">
                      <a:extLst>
                        <a:ext uri="{FF2B5EF4-FFF2-40B4-BE49-F238E27FC236}">
                          <a16:creationId xmlns:a16="http://schemas.microsoft.com/office/drawing/2014/main" id="{FBC23D93-B725-05E3-24CB-676BF174C7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0" name="B1">
                      <a:extLst>
                        <a:ext uri="{FF2B5EF4-FFF2-40B4-BE49-F238E27FC236}">
                          <a16:creationId xmlns:a16="http://schemas.microsoft.com/office/drawing/2014/main" id="{FBC23D93-B725-05E3-24CB-676BF174C7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A0">
                      <a:extLst>
                        <a:ext uri="{FF2B5EF4-FFF2-40B4-BE49-F238E27FC236}">
                          <a16:creationId xmlns:a16="http://schemas.microsoft.com/office/drawing/2014/main" id="{1B24F0A2-9B60-8361-D5B6-E4BC73023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♢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A0">
                      <a:extLst>
                        <a:ext uri="{FF2B5EF4-FFF2-40B4-BE49-F238E27FC236}">
                          <a16:creationId xmlns:a16="http://schemas.microsoft.com/office/drawing/2014/main" id="{1B24F0A2-9B60-8361-D5B6-E4BC73023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B1">
                    <a:extLst>
                      <a:ext uri="{FF2B5EF4-FFF2-40B4-BE49-F238E27FC236}">
                        <a16:creationId xmlns:a16="http://schemas.microsoft.com/office/drawing/2014/main" id="{0F7DD043-27F0-A2D9-DDBC-4AF12F6C38F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331" y="5103690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B1">
                    <a:extLst>
                      <a:ext uri="{FF2B5EF4-FFF2-40B4-BE49-F238E27FC236}">
                        <a16:creationId xmlns:a16="http://schemas.microsoft.com/office/drawing/2014/main" id="{0F7DD043-27F0-A2D9-DDBC-4AF12F6C3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331" y="5103690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B1">
                    <a:extLst>
                      <a:ext uri="{FF2B5EF4-FFF2-40B4-BE49-F238E27FC236}">
                        <a16:creationId xmlns:a16="http://schemas.microsoft.com/office/drawing/2014/main" id="{B8B87637-6884-220F-6BED-EA083EAB3069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1" y="5103689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B1">
                    <a:extLst>
                      <a:ext uri="{FF2B5EF4-FFF2-40B4-BE49-F238E27FC236}">
                        <a16:creationId xmlns:a16="http://schemas.microsoft.com/office/drawing/2014/main" id="{B8B87637-6884-220F-6BED-EA083EAB3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1861" y="5103689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425F38A-9E5C-8AF8-F12B-82DBF7286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488" y="4912243"/>
                <a:ext cx="69147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F0152E-1318-149E-77F3-7ABBBAB5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488" y="5904838"/>
                <a:ext cx="69147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3871142-4458-26F0-796E-061D0A3F7DC9}"/>
                  </a:ext>
                </a:extLst>
              </p:cNvPr>
              <p:cNvCxnSpPr/>
              <p:nvPr/>
            </p:nvCxnSpPr>
            <p:spPr>
              <a:xfrm>
                <a:off x="5688418" y="4898491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190011F4-0DE3-D245-BCFB-D37C70455262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689" y="510368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190011F4-0DE3-D245-BCFB-D37C70455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689" y="5103688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FEC873-E80F-AB1D-37A2-1EBADA0D4C66}"/>
                  </a:ext>
                </a:extLst>
              </p:cNvPr>
              <p:cNvCxnSpPr/>
              <p:nvPr/>
            </p:nvCxnSpPr>
            <p:spPr>
              <a:xfrm>
                <a:off x="6655981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F98F33A-61B1-538C-C77F-ECA5A227E2FA}"/>
                  </a:ext>
                </a:extLst>
              </p:cNvPr>
              <p:cNvCxnSpPr/>
              <p:nvPr/>
            </p:nvCxnSpPr>
            <p:spPr>
              <a:xfrm>
                <a:off x="7627088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9946305-F0EE-07E3-5BEC-44C3A22CE291}"/>
                  </a:ext>
                </a:extLst>
              </p:cNvPr>
              <p:cNvCxnSpPr/>
              <p:nvPr/>
            </p:nvCxnSpPr>
            <p:spPr>
              <a:xfrm>
                <a:off x="8637182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69D9ABA-8776-A51F-BF6D-83A68ECAFCAB}"/>
                  </a:ext>
                </a:extLst>
              </p:cNvPr>
              <p:cNvCxnSpPr/>
              <p:nvPr/>
            </p:nvCxnSpPr>
            <p:spPr>
              <a:xfrm>
                <a:off x="9636641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689AA7-62CF-5563-698A-CC58AC6B4FA3}"/>
                  </a:ext>
                </a:extLst>
              </p:cNvPr>
              <p:cNvCxnSpPr/>
              <p:nvPr/>
            </p:nvCxnSpPr>
            <p:spPr>
              <a:xfrm>
                <a:off x="10604204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1671246-AD30-F00D-5CCD-C19C4F35C161}"/>
                  </a:ext>
                </a:extLst>
              </p:cNvPr>
              <p:cNvCxnSpPr/>
              <p:nvPr/>
            </p:nvCxnSpPr>
            <p:spPr>
              <a:xfrm>
                <a:off x="1160366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B1">
                    <a:extLst>
                      <a:ext uri="{FF2B5EF4-FFF2-40B4-BE49-F238E27FC236}">
                        <a16:creationId xmlns:a16="http://schemas.microsoft.com/office/drawing/2014/main" id="{C369789C-B21A-2EEF-DBD5-74BD16267B25}"/>
                      </a:ext>
                    </a:extLst>
                  </p:cNvPr>
                  <p:cNvSpPr txBox="1"/>
                  <p:nvPr/>
                </p:nvSpPr>
                <p:spPr>
                  <a:xfrm>
                    <a:off x="6918251" y="5114915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1" name="B1">
                    <a:extLst>
                      <a:ext uri="{FF2B5EF4-FFF2-40B4-BE49-F238E27FC236}">
                        <a16:creationId xmlns:a16="http://schemas.microsoft.com/office/drawing/2014/main" id="{C369789C-B21A-2EEF-DBD5-74BD16267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8251" y="5114915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B1">
                    <a:extLst>
                      <a:ext uri="{FF2B5EF4-FFF2-40B4-BE49-F238E27FC236}">
                        <a16:creationId xmlns:a16="http://schemas.microsoft.com/office/drawing/2014/main" id="{94D2A6E4-2799-9868-8E46-B0428A34CB54}"/>
                      </a:ext>
                    </a:extLst>
                  </p:cNvPr>
                  <p:cNvSpPr txBox="1"/>
                  <p:nvPr/>
                </p:nvSpPr>
                <p:spPr>
                  <a:xfrm>
                    <a:off x="7908854" y="510368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2" name="B1">
                    <a:extLst>
                      <a:ext uri="{FF2B5EF4-FFF2-40B4-BE49-F238E27FC236}">
                        <a16:creationId xmlns:a16="http://schemas.microsoft.com/office/drawing/2014/main" id="{94D2A6E4-2799-9868-8E46-B0428A34C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8854" y="5103687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B1">
                    <a:extLst>
                      <a:ext uri="{FF2B5EF4-FFF2-40B4-BE49-F238E27FC236}">
                        <a16:creationId xmlns:a16="http://schemas.microsoft.com/office/drawing/2014/main" id="{E6200493-867E-D149-4BF7-CDE89541538D}"/>
                      </a:ext>
                    </a:extLst>
                  </p:cNvPr>
                  <p:cNvSpPr txBox="1"/>
                  <p:nvPr/>
                </p:nvSpPr>
                <p:spPr>
                  <a:xfrm>
                    <a:off x="8913625" y="510368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B1">
                    <a:extLst>
                      <a:ext uri="{FF2B5EF4-FFF2-40B4-BE49-F238E27FC236}">
                        <a16:creationId xmlns:a16="http://schemas.microsoft.com/office/drawing/2014/main" id="{E6200493-867E-D149-4BF7-CDE895415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3625" y="5103687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B1">
                    <a:extLst>
                      <a:ext uri="{FF2B5EF4-FFF2-40B4-BE49-F238E27FC236}">
                        <a16:creationId xmlns:a16="http://schemas.microsoft.com/office/drawing/2014/main" id="{5DEEA206-46CA-809E-E542-C4C0E1620FE5}"/>
                      </a:ext>
                    </a:extLst>
                  </p:cNvPr>
                  <p:cNvSpPr txBox="1"/>
                  <p:nvPr/>
                </p:nvSpPr>
                <p:spPr>
                  <a:xfrm>
                    <a:off x="9913083" y="510368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4" name="B1">
                    <a:extLst>
                      <a:ext uri="{FF2B5EF4-FFF2-40B4-BE49-F238E27FC236}">
                        <a16:creationId xmlns:a16="http://schemas.microsoft.com/office/drawing/2014/main" id="{5DEEA206-46CA-809E-E542-C4C0E1620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3083" y="5103686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B1">
                    <a:extLst>
                      <a:ext uri="{FF2B5EF4-FFF2-40B4-BE49-F238E27FC236}">
                        <a16:creationId xmlns:a16="http://schemas.microsoft.com/office/drawing/2014/main" id="{48FACA92-022B-85F7-966A-8388B7FBC9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4815" y="5103685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5" name="B1">
                    <a:extLst>
                      <a:ext uri="{FF2B5EF4-FFF2-40B4-BE49-F238E27FC236}">
                        <a16:creationId xmlns:a16="http://schemas.microsoft.com/office/drawing/2014/main" id="{48FACA92-022B-85F7-966A-8388B7FBC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4815" y="5103685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B1">
                    <a:extLst>
                      <a:ext uri="{FF2B5EF4-FFF2-40B4-BE49-F238E27FC236}">
                        <a16:creationId xmlns:a16="http://schemas.microsoft.com/office/drawing/2014/main" id="{7E9E71F0-0DC4-2D39-3761-51C39D44E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1926186" y="5089740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6" name="B1">
                    <a:extLst>
                      <a:ext uri="{FF2B5EF4-FFF2-40B4-BE49-F238E27FC236}">
                        <a16:creationId xmlns:a16="http://schemas.microsoft.com/office/drawing/2014/main" id="{7E9E71F0-0DC4-2D39-3761-51C39D44E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26186" y="5089740"/>
                    <a:ext cx="531627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3BEF1BA-520A-AFEF-C7B6-D4CBE998C807}"/>
                </a:ext>
              </a:extLst>
            </p:cNvPr>
            <p:cNvSpPr/>
            <p:nvPr/>
          </p:nvSpPr>
          <p:spPr>
            <a:xfrm>
              <a:off x="1718931" y="5912971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/>
                <p:nvPr/>
              </p:nvSpPr>
              <p:spPr>
                <a:xfrm>
                  <a:off x="1922725" y="6118173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725" y="6118173"/>
                  <a:ext cx="531627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4545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05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head is initially at cell #2 (the first symbol of the input)</a:t>
                </a:r>
              </a:p>
              <a:p>
                <a:r>
                  <a:rPr lang="en-US" dirty="0"/>
                  <a:t>The machine is initially in a special “start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27DCC8-AAA5-AAB2-83FB-1D8C0EDC7F66}"/>
              </a:ext>
            </a:extLst>
          </p:cNvPr>
          <p:cNvGrpSpPr/>
          <p:nvPr/>
        </p:nvGrpSpPr>
        <p:grpSpPr>
          <a:xfrm>
            <a:off x="684028" y="4641745"/>
            <a:ext cx="11784418" cy="1638749"/>
            <a:chOff x="684028" y="5003252"/>
            <a:chExt cx="11784418" cy="16387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BFD6D1-938B-5AC6-9BEA-0550F7BFF11C}"/>
                </a:ext>
              </a:extLst>
            </p:cNvPr>
            <p:cNvGrpSpPr/>
            <p:nvPr/>
          </p:nvGrpSpPr>
          <p:grpSpPr>
            <a:xfrm>
              <a:off x="684028" y="5003252"/>
              <a:ext cx="11784418" cy="1031469"/>
              <a:chOff x="673395" y="4890978"/>
              <a:chExt cx="11784418" cy="103146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9A34710-9102-F347-8A2E-4FEC1AE5552C}"/>
                  </a:ext>
                </a:extLst>
              </p:cNvPr>
              <p:cNvCxnSpPr/>
              <p:nvPr/>
            </p:nvCxnSpPr>
            <p:spPr>
              <a:xfrm>
                <a:off x="673395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A55182-270C-6709-04C5-F6A9257B6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95" y="4912243"/>
                <a:ext cx="40368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E14DD33-6277-54AF-BE0A-3A469FE17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95" y="5901182"/>
                <a:ext cx="403682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7FA167-8873-27EB-A3D3-9A593FECB370}"/>
                  </a:ext>
                </a:extLst>
              </p:cNvPr>
              <p:cNvCxnSpPr/>
              <p:nvPr/>
            </p:nvCxnSpPr>
            <p:spPr>
              <a:xfrm>
                <a:off x="1633870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4A0A4F-5BA3-3F16-6D79-E2D182A24979}"/>
                  </a:ext>
                </a:extLst>
              </p:cNvPr>
              <p:cNvCxnSpPr/>
              <p:nvPr/>
            </p:nvCxnSpPr>
            <p:spPr>
              <a:xfrm>
                <a:off x="261206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EA2B2E5-2A63-859D-20A3-7A1A706C9241}"/>
                  </a:ext>
                </a:extLst>
              </p:cNvPr>
              <p:cNvCxnSpPr/>
              <p:nvPr/>
            </p:nvCxnSpPr>
            <p:spPr>
              <a:xfrm>
                <a:off x="356899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65AB35-9C6B-9CC2-1F75-13ACC26FBB55}"/>
                  </a:ext>
                </a:extLst>
              </p:cNvPr>
              <p:cNvCxnSpPr/>
              <p:nvPr/>
            </p:nvCxnSpPr>
            <p:spPr>
              <a:xfrm>
                <a:off x="4536558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BDCE7F3-C9EA-C79D-63E2-1A5566BE78AE}"/>
                  </a:ext>
                </a:extLst>
              </p:cNvPr>
              <p:cNvGrpSpPr/>
              <p:nvPr/>
            </p:nvGrpSpPr>
            <p:grpSpPr>
              <a:xfrm>
                <a:off x="937441" y="5103691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A0">
                      <a:extLst>
                        <a:ext uri="{FF2B5EF4-FFF2-40B4-BE49-F238E27FC236}">
                          <a16:creationId xmlns:a16="http://schemas.microsoft.com/office/drawing/2014/main" id="{F9F3F5B0-755C-AEF7-CD0E-3FA4EF69E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9" name="A0">
                      <a:extLst>
                        <a:ext uri="{FF2B5EF4-FFF2-40B4-BE49-F238E27FC236}">
                          <a16:creationId xmlns:a16="http://schemas.microsoft.com/office/drawing/2014/main" id="{F9F3F5B0-755C-AEF7-CD0E-3FA4EF69E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B1">
                      <a:extLst>
                        <a:ext uri="{FF2B5EF4-FFF2-40B4-BE49-F238E27FC236}">
                          <a16:creationId xmlns:a16="http://schemas.microsoft.com/office/drawing/2014/main" id="{FBC23D93-B725-05E3-24CB-676BF174C7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0" name="B1">
                      <a:extLst>
                        <a:ext uri="{FF2B5EF4-FFF2-40B4-BE49-F238E27FC236}">
                          <a16:creationId xmlns:a16="http://schemas.microsoft.com/office/drawing/2014/main" id="{FBC23D93-B725-05E3-24CB-676BF174C7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A0">
                      <a:extLst>
                        <a:ext uri="{FF2B5EF4-FFF2-40B4-BE49-F238E27FC236}">
                          <a16:creationId xmlns:a16="http://schemas.microsoft.com/office/drawing/2014/main" id="{1B24F0A2-9B60-8361-D5B6-E4BC73023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♢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A0">
                      <a:extLst>
                        <a:ext uri="{FF2B5EF4-FFF2-40B4-BE49-F238E27FC236}">
                          <a16:creationId xmlns:a16="http://schemas.microsoft.com/office/drawing/2014/main" id="{1B24F0A2-9B60-8361-D5B6-E4BC730235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B1">
                    <a:extLst>
                      <a:ext uri="{FF2B5EF4-FFF2-40B4-BE49-F238E27FC236}">
                        <a16:creationId xmlns:a16="http://schemas.microsoft.com/office/drawing/2014/main" id="{0F7DD043-27F0-A2D9-DDBC-4AF12F6C38F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331" y="5103690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B1">
                    <a:extLst>
                      <a:ext uri="{FF2B5EF4-FFF2-40B4-BE49-F238E27FC236}">
                        <a16:creationId xmlns:a16="http://schemas.microsoft.com/office/drawing/2014/main" id="{0F7DD043-27F0-A2D9-DDBC-4AF12F6C38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331" y="5103690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B1">
                    <a:extLst>
                      <a:ext uri="{FF2B5EF4-FFF2-40B4-BE49-F238E27FC236}">
                        <a16:creationId xmlns:a16="http://schemas.microsoft.com/office/drawing/2014/main" id="{B8B87637-6884-220F-6BED-EA083EAB3069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861" y="5103689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8" name="B1">
                    <a:extLst>
                      <a:ext uri="{FF2B5EF4-FFF2-40B4-BE49-F238E27FC236}">
                        <a16:creationId xmlns:a16="http://schemas.microsoft.com/office/drawing/2014/main" id="{B8B87637-6884-220F-6BED-EA083EAB30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1861" y="5103689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425F38A-9E5C-8AF8-F12B-82DBF7286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488" y="4912243"/>
                <a:ext cx="69147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F0152E-1318-149E-77F3-7ABBBAB5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488" y="5904838"/>
                <a:ext cx="691470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3871142-4458-26F0-796E-061D0A3F7DC9}"/>
                  </a:ext>
                </a:extLst>
              </p:cNvPr>
              <p:cNvCxnSpPr/>
              <p:nvPr/>
            </p:nvCxnSpPr>
            <p:spPr>
              <a:xfrm>
                <a:off x="5688418" y="4898491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190011F4-0DE3-D245-BCFB-D37C70455262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689" y="510368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190011F4-0DE3-D245-BCFB-D37C70455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689" y="5103688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8FEC873-E80F-AB1D-37A2-1EBADA0D4C66}"/>
                  </a:ext>
                </a:extLst>
              </p:cNvPr>
              <p:cNvCxnSpPr/>
              <p:nvPr/>
            </p:nvCxnSpPr>
            <p:spPr>
              <a:xfrm>
                <a:off x="6655981" y="4890978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F98F33A-61B1-538C-C77F-ECA5A227E2FA}"/>
                  </a:ext>
                </a:extLst>
              </p:cNvPr>
              <p:cNvCxnSpPr/>
              <p:nvPr/>
            </p:nvCxnSpPr>
            <p:spPr>
              <a:xfrm>
                <a:off x="7627088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9946305-F0EE-07E3-5BEC-44C3A22CE291}"/>
                  </a:ext>
                </a:extLst>
              </p:cNvPr>
              <p:cNvCxnSpPr/>
              <p:nvPr/>
            </p:nvCxnSpPr>
            <p:spPr>
              <a:xfrm>
                <a:off x="8637182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69D9ABA-8776-A51F-BF6D-83A68ECAFCAB}"/>
                  </a:ext>
                </a:extLst>
              </p:cNvPr>
              <p:cNvCxnSpPr/>
              <p:nvPr/>
            </p:nvCxnSpPr>
            <p:spPr>
              <a:xfrm>
                <a:off x="9636641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689AA7-62CF-5563-698A-CC58AC6B4FA3}"/>
                  </a:ext>
                </a:extLst>
              </p:cNvPr>
              <p:cNvCxnSpPr/>
              <p:nvPr/>
            </p:nvCxnSpPr>
            <p:spPr>
              <a:xfrm>
                <a:off x="10604204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1671246-AD30-F00D-5CCD-C19C4F35C161}"/>
                  </a:ext>
                </a:extLst>
              </p:cNvPr>
              <p:cNvCxnSpPr/>
              <p:nvPr/>
            </p:nvCxnSpPr>
            <p:spPr>
              <a:xfrm>
                <a:off x="11603665" y="4912243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B1">
                    <a:extLst>
                      <a:ext uri="{FF2B5EF4-FFF2-40B4-BE49-F238E27FC236}">
                        <a16:creationId xmlns:a16="http://schemas.microsoft.com/office/drawing/2014/main" id="{C369789C-B21A-2EEF-DBD5-74BD16267B25}"/>
                      </a:ext>
                    </a:extLst>
                  </p:cNvPr>
                  <p:cNvSpPr txBox="1"/>
                  <p:nvPr/>
                </p:nvSpPr>
                <p:spPr>
                  <a:xfrm>
                    <a:off x="6918251" y="5114915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1" name="B1">
                    <a:extLst>
                      <a:ext uri="{FF2B5EF4-FFF2-40B4-BE49-F238E27FC236}">
                        <a16:creationId xmlns:a16="http://schemas.microsoft.com/office/drawing/2014/main" id="{C369789C-B21A-2EEF-DBD5-74BD16267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8251" y="5114915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B1">
                    <a:extLst>
                      <a:ext uri="{FF2B5EF4-FFF2-40B4-BE49-F238E27FC236}">
                        <a16:creationId xmlns:a16="http://schemas.microsoft.com/office/drawing/2014/main" id="{94D2A6E4-2799-9868-8E46-B0428A34CB54}"/>
                      </a:ext>
                    </a:extLst>
                  </p:cNvPr>
                  <p:cNvSpPr txBox="1"/>
                  <p:nvPr/>
                </p:nvSpPr>
                <p:spPr>
                  <a:xfrm>
                    <a:off x="7908854" y="510368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2" name="B1">
                    <a:extLst>
                      <a:ext uri="{FF2B5EF4-FFF2-40B4-BE49-F238E27FC236}">
                        <a16:creationId xmlns:a16="http://schemas.microsoft.com/office/drawing/2014/main" id="{94D2A6E4-2799-9868-8E46-B0428A34C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8854" y="5103687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B1">
                    <a:extLst>
                      <a:ext uri="{FF2B5EF4-FFF2-40B4-BE49-F238E27FC236}">
                        <a16:creationId xmlns:a16="http://schemas.microsoft.com/office/drawing/2014/main" id="{E6200493-867E-D149-4BF7-CDE89541538D}"/>
                      </a:ext>
                    </a:extLst>
                  </p:cNvPr>
                  <p:cNvSpPr txBox="1"/>
                  <p:nvPr/>
                </p:nvSpPr>
                <p:spPr>
                  <a:xfrm>
                    <a:off x="8913625" y="510368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B1">
                    <a:extLst>
                      <a:ext uri="{FF2B5EF4-FFF2-40B4-BE49-F238E27FC236}">
                        <a16:creationId xmlns:a16="http://schemas.microsoft.com/office/drawing/2014/main" id="{E6200493-867E-D149-4BF7-CDE895415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3625" y="5103687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B1">
                    <a:extLst>
                      <a:ext uri="{FF2B5EF4-FFF2-40B4-BE49-F238E27FC236}">
                        <a16:creationId xmlns:a16="http://schemas.microsoft.com/office/drawing/2014/main" id="{5DEEA206-46CA-809E-E542-C4C0E1620FE5}"/>
                      </a:ext>
                    </a:extLst>
                  </p:cNvPr>
                  <p:cNvSpPr txBox="1"/>
                  <p:nvPr/>
                </p:nvSpPr>
                <p:spPr>
                  <a:xfrm>
                    <a:off x="9913083" y="510368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4" name="B1">
                    <a:extLst>
                      <a:ext uri="{FF2B5EF4-FFF2-40B4-BE49-F238E27FC236}">
                        <a16:creationId xmlns:a16="http://schemas.microsoft.com/office/drawing/2014/main" id="{5DEEA206-46CA-809E-E542-C4C0E1620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3083" y="5103686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B1">
                    <a:extLst>
                      <a:ext uri="{FF2B5EF4-FFF2-40B4-BE49-F238E27FC236}">
                        <a16:creationId xmlns:a16="http://schemas.microsoft.com/office/drawing/2014/main" id="{48FACA92-022B-85F7-966A-8388B7FBC9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4815" y="5103685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5" name="B1">
                    <a:extLst>
                      <a:ext uri="{FF2B5EF4-FFF2-40B4-BE49-F238E27FC236}">
                        <a16:creationId xmlns:a16="http://schemas.microsoft.com/office/drawing/2014/main" id="{48FACA92-022B-85F7-966A-8388B7FBC9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4815" y="5103685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B1">
                    <a:extLst>
                      <a:ext uri="{FF2B5EF4-FFF2-40B4-BE49-F238E27FC236}">
                        <a16:creationId xmlns:a16="http://schemas.microsoft.com/office/drawing/2014/main" id="{7E9E71F0-0DC4-2D39-3761-51C39D44E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1926186" y="5089740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6" name="B1">
                    <a:extLst>
                      <a:ext uri="{FF2B5EF4-FFF2-40B4-BE49-F238E27FC236}">
                        <a16:creationId xmlns:a16="http://schemas.microsoft.com/office/drawing/2014/main" id="{7E9E71F0-0DC4-2D39-3761-51C39D44E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26186" y="5089740"/>
                    <a:ext cx="531627" cy="58477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3BEF1BA-520A-AFEF-C7B6-D4CBE998C807}"/>
                </a:ext>
              </a:extLst>
            </p:cNvPr>
            <p:cNvSpPr/>
            <p:nvPr/>
          </p:nvSpPr>
          <p:spPr>
            <a:xfrm>
              <a:off x="1711843" y="5912971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/>
                <p:nvPr/>
              </p:nvSpPr>
              <p:spPr>
                <a:xfrm>
                  <a:off x="1915637" y="6118173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637" y="6118173"/>
                  <a:ext cx="531627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459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Halting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There are two special “halting states,”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accepted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rejected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Either way, the computation is finished.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68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It is also possible that the machine runs forever without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case,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halt</a:t>
                </a:r>
                <a:r>
                  <a:rPr lang="en-US" dirty="0"/>
                  <a:t>, does not accept the input, and does not reject the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1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6E2-2FB3-5043-F8F2-7DAA7EC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D54-41EF-65B7-FB91-4563AB6C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28" y="1605517"/>
            <a:ext cx="11196083" cy="488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 would like </a:t>
            </a:r>
            <a:r>
              <a:rPr lang="en-US" dirty="0">
                <a:solidFill>
                  <a:schemeClr val="accent1"/>
                </a:solidFill>
              </a:rPr>
              <a:t>every CS student</a:t>
            </a:r>
            <a:r>
              <a:rPr lang="en-US" dirty="0"/>
              <a:t> to take this course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okay if you don’t consider yourself “theory-oriented.” </a:t>
            </a:r>
            <a:r>
              <a:rPr lang="en-US" dirty="0">
                <a:solidFill>
                  <a:schemeClr val="accent1"/>
                </a:solidFill>
              </a:rPr>
              <a:t>You belong here</a:t>
            </a:r>
          </a:p>
          <a:p>
            <a:pPr>
              <a:lnSpc>
                <a:spcPct val="150000"/>
              </a:lnSpc>
            </a:pPr>
            <a:r>
              <a:rPr lang="en-US" dirty="0"/>
              <a:t>I consider it my job to give you resources so you can </a:t>
            </a:r>
            <a:r>
              <a:rPr lang="en-US" dirty="0">
                <a:solidFill>
                  <a:schemeClr val="accent1"/>
                </a:solidFill>
              </a:rPr>
              <a:t>learn and succeed</a:t>
            </a:r>
          </a:p>
          <a:p>
            <a:pPr>
              <a:lnSpc>
                <a:spcPct val="150000"/>
              </a:lnSpc>
            </a:pPr>
            <a:r>
              <a:rPr lang="en-US" dirty="0"/>
              <a:t>I also consider it my job to </a:t>
            </a:r>
            <a:r>
              <a:rPr lang="en-US" dirty="0">
                <a:solidFill>
                  <a:schemeClr val="accent1"/>
                </a:solidFill>
              </a:rPr>
              <a:t>persuade</a:t>
            </a:r>
            <a:r>
              <a:rPr lang="en-US" dirty="0"/>
              <a:t> you that complexity theory is important, interesting, enlightening, fun, cool, and generally </a:t>
            </a:r>
            <a:r>
              <a:rPr lang="en-US" dirty="0">
                <a:solidFill>
                  <a:schemeClr val="accent1"/>
                </a:solidFill>
              </a:rPr>
              <a:t>worthy of your attention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FAE4-3C6D-8AF4-E19C-079C70F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8EF-B993-A913-5F68-94D7102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68C-5B9F-2629-190D-A96E8C0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ask questions!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“How do we know _____?”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“Can you remind me what _____ means?”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 don’t get it. Can you explain that again?”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We are not in a hurry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025E-5876-594F-FFCC-6890D9F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F8D-43C0-BDC7-7DE9-6226ABD6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4826-5509-E0B6-40BD-C0AB221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book cover of a book&#10;&#10;Description automatically generated">
            <a:extLst>
              <a:ext uri="{FF2B5EF4-FFF2-40B4-BE49-F238E27FC236}">
                <a16:creationId xmlns:a16="http://schemas.microsoft.com/office/drawing/2014/main" id="{5DD09F13-2281-B744-0A1C-BC235DD2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2" y="826474"/>
            <a:ext cx="4064438" cy="520505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D7F6A6-C776-F3D9-4DB0-EE7756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29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Classic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free ☹️</a:t>
            </a:r>
          </a:p>
        </p:txBody>
      </p:sp>
    </p:spTree>
    <p:extLst>
      <p:ext uri="{BB962C8B-B14F-4D97-AF65-F5344CB8AC3E}">
        <p14:creationId xmlns:p14="http://schemas.microsoft.com/office/powerpoint/2010/main" val="22002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3BCB-3BB4-68EA-2C43-2CE14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9B4E-29A3-E29C-6DF1-3EDF2D7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9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Mondays, 10:30am – 12:30pm, JCL 205</a:t>
            </a:r>
          </a:p>
          <a:p>
            <a:pPr lvl="1"/>
            <a:r>
              <a:rPr lang="en-US" dirty="0"/>
              <a:t>Exception: No office hours today (3/18)</a:t>
            </a:r>
          </a:p>
          <a:p>
            <a:pPr>
              <a:lnSpc>
                <a:spcPct val="150000"/>
              </a:lnSpc>
            </a:pPr>
            <a:r>
              <a:rPr lang="en-US" dirty="0"/>
              <a:t>Stop by! This is the best time to discuss: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Questions about the course material or the homework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Concerns, complaints, or suggestions about how to improve the course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Complexity theory topics that you’re simply curious about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3056-4233-5CBB-6AE2-4C4F12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BCC-F487-B02F-7D92-39D9D5C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B39-6621-BBBA-5602-033FBFD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Zelin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dirty="0"/>
              <a:t> (TA)</a:t>
            </a:r>
          </a:p>
          <a:p>
            <a:pPr lvl="1"/>
            <a:r>
              <a:rPr lang="en-US" dirty="0"/>
              <a:t>Office hours: Fridays, 1pm – 2pm, JCL 205</a:t>
            </a:r>
          </a:p>
          <a:p>
            <a:r>
              <a:rPr lang="en-US" dirty="0"/>
              <a:t>Rohan Soni (TA)</a:t>
            </a:r>
          </a:p>
          <a:p>
            <a:pPr lvl="1"/>
            <a:r>
              <a:rPr lang="en-US" dirty="0"/>
              <a:t>Office hours: Thursdays, 2:30pm – 3:30pm, JCL 205</a:t>
            </a:r>
          </a:p>
          <a:p>
            <a:r>
              <a:rPr lang="en-US" dirty="0"/>
              <a:t>Nico Marin Gamboa (Grader)</a:t>
            </a:r>
          </a:p>
          <a:p>
            <a:r>
              <a:rPr lang="en-US" dirty="0"/>
              <a:t>Loren </a:t>
            </a:r>
            <a:r>
              <a:rPr lang="en-US" dirty="0" err="1"/>
              <a:t>Troan</a:t>
            </a:r>
            <a:r>
              <a:rPr lang="en-US" dirty="0"/>
              <a:t> (Grader)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23D7-5FA6-523E-1717-8B1DC0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68E-81F6-5AF4-0922-A86FF26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EF6E-DE14-0F59-D46B-88BCD297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469015"/>
            <a:ext cx="10716491" cy="51684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Course webpage: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https://williamhoza.com/teaching/spring2024-intro-to-complexity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Course policies; slides</a:t>
            </a:r>
          </a:p>
          <a:p>
            <a:r>
              <a:rPr lang="en-US" dirty="0"/>
              <a:t>Canvas: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https://canvas.uchicago.edu/courses/55826</a:t>
            </a:r>
            <a:endParaRPr lang="en-US" sz="1400" dirty="0"/>
          </a:p>
          <a:p>
            <a:pPr lvl="1"/>
            <a:r>
              <a:rPr lang="en-US" dirty="0"/>
              <a:t>Problem sets; practice exams; official solutions</a:t>
            </a:r>
          </a:p>
          <a:p>
            <a:r>
              <a:rPr lang="en-US" dirty="0"/>
              <a:t>Ed: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https://edstem.org/us/courses/56687/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Discussions; announcements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Gradescope</a:t>
            </a:r>
            <a:r>
              <a:rPr lang="en-US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https://www.gradescope.com/courses/748307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Submitting homework solutions; grades and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ADE-81EE-00AF-1C7D-C779186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2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149082</TotalTime>
  <Words>1815</Words>
  <Application>Microsoft Office PowerPoint</Application>
  <PresentationFormat>Widescreen</PresentationFormat>
  <Paragraphs>278</Paragraphs>
  <Slides>33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Spring 2024 Instructor: William Hoza</vt:lpstr>
      <vt:lpstr>The nature of this course</vt:lpstr>
      <vt:lpstr>Who this course is designed for</vt:lpstr>
      <vt:lpstr>Who this course is designed for</vt:lpstr>
      <vt:lpstr>Class participation</vt:lpstr>
      <vt:lpstr>Textbook</vt:lpstr>
      <vt:lpstr>My office hours</vt:lpstr>
      <vt:lpstr>Course staff</vt:lpstr>
      <vt:lpstr>Technology</vt:lpstr>
      <vt:lpstr>Assessment</vt:lpstr>
      <vt:lpstr>The central question of this course: Which problems can be solved through computation?</vt:lpstr>
      <vt:lpstr>Examples</vt:lpstr>
      <vt:lpstr>Impossibility proofs</vt:lpstr>
      <vt:lpstr>Which problems can be solved through computation?</vt:lpstr>
      <vt:lpstr>Computation</vt:lpstr>
      <vt:lpstr>Human computation vs. technological</vt:lpstr>
      <vt:lpstr>Ex: Palindromes</vt:lpstr>
      <vt:lpstr>Ex: Palindromes</vt:lpstr>
      <vt:lpstr>Local decisions</vt:lpstr>
      <vt:lpstr>PowerPoint Presentation</vt:lpstr>
      <vt:lpstr>The Turing machine model</vt:lpstr>
      <vt:lpstr>Turing machines</vt:lpstr>
      <vt:lpstr>Turing machines</vt:lpstr>
      <vt:lpstr>Transition function</vt:lpstr>
      <vt:lpstr>The input to a Turing machine</vt:lpstr>
      <vt:lpstr>Symbols and alphabets</vt:lpstr>
      <vt:lpstr>Strings</vt:lpstr>
      <vt:lpstr>The empty string</vt:lpstr>
      <vt:lpstr>Arbitrary-length strings</vt:lpstr>
      <vt:lpstr>Turing machine initialization</vt:lpstr>
      <vt:lpstr>Turing machine initialization</vt:lpstr>
      <vt:lpstr>Halting states</vt:lpstr>
      <vt:lpstr>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388</cp:revision>
  <dcterms:created xsi:type="dcterms:W3CDTF">2022-12-12T23:26:37Z</dcterms:created>
  <dcterms:modified xsi:type="dcterms:W3CDTF">2024-03-18T15:41:28Z</dcterms:modified>
</cp:coreProperties>
</file>