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134" r:id="rId2"/>
    <p:sldId id="1093" r:id="rId3"/>
    <p:sldId id="681" r:id="rId4"/>
    <p:sldId id="742" r:id="rId5"/>
    <p:sldId id="910" r:id="rId6"/>
    <p:sldId id="1094" r:id="rId7"/>
    <p:sldId id="1104" r:id="rId8"/>
    <p:sldId id="894" r:id="rId9"/>
    <p:sldId id="1105" r:id="rId10"/>
    <p:sldId id="1106" r:id="rId11"/>
    <p:sldId id="1107" r:id="rId12"/>
    <p:sldId id="972" r:id="rId13"/>
    <p:sldId id="714" r:id="rId14"/>
    <p:sldId id="986" r:id="rId15"/>
    <p:sldId id="1100" r:id="rId16"/>
    <p:sldId id="720" r:id="rId17"/>
    <p:sldId id="984" r:id="rId18"/>
    <p:sldId id="985" r:id="rId19"/>
    <p:sldId id="1096" r:id="rId20"/>
    <p:sldId id="1097" r:id="rId21"/>
    <p:sldId id="979" r:id="rId22"/>
    <p:sldId id="1098" r:id="rId23"/>
    <p:sldId id="1095" r:id="rId24"/>
    <p:sldId id="1099" r:id="rId25"/>
    <p:sldId id="1108" r:id="rId26"/>
    <p:sldId id="952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3" autoAdjust="0"/>
    <p:restoredTop sz="75028" autoAdjust="0"/>
  </p:normalViewPr>
  <p:slideViewPr>
    <p:cSldViewPr snapToGrid="0">
      <p:cViewPr varScale="1">
        <p:scale>
          <a:sx n="68" d="100"/>
          <a:sy n="68" d="100"/>
        </p:scale>
        <p:origin x="86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proof of the general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3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13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6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1.png"/><Relationship Id="rId5" Type="http://schemas.openxmlformats.org/officeDocument/2006/relationships/image" Target="../media/image1700.png"/><Relationship Id="rId4" Type="http://schemas.openxmlformats.org/officeDocument/2006/relationships/image" Target="../media/image1600.png"/><Relationship Id="rId9" Type="http://schemas.openxmlformats.org/officeDocument/2006/relationships/image" Target="../media/image2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2.png"/><Relationship Id="rId3" Type="http://schemas.openxmlformats.org/officeDocument/2006/relationships/image" Target="../media/image2212.png"/><Relationship Id="rId7" Type="http://schemas.openxmlformats.org/officeDocument/2006/relationships/image" Target="../media/image261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1.png"/><Relationship Id="rId11" Type="http://schemas.openxmlformats.org/officeDocument/2006/relationships/image" Target="../media/image3011.png"/><Relationship Id="rId5" Type="http://schemas.openxmlformats.org/officeDocument/2006/relationships/image" Target="../media/image2411.png"/><Relationship Id="rId10" Type="http://schemas.openxmlformats.org/officeDocument/2006/relationships/image" Target="../media/image2910.png"/><Relationship Id="rId4" Type="http://schemas.openxmlformats.org/officeDocument/2006/relationships/image" Target="../media/image2312.png"/><Relationship Id="rId9" Type="http://schemas.openxmlformats.org/officeDocument/2006/relationships/image" Target="../media/image28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1.png"/><Relationship Id="rId3" Type="http://schemas.openxmlformats.org/officeDocument/2006/relationships/image" Target="../media/image3.png"/><Relationship Id="rId7" Type="http://schemas.openxmlformats.org/officeDocument/2006/relationships/image" Target="../media/image13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3.png"/><Relationship Id="rId9" Type="http://schemas.openxmlformats.org/officeDocument/2006/relationships/image" Target="../media/image17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213BB-4AF0-6ADE-CAFC-B220DE1C6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24D4F8-DAD7-FA7A-B9B4-9D67D73E8C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interpret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24D4F8-DAD7-FA7A-B9B4-9D67D73E8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1419B-2B2A-BFCC-92A2-7B5723F0C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880" y="1825625"/>
                <a:ext cx="1104138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not a good model of tractability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extremely useful </a:t>
                </a:r>
                <a:r>
                  <a:rPr lang="en-US" dirty="0">
                    <a:solidFill>
                      <a:schemeClr val="accent1"/>
                    </a:solidFill>
                  </a:rPr>
                  <a:t>conceptual tool…</a:t>
                </a:r>
              </a:p>
              <a:p>
                <a:r>
                  <a:rPr lang="en-US" dirty="0"/>
                  <a:t>More on this later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1419B-2B2A-BFCC-92A2-7B5723F0C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" y="1825625"/>
                <a:ext cx="11041380" cy="4351338"/>
              </a:xfrm>
              <a:blipFill>
                <a:blip r:embed="rId3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E048-0E66-D849-84C1-C677617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6A3147D9-90FB-CF21-8D08-A9F25493C3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8461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6A503-CE25-228A-16F0-5EDDD00C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33A6BC08-00B8-C53E-DF7D-9A2944B7747E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1E38A-6252-BBD9-F5CF-89F40282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B0D75-C3C1-5F71-F2A8-518168BA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3E98-AB17-5A68-D2AF-150CCC6E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E1DE-1787-33CF-701A-91F422E55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time-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Turing machine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E1DE-1787-33CF-701A-91F422E55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9B29-B88E-013B-B74C-1C17213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82C12834-E432-D20E-042B-24468F576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14" y="577461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587511EE-0E23-F466-C53D-AB9C631218BE}"/>
              </a:ext>
            </a:extLst>
          </p:cNvPr>
          <p:cNvSpPr/>
          <p:nvPr/>
        </p:nvSpPr>
        <p:spPr>
          <a:xfrm>
            <a:off x="4289914" y="3881635"/>
            <a:ext cx="684857" cy="450880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363200" cy="49059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is the set of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there exists a randomized polynomial-time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chemeClr val="accent1"/>
                    </a:solidFill>
                  </a:rPr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“</a:t>
                </a:r>
                <a:r>
                  <a:rPr lang="en-US" u="sng" dirty="0"/>
                  <a:t>B</a:t>
                </a:r>
                <a:r>
                  <a:rPr lang="en-US" dirty="0"/>
                  <a:t>ounded-error </a:t>
                </a:r>
                <a:r>
                  <a:rPr lang="en-US" u="sng" dirty="0"/>
                  <a:t>P</a:t>
                </a:r>
                <a:r>
                  <a:rPr lang="en-US" dirty="0"/>
                  <a:t>robabilistic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363200" cy="4905915"/>
              </a:xfrm>
              <a:blipFill>
                <a:blip r:embed="rId3"/>
                <a:stretch>
                  <a:fillRect l="-1059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A254836-AB7B-E40F-0957-175C5D6CA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D6CA-00E7-2173-D6F4-C3FCCDB9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Amplification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BF5A8-C0D3-A865-E3BC-DF5E8345F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2"/>
                <a:ext cx="10515600" cy="50007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decided by a time-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the error probability goes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extremely rapidly!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BF5A8-C0D3-A865-E3BC-DF5E8345F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2"/>
                <a:ext cx="10515600" cy="5000711"/>
              </a:xfrm>
              <a:blipFill>
                <a:blip r:embed="rId2"/>
                <a:stretch>
                  <a:fillRect l="-1043" b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74AE-75D7-3C10-C6CB-9D98089A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513DAA-F313-F9CC-2A73-6A69A963321F}"/>
                  </a:ext>
                </a:extLst>
              </p:cNvPr>
              <p:cNvSpPr/>
              <p:nvPr/>
            </p:nvSpPr>
            <p:spPr>
              <a:xfrm>
                <a:off x="566057" y="3800613"/>
                <a:ext cx="11277600" cy="16349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Amplification 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randomized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time-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513DAA-F313-F9CC-2A73-6A69A9633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800613"/>
                <a:ext cx="11277600" cy="1634988"/>
              </a:xfrm>
              <a:prstGeom prst="rect">
                <a:avLst/>
              </a:prstGeom>
              <a:blipFill>
                <a:blip r:embed="rId3"/>
                <a:stretch>
                  <a:fillRect l="-54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2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CA46-20AB-3E87-68D2-F2DBF0B3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Proof of the amplification lemma (1 slide)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5708D-E81D-C92E-9891-45D99D834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8" y="1219200"/>
                <a:ext cx="11480559" cy="55117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simplicity, assume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merely 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5708D-E81D-C92E-9891-45D99D834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" y="1219200"/>
                <a:ext cx="11480559" cy="5511799"/>
              </a:xfrm>
              <a:blipFill>
                <a:blip r:embed="rId3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7AC4-C824-9939-0EFE-A710502F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A52BAE-AF65-1B50-1305-447EA627EECA}"/>
                  </a:ext>
                </a:extLst>
              </p:cNvPr>
              <p:cNvSpPr/>
              <p:nvPr/>
            </p:nvSpPr>
            <p:spPr>
              <a:xfrm>
                <a:off x="753532" y="2697163"/>
                <a:ext cx="8932333" cy="21711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428750" lvl="2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using fresh random bits. If it rejects, reject.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Accept.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A52BAE-AF65-1B50-1305-447EA627E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2" y="2697163"/>
                <a:ext cx="8932333" cy="2171170"/>
              </a:xfrm>
              <a:prstGeom prst="rect">
                <a:avLst/>
              </a:prstGeom>
              <a:blipFill>
                <a:blip r:embed="rId4"/>
                <a:stretch>
                  <a:fillRect l="-818" b="-30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D0CC319-130A-B6D3-5488-936268E5D82D}"/>
              </a:ext>
            </a:extLst>
          </p:cNvPr>
          <p:cNvGrpSpPr/>
          <p:nvPr/>
        </p:nvGrpSpPr>
        <p:grpSpPr>
          <a:xfrm>
            <a:off x="9897289" y="2697163"/>
            <a:ext cx="2461988" cy="2171170"/>
            <a:chOff x="7173200" y="2367764"/>
            <a:chExt cx="2461988" cy="217117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FDD14758-6401-F81F-8592-027548C288D2}"/>
                </a:ext>
              </a:extLst>
            </p:cNvPr>
            <p:cNvSpPr/>
            <p:nvPr/>
          </p:nvSpPr>
          <p:spPr>
            <a:xfrm>
              <a:off x="7173200" y="2367764"/>
              <a:ext cx="398417" cy="2171170"/>
            </a:xfrm>
            <a:prstGeom prst="rightBrace">
              <a:avLst>
                <a:gd name="adj1" fmla="val 4931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F04B93-D7E5-2BD0-04D0-40C19AE2F8C4}"/>
                    </a:ext>
                  </a:extLst>
                </p:cNvPr>
                <p:cNvSpPr txBox="1"/>
                <p:nvPr/>
              </p:nvSpPr>
              <p:spPr>
                <a:xfrm>
                  <a:off x="7624234" y="3112358"/>
                  <a:ext cx="2010954" cy="6819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 complexity: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F04B93-D7E5-2BD0-04D0-40C19AE2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234" y="3112358"/>
                  <a:ext cx="2010954" cy="681982"/>
                </a:xfrm>
                <a:prstGeom prst="rect">
                  <a:avLst/>
                </a:prstGeom>
                <a:blipFill>
                  <a:blip r:embed="rId5"/>
                  <a:stretch>
                    <a:fillRect l="-2736" t="-5405" b="-12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D64D43-7DAD-2299-20F5-60767B7D9782}"/>
              </a:ext>
            </a:extLst>
          </p:cNvPr>
          <p:cNvGrpSpPr/>
          <p:nvPr/>
        </p:nvGrpSpPr>
        <p:grpSpPr>
          <a:xfrm>
            <a:off x="4420800" y="629495"/>
            <a:ext cx="7267433" cy="2657374"/>
            <a:chOff x="4602804" y="3977893"/>
            <a:chExt cx="7267433" cy="2657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DC62F8-E156-DDB0-4DFE-E45EDEA940D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EB1F7F17-D3F6-BBD2-7626-7950B47BC0E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uses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many random bits, then how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many random bits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does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the new TM use?</a:t>
                  </a:r>
                </a:p>
              </p:txBody>
            </p:sp>
          </mc:Choice>
          <mc:Fallback xmlns="">
            <p:sp>
              <p:nvSpPr>
                <p:cNvPr id="13" name="Hexagon 12">
                  <a:extLst>
                    <a:ext uri="{FF2B5EF4-FFF2-40B4-BE49-F238E27FC236}">
                      <a16:creationId xmlns:a16="http://schemas.microsoft.com/office/drawing/2014/main" id="{EB1F7F17-D3F6-BBD2-7626-7950B47BC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6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44F8FF-6445-2221-E2A1-14DE9CE7E48D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0FB73D6-2360-5EDD-5DC5-F8D294D09BA8}"/>
                  </a:ext>
                </a:extLst>
              </p:cNvPr>
              <p:cNvSpPr/>
              <p:nvPr/>
            </p:nvSpPr>
            <p:spPr>
              <a:xfrm>
                <a:off x="4506993" y="218284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0FB73D6-2360-5EDD-5DC5-F8D294D09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93" y="218284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41A2B272-B2CC-6CCC-8613-11C8C6AE8740}"/>
                  </a:ext>
                </a:extLst>
              </p:cNvPr>
              <p:cNvSpPr/>
              <p:nvPr/>
            </p:nvSpPr>
            <p:spPr>
              <a:xfrm>
                <a:off x="4506993" y="145941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41A2B272-B2CC-6CCC-8613-11C8C6AE8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993" y="145941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exagon 16">
            <a:extLst>
              <a:ext uri="{FF2B5EF4-FFF2-40B4-BE49-F238E27FC236}">
                <a16:creationId xmlns:a16="http://schemas.microsoft.com/office/drawing/2014/main" id="{19560C4F-446A-F0BE-1791-EC07C475855D}"/>
              </a:ext>
            </a:extLst>
          </p:cNvPr>
          <p:cNvSpPr/>
          <p:nvPr/>
        </p:nvSpPr>
        <p:spPr>
          <a:xfrm>
            <a:off x="8056140" y="218284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Not enough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D382BA11-1723-AA51-32C1-C734C9925A0A}"/>
                  </a:ext>
                </a:extLst>
              </p:cNvPr>
              <p:cNvSpPr/>
              <p:nvPr/>
            </p:nvSpPr>
            <p:spPr>
              <a:xfrm>
                <a:off x="8056140" y="145941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D382BA11-1723-AA51-32C1-C734C9925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140" y="145941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4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as a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of the amplification lemma,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should be considered “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A mistake that occurs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 can be safely </a:t>
                </a:r>
                <a:r>
                  <a:rPr lang="en-US" dirty="0">
                    <a:solidFill>
                      <a:schemeClr val="accent1"/>
                    </a:solidFill>
                  </a:rPr>
                  <a:t>ignored</a:t>
                </a:r>
              </a:p>
              <a:p>
                <a:r>
                  <a:rPr lang="en-US" dirty="0"/>
                  <a:t>(Even if you use a deterministic algorithm, can you really be </a:t>
                </a:r>
                <a:r>
                  <a:rPr lang="en-US" dirty="0">
                    <a:solidFill>
                      <a:schemeClr val="accent1"/>
                    </a:solidFill>
                  </a:rPr>
                  <a:t>100% certain </a:t>
                </a:r>
                <a:r>
                  <a:rPr lang="en-US" dirty="0"/>
                  <a:t>that the computation was carried out correctly?)</a:t>
                </a:r>
              </a:p>
              <a:p>
                <a:r>
                  <a:rPr lang="en-US" dirty="0"/>
                  <a:t>Next: An interesting </a:t>
                </a:r>
                <a:r>
                  <a:rPr lang="en-US" dirty="0">
                    <a:solidFill>
                      <a:schemeClr val="accent1"/>
                    </a:solidFill>
                  </a:rPr>
                  <a:t>example</a:t>
                </a:r>
                <a:r>
                  <a:rPr lang="en-US" dirty="0"/>
                  <a:t> of a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F1281-C8C4-1F2C-F195-0BE7A830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2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94A-E77D-2E2F-5C97-4EFFBD3B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High school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56A2A-6477-BB04-5B91-CCB5EA58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“Expand and simplify: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How difficult</a:t>
                </a:r>
                <a:r>
                  <a:rPr lang="en-US" dirty="0"/>
                  <a:t> is this type of exercise?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56A2A-6477-BB04-5B91-CCB5EA58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213E5-B531-DF38-4610-1C232907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6BDC5B-7B86-5DF7-583C-759978C75FD7}"/>
              </a:ext>
            </a:extLst>
          </p:cNvPr>
          <p:cNvGrpSpPr/>
          <p:nvPr/>
        </p:nvGrpSpPr>
        <p:grpSpPr>
          <a:xfrm>
            <a:off x="4320000" y="2584803"/>
            <a:ext cx="2815200" cy="1192049"/>
            <a:chOff x="4320000" y="2584803"/>
            <a:chExt cx="2815200" cy="119204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BBE7E8C-AE1B-0FB5-A83C-C5635EC232BC}"/>
                </a:ext>
              </a:extLst>
            </p:cNvPr>
            <p:cNvSpPr/>
            <p:nvPr/>
          </p:nvSpPr>
          <p:spPr>
            <a:xfrm rot="5400000">
              <a:off x="5492615" y="1484188"/>
              <a:ext cx="304369" cy="2505600"/>
            </a:xfrm>
            <a:prstGeom prst="rightBrace">
              <a:avLst>
                <a:gd name="adj1" fmla="val 3252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9E30C3-B36B-10E1-5448-097EBB055336}"/>
                </a:ext>
              </a:extLst>
            </p:cNvPr>
            <p:cNvSpPr txBox="1"/>
            <p:nvPr/>
          </p:nvSpPr>
          <p:spPr>
            <a:xfrm>
              <a:off x="4320000" y="2896483"/>
              <a:ext cx="28152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This type of expression is called an </a:t>
              </a:r>
              <a:r>
                <a:rPr lang="en-US" dirty="0">
                  <a:solidFill>
                    <a:schemeClr val="accent1"/>
                  </a:solidFill>
                </a:rPr>
                <a:t>arithmetic 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7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D3A825D-A2B6-9949-F467-AE3CCBE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3E7-C9F9-EAF0-9A20-498C4C47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867" y="1690687"/>
                <a:ext cx="10515600" cy="4993141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arithmetic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leaf is labeled with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Warm-up:</a:t>
                </a:r>
                <a:r>
                  <a:rPr lang="en-US" dirty="0"/>
                  <a:t> Let’s think about the case of</a:t>
                </a:r>
                <a:br>
                  <a:rPr lang="en-US" dirty="0"/>
                </a:br>
                <a:r>
                  <a:rPr lang="en-US" dirty="0">
                    <a:solidFill>
                      <a:schemeClr val="accent1"/>
                    </a:solidFill>
                  </a:rPr>
                  <a:t>zero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867" y="1690687"/>
                <a:ext cx="10515600" cy="4993141"/>
              </a:xfrm>
              <a:blipFill>
                <a:blip r:embed="rId2"/>
                <a:stretch>
                  <a:fillRect l="-1043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60CA-54F9-4D60-53CA-78094EF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5B7A66-99D2-43FF-4645-4380C963E2EA}"/>
              </a:ext>
            </a:extLst>
          </p:cNvPr>
          <p:cNvGrpSpPr/>
          <p:nvPr/>
        </p:nvGrpSpPr>
        <p:grpSpPr>
          <a:xfrm>
            <a:off x="8439566" y="3770825"/>
            <a:ext cx="2829568" cy="2792973"/>
            <a:chOff x="8730684" y="3141133"/>
            <a:chExt cx="2829568" cy="2792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/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/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/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/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/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/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/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FFB7B-7389-B980-59D1-4875A9F3BAAF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8984684" y="4267119"/>
              <a:ext cx="195013" cy="324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4B65CF-7BBB-372B-5EAC-7D406A139087}"/>
                </a:ext>
              </a:extLst>
            </p:cNvPr>
            <p:cNvCxnSpPr>
              <a:cxnSpLocks/>
              <a:stCxn id="11" idx="0"/>
              <a:endCxn id="6" idx="5"/>
            </p:cNvCxnSpPr>
            <p:nvPr/>
          </p:nvCxnSpPr>
          <p:spPr>
            <a:xfrm flipH="1" flipV="1">
              <a:off x="9538907" y="4267119"/>
              <a:ext cx="286969" cy="317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8D5B9C-D578-2B01-8B6C-E419666834C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10520215" y="4300202"/>
              <a:ext cx="162527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EFB31C-DDD2-8763-A3C0-82CAD3561BAF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11041952" y="4300202"/>
              <a:ext cx="264300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A76669-B31A-7FBD-D233-C3D4E98CA965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9538907" y="3574738"/>
              <a:ext cx="397348" cy="33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BF5AF6-C65C-0A51-6F21-B51373EBF71D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10295465" y="3574738"/>
              <a:ext cx="387277" cy="366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/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/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A49771-EACC-AB7E-AA28-55FD86BC2027}"/>
                </a:ext>
              </a:extLst>
            </p:cNvPr>
            <p:cNvCxnSpPr>
              <a:cxnSpLocks/>
              <a:stCxn id="22" idx="0"/>
              <a:endCxn id="11" idx="3"/>
            </p:cNvCxnSpPr>
            <p:nvPr/>
          </p:nvCxnSpPr>
          <p:spPr>
            <a:xfrm flipV="1">
              <a:off x="9466666" y="5018501"/>
              <a:ext cx="179605" cy="407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E55755-8E95-121E-F570-AF689A5D0C44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10005481" y="5018501"/>
              <a:ext cx="19150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5BC9E1D-C183-8509-C582-5C7D1794F6E3}"/>
              </a:ext>
            </a:extLst>
          </p:cNvPr>
          <p:cNvSpPr/>
          <p:nvPr/>
        </p:nvSpPr>
        <p:spPr>
          <a:xfrm>
            <a:off x="7717971" y="245095"/>
            <a:ext cx="3297163" cy="1445592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Compare to Boolean formulas</a:t>
            </a:r>
          </a:p>
        </p:txBody>
      </p:sp>
    </p:spTree>
    <p:extLst>
      <p:ext uri="{BB962C8B-B14F-4D97-AF65-F5344CB8AC3E}">
        <p14:creationId xmlns:p14="http://schemas.microsoft.com/office/powerpoint/2010/main" val="10154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A9D0-56BE-2EBE-8D2F-B141D76F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E68BE-B2B1-3868-1BDD-1983F2E20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43" y="1825624"/>
                <a:ext cx="11353800" cy="4665219"/>
              </a:xfrm>
            </p:spPr>
            <p:txBody>
              <a:bodyPr/>
              <a:lstStyle/>
              <a:p>
                <a:r>
                  <a:rPr lang="en-US" b="1" dirty="0"/>
                  <a:t>Problem:</a:t>
                </a:r>
                <a:r>
                  <a:rPr lang="en-US" dirty="0"/>
                  <a:t> Given an arithmetic formula with zero variables, determine whether it evaluates to 0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As a language:</a:t>
                </a:r>
                <a:r>
                  <a:rPr lang="en-US" dirty="0"/>
                  <a:t>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EQUALS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ZERO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‑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variate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arithmetic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formula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E68BE-B2B1-3868-1BDD-1983F2E20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43" y="1825624"/>
                <a:ext cx="11353800" cy="4665219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7435-FD97-539C-6453-84E9441F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0FF3-4FBD-5D28-4E12-620B233A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4E64-00C1-8FA5-6922-19835FFC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7371"/>
            <a:ext cx="10515600" cy="3259592"/>
          </a:xfrm>
        </p:spPr>
        <p:txBody>
          <a:bodyPr/>
          <a:lstStyle/>
          <a:p>
            <a:r>
              <a:rPr lang="en-US" b="1" dirty="0"/>
              <a:t>Proof idea:</a:t>
            </a:r>
            <a:r>
              <a:rPr lang="en-US" dirty="0"/>
              <a:t> Grade-school arithmetic</a:t>
            </a:r>
          </a:p>
          <a:p>
            <a:r>
              <a:rPr lang="en-US" dirty="0"/>
              <a:t>Possible concern: How big are the numbers we are working with?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2439-AE92-20A8-7F85-F92BE62C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14848F-4737-7D18-CFBA-2D6FA9223845}"/>
                  </a:ext>
                </a:extLst>
              </p:cNvPr>
              <p:cNvSpPr/>
              <p:nvPr/>
            </p:nvSpPr>
            <p:spPr>
              <a:xfrm>
                <a:off x="3666252" y="1690688"/>
                <a:ext cx="4683091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EQUALS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ZERO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14848F-4737-7D18-CFBA-2D6FA9223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52" y="1690688"/>
                <a:ext cx="4683091" cy="844144"/>
              </a:xfrm>
              <a:prstGeom prst="rect">
                <a:avLst/>
              </a:prstGeom>
              <a:blipFill>
                <a:blip r:embed="rId2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829B-452B-C750-F083-76642413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are not getting terribly big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9F64-48DD-6D97-B0A9-859A7EF5F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981" y="1598400"/>
                <a:ext cx="11057642" cy="4715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 the constants at the leaves of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. Proof by induction: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dirty="0"/>
                  <a:t>Base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trivial ✔️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6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29F64-48DD-6D97-B0A9-859A7EF5F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981" y="1598400"/>
                <a:ext cx="11057642" cy="4715363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F9420-939C-2E1B-FC9B-6240A0B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5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EA6EEE9-0DD3-AB02-B397-4773C33B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943-BAE1-A3EF-9956-736B2909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7B569-950D-B5B8-F634-56631262C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7371"/>
                <a:ext cx="10515600" cy="325959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Proof sketch:</a:t>
                </a:r>
                <a:r>
                  <a:rPr lang="en-US" dirty="0"/>
                  <a:t> Evaluate the nodes one by one, starting at the leaves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each node outputs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integer</a:t>
                </a:r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nodes, and we can do arithmetic in polynomial time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7B569-950D-B5B8-F634-56631262C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7371"/>
                <a:ext cx="10515600" cy="325959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9967-0B68-8A7B-8D71-2A84FCD1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CC247C-777A-23DC-3D74-B19A4F8DA4BF}"/>
                  </a:ext>
                </a:extLst>
              </p:cNvPr>
              <p:cNvSpPr/>
              <p:nvPr/>
            </p:nvSpPr>
            <p:spPr>
              <a:xfrm>
                <a:off x="3666252" y="1690688"/>
                <a:ext cx="4683091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EQUALS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ZERO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CC247C-777A-23DC-3D74-B19A4F8DA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52" y="1690688"/>
                <a:ext cx="4683091" cy="844144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8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0DC-4CDF-22C3-043A-766D6D6E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543" y="1690688"/>
                <a:ext cx="11408227" cy="44862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Problem:</a:t>
                </a:r>
                <a:r>
                  <a:rPr lang="en-US" dirty="0"/>
                  <a:t> Given an arithmetic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possibly including one or more </a:t>
                </a:r>
                <a:r>
                  <a:rPr lang="en-US" dirty="0">
                    <a:solidFill>
                      <a:schemeClr val="accent1"/>
                    </a:solidFill>
                  </a:rPr>
                  <a:t>variables</a:t>
                </a:r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As a language: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IDENTICALLY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ZERO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arithmetic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formula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543" y="1690688"/>
                <a:ext cx="11408227" cy="4486275"/>
              </a:xfrm>
              <a:blipFill>
                <a:blip r:embed="rId3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2739-5749-443C-CB42-F9F70BAC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0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DBD-8E4E-B091-7A45-E428A0C8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C308-A790-2098-334C-A20282B3E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315" y="1825625"/>
                <a:ext cx="1121791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IDENTICALLY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arithmetic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formula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High school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Expand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into monomials, then </a:t>
                </a:r>
                <a:r>
                  <a:rPr lang="en-US" dirty="0">
                    <a:solidFill>
                      <a:schemeClr val="accent1"/>
                    </a:solidFill>
                  </a:rPr>
                  <a:t>simplify</a:t>
                </a:r>
                <a:r>
                  <a:rPr lang="en-US" dirty="0"/>
                  <a:t> by canceling like terms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FC308-A790-2098-334C-A20282B3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315" y="1825625"/>
                <a:ext cx="11217913" cy="4351338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7AF59-8EE8-82A4-76A5-4BFA6995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244CA-C03D-D5C6-186B-2C444C1A3F91}"/>
              </a:ext>
            </a:extLst>
          </p:cNvPr>
          <p:cNvGrpSpPr/>
          <p:nvPr/>
        </p:nvGrpSpPr>
        <p:grpSpPr>
          <a:xfrm>
            <a:off x="4086367" y="3624827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F39C16-6964-9D44-B666-569021659B66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7038ABC-7169-4760-989B-B5961B3D84D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time complexity of this algorithm?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979AC-00A9-575F-EBDB-AF3882DE40E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321B7FF-5608-BC5C-8B8C-2063837AD808}"/>
                  </a:ext>
                </a:extLst>
              </p:cNvPr>
              <p:cNvSpPr/>
              <p:nvPr/>
            </p:nvSpPr>
            <p:spPr>
              <a:xfrm>
                <a:off x="4172560" y="51781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321B7FF-5608-BC5C-8B8C-2063837A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60" y="51781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3EF0F14-93F3-C222-3876-9E310B7A8F84}"/>
                  </a:ext>
                </a:extLst>
              </p:cNvPr>
              <p:cNvSpPr/>
              <p:nvPr/>
            </p:nvSpPr>
            <p:spPr>
              <a:xfrm>
                <a:off x="4172560" y="445474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3EF0F14-93F3-C222-3876-9E310B7A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60" y="445474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A556CC7-3E57-1513-F261-F38655C56C9E}"/>
                  </a:ext>
                </a:extLst>
              </p:cNvPr>
              <p:cNvSpPr/>
              <p:nvPr/>
            </p:nvSpPr>
            <p:spPr>
              <a:xfrm>
                <a:off x="7721707" y="51781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A556CC7-3E57-1513-F261-F38655C5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07" y="51781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6E950505-66D1-7DE5-BF06-1B730CCD732F}"/>
                  </a:ext>
                </a:extLst>
              </p:cNvPr>
              <p:cNvSpPr/>
              <p:nvPr/>
            </p:nvSpPr>
            <p:spPr>
              <a:xfrm>
                <a:off x="7721707" y="445474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6E950505-66D1-7DE5-BF06-1B730CCD7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07" y="445474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0E5E9F8-394E-E8A2-DEFB-44924B96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EA9F-87AB-B360-00DC-757C94E5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testing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A4107-6849-4DBF-5EAD-F175AD0C9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200" y="1825625"/>
                <a:ext cx="1125828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/>
                  <a:t>Given: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)⋅(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)⋅(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pt-BR" sz="1800" dirty="0"/>
              </a:p>
              <a:p>
                <a:r>
                  <a:rPr lang="pt-BR" sz="1800" dirty="0"/>
                  <a:t>Expand: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𝑒𝑎𝑏𝑐𝑑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𝑒𝑎𝑏𝑐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𝑎𝑐𝑑𝑏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𝑒𝑎𝑐𝑑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𝑎𝑐𝑏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𝑒𝑎𝑐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𝑒𝑏𝑐𝑑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𝑒𝑏𝑑𝑎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𝑒𝑏𝑐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𝑒𝑏𝑎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𝑒𝑐𝑑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𝑑𝑎𝑏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𝑒𝑑𝑎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𝑒𝑎𝑏𝑑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𝑒𝑎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𝑎𝑑𝑏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𝑏𝑐𝑑𝑒𝑎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𝑏𝑐𝑑𝑒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𝑏𝑐𝑒𝑎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𝑏𝑐𝑒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𝑐𝑑𝑎𝑏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𝑐𝑎𝑏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𝑐𝑑𝑒𝑎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𝑐𝑑𝑒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𝑐𝑒𝑎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Everything cancels out: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A4107-6849-4DBF-5EAD-F175AD0C9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200" y="1825625"/>
                <a:ext cx="11258280" cy="4351338"/>
              </a:xfrm>
              <a:blipFill>
                <a:blip r:embed="rId2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24B1-8490-32BE-D613-43AB6C1E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82-B447-19FD-F6C9-428AFE1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7781D-4D2C-E0E3-3521-E0F31ED24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7200" y="1690689"/>
                <a:ext cx="9770400" cy="38389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 in some cases ☹️</a:t>
                </a:r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7781D-4D2C-E0E3-3521-E0F31ED24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200" y="1690689"/>
                <a:ext cx="9770400" cy="3838912"/>
              </a:xfrm>
              <a:blipFill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0E43-9D0A-878C-AA5F-C42431C6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9220-EA92-256C-E80A-0FC0970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Randomized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25E8-623C-1F60-DF25-7D28256C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often </a:t>
            </a:r>
            <a:r>
              <a:rPr lang="en-US" dirty="0">
                <a:solidFill>
                  <a:schemeClr val="accent1"/>
                </a:solidFill>
              </a:rPr>
              <a:t>use randomness</a:t>
            </a:r>
            <a:r>
              <a:rPr lang="en-US" dirty="0"/>
              <a:t> to answer questions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Random sampling for opinion polls</a:t>
            </a:r>
          </a:p>
          <a:p>
            <a:pPr lvl="1"/>
            <a:r>
              <a:rPr lang="en-US" dirty="0"/>
              <a:t>Randomized controlled trials in science/medicine</a:t>
            </a:r>
          </a:p>
          <a:p>
            <a:r>
              <a:rPr lang="en-US" dirty="0"/>
              <a:t>What if we incorporate this ability into our computational model?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B43C-63FE-FB7C-8DF9-1AE5763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C94A5130-ABFA-DC3B-6303-9881F8A68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7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91630-E5CB-4BFB-DB47-C37294545EFB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D83B4-E4DE-03CD-48D9-2DEAD3F5F7D6}"/>
              </a:ext>
            </a:extLst>
          </p:cNvPr>
          <p:cNvCxnSpPr>
            <a:cxnSpLocks/>
          </p:cNvCxnSpPr>
          <p:nvPr/>
        </p:nvCxnSpPr>
        <p:spPr>
          <a:xfrm>
            <a:off x="5515200" y="24187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AEDA1-7544-90A6-1570-ED312458B5BB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AEA77-8870-0339-BAB9-6DC595EC52E7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0F4DE-9467-8BD9-4112-CD311597A440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E9CE-B467-81D7-4AA9-FB5234C14BC2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3CDAF-E64C-BEAC-E93C-558B035D15C2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5E977-0C46-2B60-7AE8-DA030511B89C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7432162" y="2610244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5DF3-8266-D065-6E81-D398168F2968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528D73-6160-96B2-7684-499F7027BAA9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7448F-8E4E-061B-6293-37360B6273F4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BD5A8-2811-3F0A-6A14-08C345EA5E9E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22DE8D-A5BE-B10A-4F35-6DCCB3121F82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B294F-F36C-717D-4D5F-C33D63F18C7D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0A09E-503C-715A-1BF3-0291524F4E84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0">
            <a:extLst>
              <a:ext uri="{FF2B5EF4-FFF2-40B4-BE49-F238E27FC236}">
                <a16:creationId xmlns:a16="http://schemas.microsoft.com/office/drawing/2014/main" id="{B3ED3D67-DEE1-DC2D-63AA-54DD0F45E6F7}"/>
              </a:ext>
            </a:extLst>
          </p:cNvPr>
          <p:cNvSpPr txBox="1"/>
          <p:nvPr/>
        </p:nvSpPr>
        <p:spPr>
          <a:xfrm>
            <a:off x="6471687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/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0520DE-FB2E-D787-B93A-B52A6F56BB54}"/>
              </a:ext>
            </a:extLst>
          </p:cNvPr>
          <p:cNvCxnSpPr>
            <a:cxnSpLocks/>
          </p:cNvCxnSpPr>
          <p:nvPr/>
        </p:nvCxnSpPr>
        <p:spPr>
          <a:xfrm>
            <a:off x="5515200" y="34153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2CD71-B67E-ACA1-495A-B95C067B3EBD}"/>
              </a:ext>
            </a:extLst>
          </p:cNvPr>
          <p:cNvCxnSpPr>
            <a:cxnSpLocks/>
          </p:cNvCxnSpPr>
          <p:nvPr/>
        </p:nvCxnSpPr>
        <p:spPr>
          <a:xfrm>
            <a:off x="5515200" y="4576120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006AAF-53E2-1BCE-EC05-D6C4229E711F}"/>
              </a:ext>
            </a:extLst>
          </p:cNvPr>
          <p:cNvCxnSpPr>
            <a:cxnSpLocks/>
          </p:cNvCxnSpPr>
          <p:nvPr/>
        </p:nvCxnSpPr>
        <p:spPr>
          <a:xfrm>
            <a:off x="5530704" y="557945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coin&#10;&#10;Description automatically generated">
            <a:extLst>
              <a:ext uri="{FF2B5EF4-FFF2-40B4-BE49-F238E27FC236}">
                <a16:creationId xmlns:a16="http://schemas.microsoft.com/office/drawing/2014/main" id="{2E46C82C-22EE-DD5A-21E3-93ED9CCE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49" y="4727022"/>
            <a:ext cx="702371" cy="70237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4" y="3959158"/>
            <a:ext cx="1580561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0 w 1580533"/>
              <a:gd name="connsiteY1" fmla="*/ 1911909 h 1911909"/>
              <a:gd name="connsiteX0" fmla="*/ 1580533 w 1580558"/>
              <a:gd name="connsiteY0" fmla="*/ 0 h 1911909"/>
              <a:gd name="connsiteX1" fmla="*/ 0 w 1580558"/>
              <a:gd name="connsiteY1" fmla="*/ 1911909 h 1911909"/>
              <a:gd name="connsiteX0" fmla="*/ 1580533 w 1580561"/>
              <a:gd name="connsiteY0" fmla="*/ 0 h 1911909"/>
              <a:gd name="connsiteX1" fmla="*/ 0 w 1580561"/>
              <a:gd name="connsiteY1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0561" h="1911909">
                <a:moveTo>
                  <a:pt x="1580533" y="0"/>
                </a:moveTo>
                <a:cubicBezTo>
                  <a:pt x="1586489" y="658903"/>
                  <a:pt x="642044" y="1418606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/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9AB-ACEE-6D46-1E13-335BA02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(time bound)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time-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it halts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</a:t>
                </a:r>
                <a:r>
                  <a:rPr lang="en-US" dirty="0"/>
                  <a:t>e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coin tosses</a:t>
                </a:r>
              </a:p>
              <a:p>
                <a:r>
                  <a:rPr lang="en-US" dirty="0"/>
                  <a:t>(Giving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random bits would be pointless)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  <a:blipFill>
                <a:blip r:embed="rId2"/>
                <a:stretch>
                  <a:fillRect l="-92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96FA-0FDB-853B-2BA3-21F18CA5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E508949-B163-53D4-4B99-4C1200C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B4F8-54CD-C8D7-B48D-F1ED5E8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uniformly at random</a:t>
                </a:r>
                <a:r>
                  <a:rPr lang="en-US" dirty="0"/>
                  <a:t> and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accepts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accepts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when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tape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initialized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with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015F-AA6D-ABE0-254C-2CB11E0D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0DB62237-B298-10C8-70FF-46F4706B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63F-98B9-0926-80E7-CF7C70B9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polynomial time, 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5DA0D-A38D-DBF7-833D-31450E51D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u="sng" dirty="0"/>
                  <a:t>N</a:t>
                </a:r>
                <a:r>
                  <a:rPr lang="en-US" dirty="0"/>
                  <a:t>ondeterministic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5DA0D-A38D-DBF7-833D-31450E51D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9B7A8-D4B3-92CF-8212-A2C9DCF3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EDA3EA-1DC0-5CF0-202F-E961807F874D}"/>
              </a:ext>
            </a:extLst>
          </p:cNvPr>
          <p:cNvGrpSpPr/>
          <p:nvPr/>
        </p:nvGrpSpPr>
        <p:grpSpPr>
          <a:xfrm>
            <a:off x="8763000" y="4067908"/>
            <a:ext cx="3077307" cy="1124578"/>
            <a:chOff x="8763000" y="4067908"/>
            <a:chExt cx="3077307" cy="1124578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7A69CD7-95DE-33BF-0816-0096439BE192}"/>
                </a:ext>
              </a:extLst>
            </p:cNvPr>
            <p:cNvSpPr/>
            <p:nvPr/>
          </p:nvSpPr>
          <p:spPr>
            <a:xfrm>
              <a:off x="8763000" y="4067908"/>
              <a:ext cx="250371" cy="1124578"/>
            </a:xfrm>
            <a:prstGeom prst="rightBrace">
              <a:avLst>
                <a:gd name="adj1" fmla="val 52814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3A2203-EF50-05CC-2563-CF3260172A43}"/>
                </a:ext>
              </a:extLst>
            </p:cNvPr>
            <p:cNvSpPr txBox="1"/>
            <p:nvPr/>
          </p:nvSpPr>
          <p:spPr>
            <a:xfrm>
              <a:off x="9179168" y="4214698"/>
              <a:ext cx="26611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“Nondeterministic Turing machine”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8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5F025D-04FB-17A2-E681-7A654DD8D5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5F025D-04FB-17A2-E681-7A654DD8D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Pick a random subset of the vertices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Check if it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yes, accept; if no, reject.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DF7F-B8F5-EBCB-1EA0-3D081F0D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C5B322-BE0E-6C26-C0C1-0858B254803F}"/>
              </a:ext>
            </a:extLst>
          </p:cNvPr>
          <p:cNvGrpSpPr/>
          <p:nvPr/>
        </p:nvGrpSpPr>
        <p:grpSpPr>
          <a:xfrm>
            <a:off x="8738065" y="635244"/>
            <a:ext cx="2380858" cy="2986502"/>
            <a:chOff x="8738065" y="635244"/>
            <a:chExt cx="2380858" cy="29865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F80BAE-0984-6037-9765-FFC92D7E4622}"/>
                </a:ext>
              </a:extLst>
            </p:cNvPr>
            <p:cNvCxnSpPr>
              <a:stCxn id="20" idx="7"/>
              <a:endCxn id="22" idx="3"/>
            </p:cNvCxnSpPr>
            <p:nvPr/>
          </p:nvCxnSpPr>
          <p:spPr>
            <a:xfrm flipV="1">
              <a:off x="8873802" y="2876562"/>
              <a:ext cx="681636" cy="6094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2CE5A94-5D3D-AED5-AB58-3CC03D0D4CFE}"/>
                </a:ext>
              </a:extLst>
            </p:cNvPr>
            <p:cNvCxnSpPr>
              <a:cxnSpLocks/>
              <a:stCxn id="20" idx="6"/>
              <a:endCxn id="21" idx="3"/>
            </p:cNvCxnSpPr>
            <p:nvPr/>
          </p:nvCxnSpPr>
          <p:spPr>
            <a:xfrm flipV="1">
              <a:off x="8897091" y="3439431"/>
              <a:ext cx="2086095" cy="1028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FEF664-67D9-82B7-A659-D15CDCBE2542}"/>
                </a:ext>
              </a:extLst>
            </p:cNvPr>
            <p:cNvCxnSpPr>
              <a:cxnSpLocks/>
              <a:stCxn id="20" idx="0"/>
              <a:endCxn id="23" idx="3"/>
            </p:cNvCxnSpPr>
            <p:nvPr/>
          </p:nvCxnSpPr>
          <p:spPr>
            <a:xfrm flipV="1">
              <a:off x="8817578" y="1962162"/>
              <a:ext cx="336808" cy="150055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27F5A7-C9E3-F88A-263A-83026F6EDCD4}"/>
                </a:ext>
              </a:extLst>
            </p:cNvPr>
            <p:cNvCxnSpPr>
              <a:cxnSpLocks/>
              <a:stCxn id="22" idx="1"/>
              <a:endCxn id="23" idx="4"/>
            </p:cNvCxnSpPr>
            <p:nvPr/>
          </p:nvCxnSpPr>
          <p:spPr>
            <a:xfrm flipH="1" flipV="1">
              <a:off x="9210610" y="1985451"/>
              <a:ext cx="344828" cy="7786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14AC7A-8327-793B-B2A6-5DA2619DBABB}"/>
                </a:ext>
              </a:extLst>
            </p:cNvPr>
            <p:cNvCxnSpPr>
              <a:cxnSpLocks/>
              <a:stCxn id="21" idx="2"/>
              <a:endCxn id="22" idx="5"/>
            </p:cNvCxnSpPr>
            <p:nvPr/>
          </p:nvCxnSpPr>
          <p:spPr>
            <a:xfrm flipH="1" flipV="1">
              <a:off x="9667886" y="2876562"/>
              <a:ext cx="1292011" cy="5066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EF194D-69E1-9CE0-71CC-449E1BCA804F}"/>
                </a:ext>
              </a:extLst>
            </p:cNvPr>
            <p:cNvCxnSpPr>
              <a:cxnSpLocks/>
              <a:stCxn id="21" idx="1"/>
              <a:endCxn id="23" idx="5"/>
            </p:cNvCxnSpPr>
            <p:nvPr/>
          </p:nvCxnSpPr>
          <p:spPr>
            <a:xfrm flipH="1" flipV="1">
              <a:off x="9266834" y="1962162"/>
              <a:ext cx="1716352" cy="13648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74E838-250C-2A6F-317A-EE618D4FC37F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9290123" y="1746912"/>
              <a:ext cx="1397058" cy="1590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6F8041-DCEC-F99C-56BD-E9A4CF2FCED6}"/>
                </a:ext>
              </a:extLst>
            </p:cNvPr>
            <p:cNvCxnSpPr>
              <a:cxnSpLocks/>
              <a:stCxn id="21" idx="0"/>
              <a:endCxn id="24" idx="4"/>
            </p:cNvCxnSpPr>
            <p:nvPr/>
          </p:nvCxnSpPr>
          <p:spPr>
            <a:xfrm flipH="1" flipV="1">
              <a:off x="10766694" y="1826425"/>
              <a:ext cx="272716" cy="147726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5569AC-4426-1F3F-CEFD-E91BAC9D351B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9266834" y="770981"/>
              <a:ext cx="944586" cy="10787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2D8B51-45D4-1949-2F6F-CD03597F4792}"/>
                </a:ext>
              </a:extLst>
            </p:cNvPr>
            <p:cNvCxnSpPr>
              <a:cxnSpLocks/>
              <a:stCxn id="25" idx="5"/>
              <a:endCxn id="24" idx="1"/>
            </p:cNvCxnSpPr>
            <p:nvPr/>
          </p:nvCxnSpPr>
          <p:spPr>
            <a:xfrm>
              <a:off x="10323868" y="770981"/>
              <a:ext cx="386602" cy="91970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B9EBC5-B9BD-B092-5630-D06B758E2B35}"/>
                </a:ext>
              </a:extLst>
            </p:cNvPr>
            <p:cNvCxnSpPr>
              <a:cxnSpLocks/>
              <a:stCxn id="25" idx="4"/>
              <a:endCxn id="22" idx="0"/>
            </p:cNvCxnSpPr>
            <p:nvPr/>
          </p:nvCxnSpPr>
          <p:spPr>
            <a:xfrm flipH="1">
              <a:off x="9611662" y="794270"/>
              <a:ext cx="655982" cy="19465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903410-F123-94DC-2048-F933832EF3F9}"/>
                </a:ext>
              </a:extLst>
            </p:cNvPr>
            <p:cNvSpPr/>
            <p:nvPr/>
          </p:nvSpPr>
          <p:spPr>
            <a:xfrm>
              <a:off x="8738065" y="3462720"/>
              <a:ext cx="159026" cy="1590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6062135-160B-300B-736D-4941D1E7C641}"/>
                </a:ext>
              </a:extLst>
            </p:cNvPr>
            <p:cNvSpPr/>
            <p:nvPr/>
          </p:nvSpPr>
          <p:spPr>
            <a:xfrm>
              <a:off x="10959897" y="3303694"/>
              <a:ext cx="159026" cy="1590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3C0CFA-2C8F-93B6-B0A9-D4D3BC947B91}"/>
                </a:ext>
              </a:extLst>
            </p:cNvPr>
            <p:cNvSpPr/>
            <p:nvPr/>
          </p:nvSpPr>
          <p:spPr>
            <a:xfrm>
              <a:off x="9532149" y="2740825"/>
              <a:ext cx="159026" cy="1590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D9D93C-68BB-F097-BA5E-BBECF93C51BF}"/>
                </a:ext>
              </a:extLst>
            </p:cNvPr>
            <p:cNvSpPr/>
            <p:nvPr/>
          </p:nvSpPr>
          <p:spPr>
            <a:xfrm>
              <a:off x="9131097" y="1826425"/>
              <a:ext cx="159026" cy="1590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7CC313D-A084-C720-C255-B62A5977743C}"/>
                </a:ext>
              </a:extLst>
            </p:cNvPr>
            <p:cNvSpPr/>
            <p:nvPr/>
          </p:nvSpPr>
          <p:spPr>
            <a:xfrm>
              <a:off x="10687181" y="1667399"/>
              <a:ext cx="159026" cy="1590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BC3422-C066-D1CB-AABA-0BA13D697818}"/>
                </a:ext>
              </a:extLst>
            </p:cNvPr>
            <p:cNvSpPr/>
            <p:nvPr/>
          </p:nvSpPr>
          <p:spPr>
            <a:xfrm>
              <a:off x="10188131" y="635244"/>
              <a:ext cx="159026" cy="159026"/>
            </a:xfrm>
            <a:prstGeom prst="ellips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0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8C0B1E-8D4C-ADF8-9B17-8C1FEBC1F7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interpret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8C0B1E-8D4C-ADF8-9B17-8C1FEBC1F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A2BEA-B668-3249-C3E3-3039AD11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880" y="1825625"/>
                <a:ext cx="11041380" cy="4351338"/>
              </a:xfrm>
            </p:spPr>
            <p:txBody>
              <a:bodyPr/>
              <a:lstStyle/>
              <a:p>
                <a:r>
                  <a:rPr lang="en-US" dirty="0"/>
                  <a:t>Can we conclude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tractable?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might be </a:t>
                </a:r>
                <a:r>
                  <a:rPr lang="en-US" dirty="0">
                    <a:solidFill>
                      <a:schemeClr val="accent1"/>
                    </a:solidFill>
                  </a:rPr>
                  <a:t>extremely small</a:t>
                </a:r>
              </a:p>
              <a:p>
                <a:r>
                  <a:rPr lang="en-US" dirty="0"/>
                  <a:t>When the algorithm rejects, it gives us </a:t>
                </a:r>
                <a:r>
                  <a:rPr lang="en-US" dirty="0">
                    <a:solidFill>
                      <a:schemeClr val="accent1"/>
                    </a:solidFill>
                  </a:rPr>
                  <a:t>practically no information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A2BEA-B668-3249-C3E3-3039AD11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" y="1825625"/>
                <a:ext cx="11041380" cy="4351338"/>
              </a:xfrm>
              <a:blipFill>
                <a:blip r:embed="rId3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DD7C2-109B-5FE6-B1E9-A026FC6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E366A0CB-0358-CCD1-578E-F79F40D55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19848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206086</TotalTime>
  <Words>1547</Words>
  <Application>Microsoft Office PowerPoint</Application>
  <PresentationFormat>Widescreen</PresentationFormat>
  <Paragraphs>193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Which problems can be solved through computation?</vt:lpstr>
      <vt:lpstr>Randomized computation</vt:lpstr>
      <vt:lpstr>Randomized Turing machines</vt:lpstr>
      <vt:lpstr>Randomized Turing machines</vt:lpstr>
      <vt:lpstr>Acceptance probability</vt:lpstr>
      <vt:lpstr>Randomized polynomial time, attempt #1</vt:lpstr>
      <vt:lpstr>Example: "CLIQUE"</vt:lpstr>
      <vt:lpstr>How to interpret "NP"</vt:lpstr>
      <vt:lpstr>How to interpret "NP"</vt:lpstr>
      <vt:lpstr>Which problems can be solved through computation?</vt:lpstr>
      <vt:lpstr>Error probability</vt:lpstr>
      <vt:lpstr>The complexity class "BPP"</vt:lpstr>
      <vt:lpstr>Amplification lemma</vt:lpstr>
      <vt:lpstr>Proof of the amplification lemma (1 slide)</vt:lpstr>
      <vt:lpstr>"BPP" as a model of tractability</vt:lpstr>
      <vt:lpstr>Example: High school algebra</vt:lpstr>
      <vt:lpstr>Arithmetic formulas</vt:lpstr>
      <vt:lpstr>Evaluating an arithmetic formula</vt:lpstr>
      <vt:lpstr>Evaluating an arithmetic formula</vt:lpstr>
      <vt:lpstr>Numbers are not getting terribly big</vt:lpstr>
      <vt:lpstr>Evaluating an arithmetic formula</vt:lpstr>
      <vt:lpstr>Identity testing</vt:lpstr>
      <vt:lpstr>Complexity of identity testing</vt:lpstr>
      <vt:lpstr>Identity testing example</vt:lpstr>
      <vt:lpstr>Complexity of identity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964</cp:revision>
  <dcterms:created xsi:type="dcterms:W3CDTF">2022-12-12T23:26:37Z</dcterms:created>
  <dcterms:modified xsi:type="dcterms:W3CDTF">2025-10-31T21:51:16Z</dcterms:modified>
</cp:coreProperties>
</file>