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400" r:id="rId2"/>
    <p:sldId id="498" r:id="rId3"/>
    <p:sldId id="606" r:id="rId4"/>
    <p:sldId id="605" r:id="rId5"/>
    <p:sldId id="607" r:id="rId6"/>
    <p:sldId id="500" r:id="rId7"/>
    <p:sldId id="497" r:id="rId8"/>
    <p:sldId id="408" r:id="rId9"/>
    <p:sldId id="748" r:id="rId10"/>
    <p:sldId id="840" r:id="rId11"/>
    <p:sldId id="640" r:id="rId12"/>
    <p:sldId id="401" r:id="rId13"/>
    <p:sldId id="749" r:id="rId14"/>
    <p:sldId id="413" r:id="rId15"/>
    <p:sldId id="423" r:id="rId16"/>
    <p:sldId id="424" r:id="rId17"/>
    <p:sldId id="838" r:id="rId18"/>
    <p:sldId id="750" r:id="rId19"/>
    <p:sldId id="752" r:id="rId20"/>
    <p:sldId id="767" r:id="rId21"/>
    <p:sldId id="841" r:id="rId22"/>
    <p:sldId id="847" r:id="rId23"/>
    <p:sldId id="848" r:id="rId24"/>
    <p:sldId id="759" r:id="rId25"/>
    <p:sldId id="758" r:id="rId26"/>
    <p:sldId id="429" r:id="rId27"/>
    <p:sldId id="430" r:id="rId28"/>
    <p:sldId id="760" r:id="rId29"/>
    <p:sldId id="405" r:id="rId30"/>
    <p:sldId id="406" r:id="rId31"/>
    <p:sldId id="415" r:id="rId32"/>
    <p:sldId id="407" r:id="rId33"/>
    <p:sldId id="843" r:id="rId34"/>
    <p:sldId id="844" r:id="rId35"/>
    <p:sldId id="845" r:id="rId36"/>
    <p:sldId id="846" r:id="rId37"/>
    <p:sldId id="776" r:id="rId38"/>
    <p:sldId id="824" r:id="rId39"/>
    <p:sldId id="825" r:id="rId40"/>
    <p:sldId id="829" r:id="rId41"/>
    <p:sldId id="828" r:id="rId42"/>
    <p:sldId id="849" r:id="rId43"/>
    <p:sldId id="850" r:id="rId44"/>
    <p:sldId id="851" r:id="rId45"/>
    <p:sldId id="852" r:id="rId46"/>
    <p:sldId id="853" r:id="rId47"/>
    <p:sldId id="854" r:id="rId48"/>
    <p:sldId id="855" r:id="rId49"/>
    <p:sldId id="856" r:id="rId50"/>
    <p:sldId id="857" r:id="rId51"/>
    <p:sldId id="858" r:id="rId52"/>
    <p:sldId id="859" r:id="rId53"/>
  </p:sldIdLst>
  <p:sldSz cx="12192000" cy="6858000"/>
  <p:notesSz cx="6858000" cy="9144000"/>
  <p:custDataLst>
    <p:tags r:id="rId5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4472C4"/>
    <a:srgbClr val="FFCCFF"/>
    <a:srgbClr val="FF99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0166" autoAdjust="0"/>
  </p:normalViewPr>
  <p:slideViewPr>
    <p:cSldViewPr snapToGrid="0">
      <p:cViewPr varScale="1">
        <p:scale>
          <a:sx n="106" d="100"/>
          <a:sy n="106" d="100"/>
        </p:scale>
        <p:origin x="96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0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uchicago.edu/courses/6627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png"/><Relationship Id="rId7" Type="http://schemas.openxmlformats.org/officeDocument/2006/relationships/image" Target="../media/image20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5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image" Target="../media/image56.png"/><Relationship Id="rId7" Type="http://schemas.openxmlformats.org/officeDocument/2006/relationships/image" Target="../media/image49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12" Type="http://schemas.openxmlformats.org/officeDocument/2006/relationships/image" Target="../media/image5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image" Target="../media/image58.png"/><Relationship Id="rId7" Type="http://schemas.openxmlformats.org/officeDocument/2006/relationships/image" Target="../media/image49.png"/><Relationship Id="rId12" Type="http://schemas.openxmlformats.org/officeDocument/2006/relationships/image" Target="../media/image5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12" Type="http://schemas.openxmlformats.org/officeDocument/2006/relationships/image" Target="../media/image5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image" Target="../media/image60.png"/><Relationship Id="rId7" Type="http://schemas.openxmlformats.org/officeDocument/2006/relationships/image" Target="../media/image49.png"/><Relationship Id="rId12" Type="http://schemas.openxmlformats.org/officeDocument/2006/relationships/image" Target="../media/image5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12" Type="http://schemas.openxmlformats.org/officeDocument/2006/relationships/image" Target="../media/image6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image" Target="../media/image62.png"/><Relationship Id="rId7" Type="http://schemas.openxmlformats.org/officeDocument/2006/relationships/image" Target="../media/image49.png"/><Relationship Id="rId12" Type="http://schemas.openxmlformats.org/officeDocument/2006/relationships/image" Target="../media/image6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12" Type="http://schemas.openxmlformats.org/officeDocument/2006/relationships/image" Target="../media/image6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64.png"/><Relationship Id="rId10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image" Target="../media/image65.png"/><Relationship Id="rId7" Type="http://schemas.openxmlformats.org/officeDocument/2006/relationships/image" Target="../media/image49.png"/><Relationship Id="rId12" Type="http://schemas.openxmlformats.org/officeDocument/2006/relationships/image" Target="../media/image6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64.png"/><Relationship Id="rId10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9.png"/><Relationship Id="rId12" Type="http://schemas.openxmlformats.org/officeDocument/2006/relationships/image" Target="../media/image68.png"/><Relationship Id="rId17" Type="http://schemas.openxmlformats.org/officeDocument/2006/relationships/image" Target="../media/image70.png"/><Relationship Id="rId2" Type="http://schemas.openxmlformats.org/officeDocument/2006/relationships/image" Target="../media/image43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69.png"/><Relationship Id="rId10" Type="http://schemas.openxmlformats.org/officeDocument/2006/relationships/image" Target="../media/image45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Autumn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BD8EF-803A-BE43-CA67-9D61EA6BA713}"/>
              </a:ext>
            </a:extLst>
          </p:cNvPr>
          <p:cNvSpPr txBox="1"/>
          <p:nvPr/>
        </p:nvSpPr>
        <p:spPr>
          <a:xfrm>
            <a:off x="6096000" y="1174536"/>
            <a:ext cx="52578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700" dirty="0"/>
              <a:t>⏳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93C7-BF3A-F0FF-43DE-772A07DF4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meet-up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4F83-A9FD-E28C-F74D-780BEFD2E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666"/>
          </a:xfrm>
        </p:spPr>
        <p:txBody>
          <a:bodyPr>
            <a:normAutofit/>
          </a:bodyPr>
          <a:lstStyle/>
          <a:p>
            <a:r>
              <a:rPr lang="en-US" dirty="0"/>
              <a:t>Thursdays, 2pm to 3pm, JCL Common Area A</a:t>
            </a:r>
          </a:p>
          <a:p>
            <a:pPr lvl="1"/>
            <a:r>
              <a:rPr lang="en-US" dirty="0"/>
              <a:t>Immediately before Zelin’s office hours</a:t>
            </a:r>
          </a:p>
          <a:p>
            <a:r>
              <a:rPr lang="en-US" dirty="0"/>
              <a:t>Find study partners</a:t>
            </a:r>
          </a:p>
          <a:p>
            <a:r>
              <a:rPr lang="en-US" dirty="0"/>
              <a:t>Discuss course topics</a:t>
            </a:r>
          </a:p>
          <a:p>
            <a:r>
              <a:rPr lang="en-US" dirty="0"/>
              <a:t>Collaborate on homework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C8C86-C0A3-F80C-83D9-2969D845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55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C0A716-EA36-171A-7FC5-B16A41FFE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60" y="1714083"/>
            <a:ext cx="7427397" cy="404903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02968E-81F6-5AF4-0922-A86FF263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99" y="165950"/>
            <a:ext cx="11798401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https://canvas.uchicago.edu/courses/66278</a:t>
            </a:r>
            <a:endParaRPr lang="en-US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86ADE-81EE-00AF-1C7D-C7791867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EB6022-9408-251F-DFFB-CB420E3E1C72}"/>
              </a:ext>
            </a:extLst>
          </p:cNvPr>
          <p:cNvSpPr txBox="1"/>
          <p:nvPr/>
        </p:nvSpPr>
        <p:spPr>
          <a:xfrm>
            <a:off x="10363200" y="2782669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Course policies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Slides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64A459-543B-1328-5689-49260F2A91F3}"/>
              </a:ext>
            </a:extLst>
          </p:cNvPr>
          <p:cNvSpPr txBox="1"/>
          <p:nvPr/>
        </p:nvSpPr>
        <p:spPr>
          <a:xfrm>
            <a:off x="10060918" y="4757756"/>
            <a:ext cx="197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Exercises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Practice exams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Official solutions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8AD517-E419-8595-E8E4-A8C75FC24693}"/>
              </a:ext>
            </a:extLst>
          </p:cNvPr>
          <p:cNvSpPr txBox="1"/>
          <p:nvPr/>
        </p:nvSpPr>
        <p:spPr>
          <a:xfrm>
            <a:off x="196799" y="2366589"/>
            <a:ext cx="197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Discussions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Announcements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EA3EC9-AD8B-5AFD-A405-EF2E3829981B}"/>
              </a:ext>
            </a:extLst>
          </p:cNvPr>
          <p:cNvSpPr txBox="1"/>
          <p:nvPr/>
        </p:nvSpPr>
        <p:spPr>
          <a:xfrm>
            <a:off x="140110" y="4650131"/>
            <a:ext cx="20318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Submitting your homework solutions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Grades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en-US" dirty="0"/>
              <a:t>Feedback on your work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87FB3EE-53B3-AAFD-0D97-4D6BAC9685CE}"/>
              </a:ext>
            </a:extLst>
          </p:cNvPr>
          <p:cNvSpPr/>
          <p:nvPr/>
        </p:nvSpPr>
        <p:spPr>
          <a:xfrm rot="1891600">
            <a:off x="1996290" y="3174765"/>
            <a:ext cx="1499339" cy="237770"/>
          </a:xfrm>
          <a:prstGeom prst="rightArrow">
            <a:avLst>
              <a:gd name="adj1" fmla="val 33187"/>
              <a:gd name="adj2" fmla="val 101946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DD296C09-1D20-C75F-B2AD-2B7F9B4F3CDD}"/>
              </a:ext>
            </a:extLst>
          </p:cNvPr>
          <p:cNvSpPr/>
          <p:nvPr/>
        </p:nvSpPr>
        <p:spPr>
          <a:xfrm rot="19954605">
            <a:off x="1977288" y="4340691"/>
            <a:ext cx="1499339" cy="237770"/>
          </a:xfrm>
          <a:prstGeom prst="rightArrow">
            <a:avLst>
              <a:gd name="adj1" fmla="val 33187"/>
              <a:gd name="adj2" fmla="val 101946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363025D0-E9DA-E36D-FA50-6E1C3D2283CD}"/>
              </a:ext>
            </a:extLst>
          </p:cNvPr>
          <p:cNvSpPr/>
          <p:nvPr/>
        </p:nvSpPr>
        <p:spPr>
          <a:xfrm rot="8331343">
            <a:off x="8861827" y="3705000"/>
            <a:ext cx="1614825" cy="237770"/>
          </a:xfrm>
          <a:prstGeom prst="rightArrow">
            <a:avLst>
              <a:gd name="adj1" fmla="val 33187"/>
              <a:gd name="adj2" fmla="val 101946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1DFA73B-CEEE-2EAC-2B34-4BCF623EC8F4}"/>
              </a:ext>
            </a:extLst>
          </p:cNvPr>
          <p:cNvSpPr/>
          <p:nvPr/>
        </p:nvSpPr>
        <p:spPr>
          <a:xfrm rot="10349525">
            <a:off x="7154573" y="5100536"/>
            <a:ext cx="2826397" cy="237770"/>
          </a:xfrm>
          <a:prstGeom prst="rightArrow">
            <a:avLst>
              <a:gd name="adj1" fmla="val 33187"/>
              <a:gd name="adj2" fmla="val 101946"/>
            </a:avLst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4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1" grpId="0" uiExpand="1" build="p"/>
      <p:bldP spid="26" grpId="0" uiExpand="1" build="p"/>
      <p:bldP spid="33" grpId="0" uiExpand="1" build="p"/>
      <p:bldP spid="36" grpId="0" animBg="1"/>
      <p:bldP spid="37" grpId="0" animBg="1"/>
      <p:bldP spid="38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B3BBE2-00A9-A34E-FE07-0603180844C2}"/>
              </a:ext>
            </a:extLst>
          </p:cNvPr>
          <p:cNvSpPr/>
          <p:nvPr/>
        </p:nvSpPr>
        <p:spPr>
          <a:xfrm>
            <a:off x="2580167" y="2438400"/>
            <a:ext cx="7145079" cy="37710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0975"/>
            <a:ext cx="10515600" cy="5532494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The central question of this course:</a:t>
            </a:r>
            <a:br>
              <a:rPr lang="en-US" sz="3600" dirty="0"/>
            </a:br>
            <a:br>
              <a:rPr lang="en-US" sz="5400" dirty="0"/>
            </a:b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763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B072-F8F5-5BFC-2155-9ED3B83E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DDCFA-F4DD-57F9-93FF-D887E44E6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81" y="1690688"/>
            <a:ext cx="10515600" cy="4692580"/>
          </a:xfrm>
        </p:spPr>
        <p:txBody>
          <a:bodyPr>
            <a:normAutofit/>
          </a:bodyPr>
          <a:lstStyle/>
          <a:p>
            <a:r>
              <a:rPr lang="en-US" dirty="0"/>
              <a:t>Many problems </a:t>
            </a:r>
            <a:r>
              <a:rPr lang="en-US" dirty="0">
                <a:solidFill>
                  <a:schemeClr val="accent1"/>
                </a:solidFill>
              </a:rPr>
              <a:t>can</a:t>
            </a:r>
            <a:r>
              <a:rPr lang="en-US" dirty="0"/>
              <a:t> be solved</a:t>
            </a:r>
            <a:br>
              <a:rPr lang="en-US" dirty="0"/>
            </a:br>
            <a:r>
              <a:rPr lang="en-US" dirty="0"/>
              <a:t>through computation:</a:t>
            </a:r>
          </a:p>
          <a:p>
            <a:pPr lvl="1"/>
            <a:r>
              <a:rPr lang="en-US" dirty="0"/>
              <a:t>Multiplication</a:t>
            </a:r>
          </a:p>
          <a:p>
            <a:pPr lvl="1"/>
            <a:r>
              <a:rPr lang="en-US" dirty="0"/>
              <a:t>Sorting</a:t>
            </a:r>
          </a:p>
          <a:p>
            <a:pPr lvl="1"/>
            <a:r>
              <a:rPr lang="en-US" dirty="0"/>
              <a:t>Shortest path</a:t>
            </a:r>
          </a:p>
          <a:p>
            <a:r>
              <a:rPr lang="en-US" dirty="0"/>
              <a:t>Are there any problems that </a:t>
            </a:r>
            <a:r>
              <a:rPr lang="en-US" dirty="0">
                <a:solidFill>
                  <a:schemeClr val="accent1"/>
                </a:solidFill>
              </a:rPr>
              <a:t>cannot</a:t>
            </a:r>
            <a:r>
              <a:rPr lang="en-US" dirty="0"/>
              <a:t> be</a:t>
            </a:r>
            <a:br>
              <a:rPr lang="en-US" dirty="0"/>
            </a:br>
            <a:r>
              <a:rPr lang="en-US" dirty="0"/>
              <a:t>solved 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C49DF-9F22-C965-3063-9AE4D5BE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 descr="A white calculator with a screen&#10;&#10;Description automatically generated">
            <a:extLst>
              <a:ext uri="{FF2B5EF4-FFF2-40B4-BE49-F238E27FC236}">
                <a16:creationId xmlns:a16="http://schemas.microsoft.com/office/drawing/2014/main" id="{0C56AF5B-C90A-9ED8-B32A-4568C011B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9181" y="365125"/>
            <a:ext cx="2071857" cy="2427959"/>
          </a:xfrm>
          <a:prstGeom prst="rect">
            <a:avLst/>
          </a:prstGeom>
        </p:spPr>
      </p:pic>
      <p:pic>
        <p:nvPicPr>
          <p:cNvPr id="8" name="Picture 7" descr="A map with a route&#10;&#10;Description automatically generated">
            <a:extLst>
              <a:ext uri="{FF2B5EF4-FFF2-40B4-BE49-F238E27FC236}">
                <a16:creationId xmlns:a16="http://schemas.microsoft.com/office/drawing/2014/main" id="{59C600EA-B493-4973-D81C-DA7B7755D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582" y="283299"/>
            <a:ext cx="2743200" cy="609996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A990EF-48E0-4E66-AB86-663CC6250AD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077"/>
          <a:stretch/>
        </p:blipFill>
        <p:spPr>
          <a:xfrm>
            <a:off x="4930726" y="2924811"/>
            <a:ext cx="3639084" cy="203430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1307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B61A-F4DC-8757-760A-C2D87189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75"/>
            <a:ext cx="10515600" cy="1325563"/>
          </a:xfrm>
        </p:spPr>
        <p:txBody>
          <a:bodyPr/>
          <a:lstStyle/>
          <a:p>
            <a:r>
              <a:rPr lang="en-US" dirty="0"/>
              <a:t>Impossibility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E64A8-90B6-490C-FD7B-27F3D1D86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2171"/>
            <a:ext cx="10515600" cy="46486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will take a </a:t>
            </a:r>
            <a:r>
              <a:rPr lang="en-US" dirty="0">
                <a:solidFill>
                  <a:schemeClr val="accent1"/>
                </a:solidFill>
              </a:rPr>
              <a:t>mathematical</a:t>
            </a:r>
            <a:r>
              <a:rPr lang="en-US" dirty="0"/>
              <a:t> approach to this question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Formulate precise mathematical </a:t>
            </a:r>
            <a:r>
              <a:rPr lang="en-US" dirty="0">
                <a:solidFill>
                  <a:schemeClr val="accent1"/>
                </a:solidFill>
              </a:rPr>
              <a:t>models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“Computation”</a:t>
            </a:r>
          </a:p>
          <a:p>
            <a:pPr lvl="1"/>
            <a:r>
              <a:rPr lang="en-US" dirty="0"/>
              <a:t>“Problem”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“Solve”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Write rigorous mathematical </a:t>
            </a:r>
            <a:r>
              <a:rPr lang="en-US" dirty="0">
                <a:solidFill>
                  <a:schemeClr val="accent1"/>
                </a:solidFill>
              </a:rPr>
              <a:t>proofs</a:t>
            </a:r>
            <a:r>
              <a:rPr lang="en-US" dirty="0"/>
              <a:t> of impossibility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A4662-6B01-EDB0-18ED-1B40E807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44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293702" y="4367579"/>
            <a:ext cx="361217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5563-DDA0-B2FD-D408-679409469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119506"/>
            <a:ext cx="10515600" cy="1325563"/>
          </a:xfrm>
        </p:spPr>
        <p:txBody>
          <a:bodyPr/>
          <a:lstStyle/>
          <a:p>
            <a:r>
              <a:rPr lang="en-US" dirty="0"/>
              <a:t>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FF6A7-AADC-E541-4858-08C36CB38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258631"/>
            <a:ext cx="7261225" cy="54147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Computers: Modern technology?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Computation</a:t>
            </a:r>
            <a:r>
              <a:rPr lang="en-US" dirty="0"/>
              <a:t> is ancient</a:t>
            </a:r>
          </a:p>
          <a:p>
            <a:pPr>
              <a:lnSpc>
                <a:spcPct val="150000"/>
              </a:lnSpc>
            </a:pPr>
            <a:r>
              <a:rPr lang="en-US" dirty="0"/>
              <a:t>Can be performed by: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human being with paper and a pencil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smartphone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 steam-powered machine</a:t>
            </a:r>
          </a:p>
          <a:p>
            <a:pPr>
              <a:lnSpc>
                <a:spcPct val="150000"/>
              </a:lnSpc>
            </a:pPr>
            <a:r>
              <a:rPr lang="en-US" dirty="0"/>
              <a:t>We want a mathematical model that describes </a:t>
            </a:r>
            <a:r>
              <a:rPr lang="en-US" dirty="0">
                <a:solidFill>
                  <a:schemeClr val="accent1"/>
                </a:solidFill>
              </a:rPr>
              <a:t>all</a:t>
            </a:r>
            <a:r>
              <a:rPr lang="en-US" dirty="0"/>
              <a:t> of these and </a:t>
            </a:r>
            <a:r>
              <a:rPr lang="en-US" dirty="0">
                <a:solidFill>
                  <a:schemeClr val="accent1"/>
                </a:solidFill>
              </a:rPr>
              <a:t>transcends</a:t>
            </a:r>
            <a:r>
              <a:rPr lang="en-US" dirty="0"/>
              <a:t> any one technology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8CB95-3A88-C160-0DFE-F692CEA9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9" name="Picture 8" descr="Students in a classroom&#10;&#10;Description automatically generated">
            <a:extLst>
              <a:ext uri="{FF2B5EF4-FFF2-40B4-BE49-F238E27FC236}">
                <a16:creationId xmlns:a16="http://schemas.microsoft.com/office/drawing/2014/main" id="{1BEA15BF-314D-C748-97A6-0DC49220E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56616"/>
            <a:ext cx="2743200" cy="2057400"/>
          </a:xfrm>
          <a:prstGeom prst="rect">
            <a:avLst/>
          </a:prstGeom>
        </p:spPr>
      </p:pic>
      <p:pic>
        <p:nvPicPr>
          <p:cNvPr id="11" name="Picture 10" descr="A machine with many gears&#10;&#10;Description automatically generated with medium confidence">
            <a:extLst>
              <a:ext uri="{FF2B5EF4-FFF2-40B4-BE49-F238E27FC236}">
                <a16:creationId xmlns:a16="http://schemas.microsoft.com/office/drawing/2014/main" id="{BFC6F1E5-FE48-F0B4-4CF1-B24BB8909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190" y="3556189"/>
            <a:ext cx="3057069" cy="2860930"/>
          </a:xfrm>
          <a:prstGeom prst="rect">
            <a:avLst/>
          </a:prstGeom>
        </p:spPr>
      </p:pic>
      <p:pic>
        <p:nvPicPr>
          <p:cNvPr id="13" name="Picture 12" descr="A hand holding a cell phone&#10;&#10;Description automatically generated">
            <a:extLst>
              <a:ext uri="{FF2B5EF4-FFF2-40B4-BE49-F238E27FC236}">
                <a16:creationId xmlns:a16="http://schemas.microsoft.com/office/drawing/2014/main" id="{5847955C-A75A-7B7F-575F-B0B4A5F197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6" t="16528" r="21122" b="8231"/>
          <a:stretch/>
        </p:blipFill>
        <p:spPr>
          <a:xfrm>
            <a:off x="6591300" y="3210541"/>
            <a:ext cx="1809750" cy="17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18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8C3C1F8-EF12-8098-0528-F8FB61D8E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D22C-94B1-E4C7-3CED-AD55332A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119506"/>
            <a:ext cx="10515600" cy="1325563"/>
          </a:xfrm>
        </p:spPr>
        <p:txBody>
          <a:bodyPr/>
          <a:lstStyle/>
          <a:p>
            <a:r>
              <a:rPr lang="en-US" dirty="0"/>
              <a:t>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46BD-BD7B-ECF0-E377-AC3455916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57044"/>
            <a:ext cx="7439025" cy="5414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Note: Humans can do all the same computations that smartphones/laptops do</a:t>
            </a:r>
          </a:p>
          <a:p>
            <a:pPr lvl="1"/>
            <a:r>
              <a:rPr lang="en-US" dirty="0"/>
              <a:t>(less quickly/reliably)</a:t>
            </a:r>
          </a:p>
          <a:p>
            <a:pPr>
              <a:lnSpc>
                <a:spcPct val="150000"/>
              </a:lnSpc>
            </a:pPr>
            <a:r>
              <a:rPr lang="en-US" dirty="0"/>
              <a:t>Consequence: We can study</a:t>
            </a:r>
            <a:br>
              <a:rPr lang="en-US" dirty="0"/>
            </a:br>
            <a:r>
              <a:rPr lang="en-US" dirty="0"/>
              <a:t>computation without understanding</a:t>
            </a:r>
            <a:br>
              <a:rPr lang="en-US" dirty="0"/>
            </a:br>
            <a:r>
              <a:rPr lang="en-US" dirty="0"/>
              <a:t>electronics 🙂</a:t>
            </a:r>
          </a:p>
          <a:p>
            <a:pPr>
              <a:lnSpc>
                <a:spcPct val="150000"/>
              </a:lnSpc>
            </a:pPr>
            <a:r>
              <a:rPr lang="en-US" dirty="0"/>
              <a:t>Computation is a familiar, everyday, </a:t>
            </a:r>
            <a:r>
              <a:rPr lang="en-US" dirty="0">
                <a:solidFill>
                  <a:schemeClr val="accent1"/>
                </a:solidFill>
              </a:rPr>
              <a:t>human</a:t>
            </a:r>
            <a:r>
              <a:rPr lang="en-US" dirty="0"/>
              <a:t> 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38E96-720D-6259-1307-41A427D1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 descr="Students in a classroom&#10;&#10;Description automatically generated">
            <a:extLst>
              <a:ext uri="{FF2B5EF4-FFF2-40B4-BE49-F238E27FC236}">
                <a16:creationId xmlns:a16="http://schemas.microsoft.com/office/drawing/2014/main" id="{02DE7030-BBE2-5AA9-5458-647C74074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458" y="357982"/>
            <a:ext cx="2743200" cy="2057400"/>
          </a:xfrm>
          <a:prstGeom prst="rect">
            <a:avLst/>
          </a:prstGeom>
        </p:spPr>
      </p:pic>
      <p:pic>
        <p:nvPicPr>
          <p:cNvPr id="11" name="Picture 10" descr="A machine with many gears&#10;&#10;Description automatically generated with medium confidence">
            <a:extLst>
              <a:ext uri="{FF2B5EF4-FFF2-40B4-BE49-F238E27FC236}">
                <a16:creationId xmlns:a16="http://schemas.microsoft.com/office/drawing/2014/main" id="{67B203E9-70C9-86E6-0605-5DBC6D3A9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190" y="3556189"/>
            <a:ext cx="3057069" cy="2860930"/>
          </a:xfrm>
          <a:prstGeom prst="rect">
            <a:avLst/>
          </a:prstGeom>
        </p:spPr>
      </p:pic>
      <p:pic>
        <p:nvPicPr>
          <p:cNvPr id="13" name="Picture 12" descr="A hand holding a cell phone&#10;&#10;Description automatically generated">
            <a:extLst>
              <a:ext uri="{FF2B5EF4-FFF2-40B4-BE49-F238E27FC236}">
                <a16:creationId xmlns:a16="http://schemas.microsoft.com/office/drawing/2014/main" id="{66488C1C-5FD7-0A7E-95BC-FC5B41D5E7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6" t="16528" r="21122" b="8231"/>
          <a:stretch/>
        </p:blipFill>
        <p:spPr>
          <a:xfrm>
            <a:off x="6591300" y="3210541"/>
            <a:ext cx="1809750" cy="17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67D2-365E-6713-1120-695C900D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Palindromes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265D-AA61-D809-A156-674EC5E31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202" y="1989662"/>
            <a:ext cx="10515600" cy="4501182"/>
          </a:xfrm>
        </p:spPr>
        <p:txBody>
          <a:bodyPr>
            <a:normAutofit/>
          </a:bodyPr>
          <a:lstStyle/>
          <a:p>
            <a:r>
              <a:rPr lang="en-US" dirty="0"/>
              <a:t>Suppose a long string</a:t>
            </a:r>
            <a:br>
              <a:rPr lang="en-US" dirty="0"/>
            </a:br>
            <a:r>
              <a:rPr lang="en-US" dirty="0"/>
              <a:t>of bits is written on a</a:t>
            </a:r>
            <a:br>
              <a:rPr lang="en-US" dirty="0"/>
            </a:br>
            <a:r>
              <a:rPr lang="en-US" dirty="0"/>
              <a:t>blackboard</a:t>
            </a:r>
          </a:p>
          <a:p>
            <a:r>
              <a:rPr lang="en-US" dirty="0"/>
              <a:t>Our job: Figure out whether the string is a “palindrome,” i.e., whether it is the same forwards and backwards</a:t>
            </a:r>
          </a:p>
          <a:p>
            <a:r>
              <a:rPr lang="en-US" dirty="0"/>
              <a:t>What should we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31790-3AB1-3AC4-273C-19095AF5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D513B3-F0B1-A1B3-AC08-350AF4DFF071}"/>
              </a:ext>
            </a:extLst>
          </p:cNvPr>
          <p:cNvGrpSpPr/>
          <p:nvPr/>
        </p:nvGrpSpPr>
        <p:grpSpPr>
          <a:xfrm>
            <a:off x="4916859" y="365125"/>
            <a:ext cx="6777542" cy="3543565"/>
            <a:chOff x="6553589" y="475381"/>
            <a:chExt cx="5118682" cy="2590053"/>
          </a:xfrm>
        </p:grpSpPr>
        <p:pic>
          <p:nvPicPr>
            <p:cNvPr id="6" name="Picture 5" descr="A blackboard with white paper on it&#10;&#10;Description automatically generated">
              <a:extLst>
                <a:ext uri="{FF2B5EF4-FFF2-40B4-BE49-F238E27FC236}">
                  <a16:creationId xmlns:a16="http://schemas.microsoft.com/office/drawing/2014/main" id="{AFDE9A09-70FB-C61D-56BD-766C9CEF7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589" y="475381"/>
              <a:ext cx="5118682" cy="259005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50C2A4-8A82-77B0-2022-DC52E79584BE}"/>
                </a:ext>
              </a:extLst>
            </p:cNvPr>
            <p:cNvSpPr txBox="1"/>
            <p:nvPr/>
          </p:nvSpPr>
          <p:spPr>
            <a:xfrm>
              <a:off x="6890598" y="1505311"/>
              <a:ext cx="4524437" cy="314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spc="300" dirty="0">
                  <a:solidFill>
                    <a:schemeClr val="bg1"/>
                  </a:solidFill>
                </a:rPr>
                <a:t>01110000110100111100101100011110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1048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67D2-365E-6713-1120-695C900D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Palindromes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F265D-AA61-D809-A156-674EC5E31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99" y="1989662"/>
            <a:ext cx="4105205" cy="4645054"/>
          </a:xfrm>
        </p:spPr>
        <p:txBody>
          <a:bodyPr>
            <a:normAutofit/>
          </a:bodyPr>
          <a:lstStyle/>
          <a:p>
            <a:r>
              <a:rPr lang="en-US" dirty="0"/>
              <a:t>Idea: Compare and cross off the first and last symbols</a:t>
            </a:r>
          </a:p>
          <a:p>
            <a:r>
              <a:rPr lang="en-US" dirty="0"/>
              <a:t>Repeat until we find a mismatch or everything is crossed off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31790-3AB1-3AC4-273C-19095AF5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D513B3-F0B1-A1B3-AC08-350AF4DFF071}"/>
              </a:ext>
            </a:extLst>
          </p:cNvPr>
          <p:cNvGrpSpPr/>
          <p:nvPr/>
        </p:nvGrpSpPr>
        <p:grpSpPr>
          <a:xfrm>
            <a:off x="4916859" y="365125"/>
            <a:ext cx="6777542" cy="3543565"/>
            <a:chOff x="6553589" y="475381"/>
            <a:chExt cx="5118682" cy="2590053"/>
          </a:xfrm>
        </p:grpSpPr>
        <p:pic>
          <p:nvPicPr>
            <p:cNvPr id="6" name="Picture 5" descr="A blackboard with white paper on it&#10;&#10;Description automatically generated">
              <a:extLst>
                <a:ext uri="{FF2B5EF4-FFF2-40B4-BE49-F238E27FC236}">
                  <a16:creationId xmlns:a16="http://schemas.microsoft.com/office/drawing/2014/main" id="{AFDE9A09-70FB-C61D-56BD-766C9CEF7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3589" y="475381"/>
              <a:ext cx="5118682" cy="259005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50C2A4-8A82-77B0-2022-DC52E79584BE}"/>
                </a:ext>
              </a:extLst>
            </p:cNvPr>
            <p:cNvSpPr txBox="1"/>
            <p:nvPr/>
          </p:nvSpPr>
          <p:spPr>
            <a:xfrm>
              <a:off x="6890598" y="1505311"/>
              <a:ext cx="4524437" cy="314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spc="300" dirty="0">
                  <a:solidFill>
                    <a:schemeClr val="bg1"/>
                  </a:solidFill>
                </a:rPr>
                <a:t>01110000110100111100101100011110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6DE069-F822-2E30-2ACC-C02F9981DFF1}"/>
              </a:ext>
            </a:extLst>
          </p:cNvPr>
          <p:cNvGrpSpPr/>
          <p:nvPr/>
        </p:nvGrpSpPr>
        <p:grpSpPr>
          <a:xfrm>
            <a:off x="5182747" y="2117150"/>
            <a:ext cx="996101" cy="2327988"/>
            <a:chOff x="5182747" y="2117150"/>
            <a:chExt cx="996101" cy="2327988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AE20108-9BAB-4AAC-6669-832FC5A0C129}"/>
                </a:ext>
              </a:extLst>
            </p:cNvPr>
            <p:cNvSpPr/>
            <p:nvPr/>
          </p:nvSpPr>
          <p:spPr>
            <a:xfrm rot="20176505">
              <a:off x="5605789" y="2117150"/>
              <a:ext cx="56589" cy="300730"/>
            </a:xfrm>
            <a:prstGeom prst="round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DB875D-EEA6-C93C-1788-E7F85A8BEBC2}"/>
                </a:ext>
              </a:extLst>
            </p:cNvPr>
            <p:cNvSpPr/>
            <p:nvPr/>
          </p:nvSpPr>
          <p:spPr>
            <a:xfrm>
              <a:off x="5360978" y="2603264"/>
              <a:ext cx="430887" cy="4308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591F1E-CA7E-A7A3-F684-7C51DD64CC8D}"/>
                </a:ext>
              </a:extLst>
            </p:cNvPr>
            <p:cNvSpPr/>
            <p:nvPr/>
          </p:nvSpPr>
          <p:spPr>
            <a:xfrm>
              <a:off x="5586748" y="2343766"/>
              <a:ext cx="592100" cy="677732"/>
            </a:xfrm>
            <a:custGeom>
              <a:avLst/>
              <a:gdLst>
                <a:gd name="connsiteX0" fmla="*/ 0 w 592100"/>
                <a:gd name="connsiteY0" fmla="*/ 677732 h 677732"/>
                <a:gd name="connsiteX1" fmla="*/ 591671 w 592100"/>
                <a:gd name="connsiteY1" fmla="*/ 419548 h 677732"/>
                <a:gd name="connsiteX2" fmla="*/ 75304 w 592100"/>
                <a:gd name="connsiteY2" fmla="*/ 0 h 67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100" h="677732">
                  <a:moveTo>
                    <a:pt x="0" y="677732"/>
                  </a:moveTo>
                  <a:cubicBezTo>
                    <a:pt x="289560" y="605117"/>
                    <a:pt x="579120" y="532503"/>
                    <a:pt x="591671" y="419548"/>
                  </a:cubicBezTo>
                  <a:cubicBezTo>
                    <a:pt x="604222" y="306593"/>
                    <a:pt x="339763" y="153296"/>
                    <a:pt x="75304" y="0"/>
                  </a:cubicBezTo>
                </a:path>
              </a:pathLst>
            </a:cu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CAA87E-E296-AF6E-6E35-AB60F5EDB95E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H="1">
              <a:off x="5182747" y="3021498"/>
              <a:ext cx="404001" cy="656216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7986C5FA-17ED-3F53-A32B-487CBA1AD7C3}"/>
                </a:ext>
              </a:extLst>
            </p:cNvPr>
            <p:cNvSpPr/>
            <p:nvPr/>
          </p:nvSpPr>
          <p:spPr>
            <a:xfrm>
              <a:off x="5345152" y="2721319"/>
              <a:ext cx="507484" cy="1325563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3CF094-D244-8B1E-0D3F-C56CE3E29C4B}"/>
                </a:ext>
              </a:extLst>
            </p:cNvPr>
            <p:cNvCxnSpPr>
              <a:cxnSpLocks/>
            </p:cNvCxnSpPr>
            <p:nvPr/>
          </p:nvCxnSpPr>
          <p:spPr>
            <a:xfrm>
              <a:off x="5495278" y="3842826"/>
              <a:ext cx="0" cy="602312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DCACD8-0CE5-FDEA-9EB0-EB09A9F704BC}"/>
                </a:ext>
              </a:extLst>
            </p:cNvPr>
            <p:cNvCxnSpPr>
              <a:cxnSpLocks/>
            </p:cNvCxnSpPr>
            <p:nvPr/>
          </p:nvCxnSpPr>
          <p:spPr>
            <a:xfrm>
              <a:off x="5724814" y="3842826"/>
              <a:ext cx="0" cy="602312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5761DA-9DE7-57BD-8787-B8F2FF34A1F3}"/>
              </a:ext>
            </a:extLst>
          </p:cNvPr>
          <p:cNvGrpSpPr/>
          <p:nvPr/>
        </p:nvGrpSpPr>
        <p:grpSpPr>
          <a:xfrm>
            <a:off x="5456016" y="1887497"/>
            <a:ext cx="142878" cy="196702"/>
            <a:chOff x="5443870" y="1881963"/>
            <a:chExt cx="142878" cy="196702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4928EE3-FD6F-3909-07D1-BC86DC698FB9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A8F212A-7A24-F254-D75F-4473DF282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DECC65-9CC3-05F4-DD0C-48610A6DEB2F}"/>
              </a:ext>
            </a:extLst>
          </p:cNvPr>
          <p:cNvGrpSpPr/>
          <p:nvPr/>
        </p:nvGrpSpPr>
        <p:grpSpPr>
          <a:xfrm>
            <a:off x="11015072" y="1887497"/>
            <a:ext cx="142878" cy="196702"/>
            <a:chOff x="5443870" y="1881963"/>
            <a:chExt cx="142878" cy="19670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B1793A3-FC63-4195-1105-B879258746B7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4834CCD-F78B-552C-9C15-26D12022C4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41ED009-AC6B-50D6-B9A4-E4BD6F9C48BB}"/>
              </a:ext>
            </a:extLst>
          </p:cNvPr>
          <p:cNvGrpSpPr/>
          <p:nvPr/>
        </p:nvGrpSpPr>
        <p:grpSpPr>
          <a:xfrm>
            <a:off x="5632210" y="1892146"/>
            <a:ext cx="142878" cy="196702"/>
            <a:chOff x="5443870" y="1881963"/>
            <a:chExt cx="142878" cy="196702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654F80D-D4CD-6F13-29CA-FD9BC70FE3C6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90A086-80CD-0CAF-7362-ECD5E365F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7CFA81F-178E-885F-3BBE-D96901104480}"/>
              </a:ext>
            </a:extLst>
          </p:cNvPr>
          <p:cNvGrpSpPr/>
          <p:nvPr/>
        </p:nvGrpSpPr>
        <p:grpSpPr>
          <a:xfrm>
            <a:off x="10842782" y="1885725"/>
            <a:ext cx="142878" cy="196702"/>
            <a:chOff x="5443870" y="1881963"/>
            <a:chExt cx="142878" cy="19670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9A29F00-F262-DECE-D804-F9A2E1AFF883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DC5FB8C-B406-DB84-610A-B73B36FD09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8419EF-4E86-034D-B248-BAA1CAD9C6C5}"/>
              </a:ext>
            </a:extLst>
          </p:cNvPr>
          <p:cNvGrpSpPr/>
          <p:nvPr/>
        </p:nvGrpSpPr>
        <p:grpSpPr>
          <a:xfrm>
            <a:off x="5819347" y="1891943"/>
            <a:ext cx="142878" cy="196702"/>
            <a:chOff x="5443870" y="1881963"/>
            <a:chExt cx="142878" cy="19670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78C9071-CAA8-969F-8BFA-6857A80B524A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EB40D13-DD12-422A-C263-1C31BDC5FD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891246-12BF-AF7B-AAC6-08953EED8B4F}"/>
              </a:ext>
            </a:extLst>
          </p:cNvPr>
          <p:cNvGrpSpPr/>
          <p:nvPr/>
        </p:nvGrpSpPr>
        <p:grpSpPr>
          <a:xfrm>
            <a:off x="10666588" y="1885725"/>
            <a:ext cx="142878" cy="196702"/>
            <a:chOff x="5443870" y="1881963"/>
            <a:chExt cx="142878" cy="19670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1791CC2-EFB6-EFFB-C2C2-ECDB43DE95EA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B56F438-2BDC-39AB-87C6-2A5ECABD1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DAF6D99-D4B1-E5FF-46F9-A16306E3FB9E}"/>
              </a:ext>
            </a:extLst>
          </p:cNvPr>
          <p:cNvGrpSpPr/>
          <p:nvPr/>
        </p:nvGrpSpPr>
        <p:grpSpPr>
          <a:xfrm>
            <a:off x="5989647" y="1892146"/>
            <a:ext cx="142878" cy="196702"/>
            <a:chOff x="5443870" y="1881963"/>
            <a:chExt cx="142878" cy="19670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37C5B03-F962-AC1F-593A-3A09FB5DEE34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B3C1920-EFC9-2354-09BB-1A8088C2B7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FC18FED-C735-53AB-CDB9-EF558E1075DE}"/>
              </a:ext>
            </a:extLst>
          </p:cNvPr>
          <p:cNvGrpSpPr/>
          <p:nvPr/>
        </p:nvGrpSpPr>
        <p:grpSpPr>
          <a:xfrm>
            <a:off x="10479451" y="1897287"/>
            <a:ext cx="142878" cy="196702"/>
            <a:chOff x="5443870" y="1881963"/>
            <a:chExt cx="142878" cy="19670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6C61EE8-01BB-E087-7CC1-A24644489C57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3C8A2B7-7402-4E55-5961-218E9A98A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D05463-2454-2081-EB65-A0D4A47400C6}"/>
              </a:ext>
            </a:extLst>
          </p:cNvPr>
          <p:cNvGrpSpPr/>
          <p:nvPr/>
        </p:nvGrpSpPr>
        <p:grpSpPr>
          <a:xfrm>
            <a:off x="6165841" y="1892146"/>
            <a:ext cx="142878" cy="196702"/>
            <a:chOff x="5443870" y="1881963"/>
            <a:chExt cx="142878" cy="19670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0B4469C-EDEC-CFB3-EF09-1572E04F11C8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96231D-B2FA-FA91-505C-E2351A318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hought Bubble: Cloud 61">
            <a:extLst>
              <a:ext uri="{FF2B5EF4-FFF2-40B4-BE49-F238E27FC236}">
                <a16:creationId xmlns:a16="http://schemas.microsoft.com/office/drawing/2014/main" id="{1C47C436-590C-93EA-18B0-336F38A2E5AF}"/>
              </a:ext>
            </a:extLst>
          </p:cNvPr>
          <p:cNvSpPr/>
          <p:nvPr/>
        </p:nvSpPr>
        <p:spPr>
          <a:xfrm>
            <a:off x="7518824" y="2938263"/>
            <a:ext cx="2055114" cy="1053956"/>
          </a:xfrm>
          <a:prstGeom prst="cloudCallout">
            <a:avLst>
              <a:gd name="adj1" fmla="val 75745"/>
              <a:gd name="adj2" fmla="val -61311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a palindrome</a:t>
            </a:r>
          </a:p>
        </p:txBody>
      </p:sp>
    </p:spTree>
    <p:extLst>
      <p:ext uri="{BB962C8B-B14F-4D97-AF65-F5344CB8AC3E}">
        <p14:creationId xmlns:p14="http://schemas.microsoft.com/office/powerpoint/2010/main" val="398150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45898 -2.22222E-6 " pathEditMode="relative" rAng="0" ptsTypes="AA">
                                      <p:cBhvr>
                                        <p:cTn id="16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898 -2.22222E-6 L 0.01588 -0.00092 " pathEditMode="relative" rAng="0" ptsTypes="AA">
                                      <p:cBhvr>
                                        <p:cTn id="23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6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88 -0.00092 L 0.44192 -0.00092 " pathEditMode="relative" rAng="0" ptsTypes="AA">
                                      <p:cBhvr>
                                        <p:cTn id="30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0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5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92 -0.00092 L 0.03294 -0.00023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5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8500"/>
                            </p:stCondLst>
                            <p:childTnLst>
                              <p:par>
                                <p:cTn id="4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94 -0.00023 L 0.42578 -0.00092 " pathEditMode="relative" rAng="0" ptsTypes="AA">
                                      <p:cBhvr>
                                        <p:cTn id="44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3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5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578 -0.00092 L 0.04778 -0.00023 " pathEditMode="relative" rAng="0" ptsTypes="AA">
                                      <p:cBhvr>
                                        <p:cTn id="51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0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0"/>
                            </p:stCondLst>
                            <p:childTnLst>
                              <p:par>
                                <p:cTn id="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78 -0.00023 L 0.41224 0.0007 " pathEditMode="relative" rAng="0" ptsTypes="AA">
                                      <p:cBhvr>
                                        <p:cTn id="58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1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4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4500"/>
                            </p:stCondLst>
                            <p:childTnLst>
                              <p:par>
                                <p:cTn id="6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24 0.0007 L 0.06015 -0.00023 " pathEditMode="relative" rAng="0" ptsTypes="AA">
                                      <p:cBhvr>
                                        <p:cTn id="65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04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6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6500"/>
                            </p:stCondLst>
                            <p:childTnLst>
                              <p:par>
                                <p:cTn id="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15 -0.00023 L 0.39739 -0.00046 " pathEditMode="relative" rAng="0" ptsTypes="AA">
                                      <p:cBhvr>
                                        <p:cTn id="72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6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8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D7B62-12C0-AD4A-86A3-EF8673F5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nature of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E583D-6B00-0953-A0E3-014DD3525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95" y="1861657"/>
            <a:ext cx="10515600" cy="4458217"/>
          </a:xfrm>
        </p:spPr>
        <p:txBody>
          <a:bodyPr>
            <a:normAutofit/>
          </a:bodyPr>
          <a:lstStyle/>
          <a:p>
            <a:r>
              <a:rPr lang="en-US" dirty="0"/>
              <a:t>We will study:</a:t>
            </a:r>
          </a:p>
          <a:p>
            <a:pPr lvl="1"/>
            <a:r>
              <a:rPr lang="en-US" dirty="0"/>
              <a:t>The mathematical/philosophical</a:t>
            </a:r>
            <a:r>
              <a:rPr lang="en-US" dirty="0">
                <a:solidFill>
                  <a:schemeClr val="accent1"/>
                </a:solidFill>
              </a:rPr>
              <a:t> foundations</a:t>
            </a:r>
            <a:r>
              <a:rPr lang="en-US" dirty="0"/>
              <a:t> of computer science</a:t>
            </a:r>
          </a:p>
          <a:p>
            <a:pPr lvl="1"/>
            <a:r>
              <a:rPr lang="en-US" dirty="0"/>
              <a:t>The</a:t>
            </a:r>
            <a:r>
              <a:rPr lang="en-US" dirty="0">
                <a:solidFill>
                  <a:schemeClr val="accent1"/>
                </a:solidFill>
              </a:rPr>
              <a:t> ultimate limits</a:t>
            </a:r>
            <a:r>
              <a:rPr lang="en-US" dirty="0"/>
              <a:t> of computation</a:t>
            </a:r>
          </a:p>
          <a:p>
            <a:r>
              <a:rPr lang="en-US" dirty="0"/>
              <a:t>We will develop </a:t>
            </a:r>
            <a:r>
              <a:rPr lang="en-US" dirty="0">
                <a:solidFill>
                  <a:schemeClr val="accent1"/>
                </a:solidFill>
              </a:rPr>
              <a:t>conceptual tools</a:t>
            </a:r>
            <a:r>
              <a:rPr lang="en-US" dirty="0"/>
              <a:t> for reasoning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about computation</a:t>
            </a:r>
          </a:p>
          <a:p>
            <a:r>
              <a:rPr lang="en-US" dirty="0"/>
              <a:t>Expect lots of </a:t>
            </a:r>
            <a:r>
              <a:rPr lang="en-US" dirty="0">
                <a:solidFill>
                  <a:schemeClr val="accent1"/>
                </a:solidFill>
              </a:rPr>
              <a:t>proofs</a:t>
            </a:r>
            <a:r>
              <a:rPr lang="en-US" dirty="0"/>
              <a:t> and very little programming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454B2-5579-B6F8-6DD2-459768AA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3EF5CEB-553B-F2B8-3216-1AB83AADD50D}"/>
              </a:ext>
            </a:extLst>
          </p:cNvPr>
          <p:cNvGrpSpPr/>
          <p:nvPr/>
        </p:nvGrpSpPr>
        <p:grpSpPr>
          <a:xfrm>
            <a:off x="8622476" y="3072809"/>
            <a:ext cx="6777542" cy="2636361"/>
            <a:chOff x="8622476" y="3072809"/>
            <a:chExt cx="6777542" cy="263636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BB1971F-542A-F302-4D2C-00C954AAFA8B}"/>
                </a:ext>
              </a:extLst>
            </p:cNvPr>
            <p:cNvGrpSpPr/>
            <p:nvPr/>
          </p:nvGrpSpPr>
          <p:grpSpPr>
            <a:xfrm>
              <a:off x="8622476" y="3072809"/>
              <a:ext cx="6777542" cy="2636361"/>
              <a:chOff x="6553589" y="1138472"/>
              <a:chExt cx="5118682" cy="1926962"/>
            </a:xfrm>
          </p:grpSpPr>
          <p:pic>
            <p:nvPicPr>
              <p:cNvPr id="18" name="Picture 17" descr="A blackboard with white paper on it&#10;&#10;Description automatically generated">
                <a:extLst>
                  <a:ext uri="{FF2B5EF4-FFF2-40B4-BE49-F238E27FC236}">
                    <a16:creationId xmlns:a16="http://schemas.microsoft.com/office/drawing/2014/main" id="{B63CD168-2A94-4226-135F-BD393225270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5602"/>
              <a:stretch/>
            </p:blipFill>
            <p:spPr>
              <a:xfrm>
                <a:off x="6553589" y="1138472"/>
                <a:ext cx="5118682" cy="1926962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CB5E05-D584-DE44-52C0-436A16674176}"/>
                  </a:ext>
                </a:extLst>
              </p:cNvPr>
              <p:cNvSpPr txBox="1"/>
              <p:nvPr/>
            </p:nvSpPr>
            <p:spPr>
              <a:xfrm>
                <a:off x="6890598" y="1505311"/>
                <a:ext cx="4524437" cy="314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spc="300" dirty="0">
                    <a:solidFill>
                      <a:schemeClr val="bg1"/>
                    </a:solidFill>
                  </a:rPr>
                  <a:t>01110000110100111100101100011110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8FD7D3C-9237-EE20-C830-9C61F4B8DF64}"/>
                </a:ext>
              </a:extLst>
            </p:cNvPr>
            <p:cNvGrpSpPr/>
            <p:nvPr/>
          </p:nvGrpSpPr>
          <p:grpSpPr>
            <a:xfrm>
              <a:off x="9158150" y="3699681"/>
              <a:ext cx="142878" cy="196702"/>
              <a:chOff x="5443870" y="1881963"/>
              <a:chExt cx="142878" cy="196702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344766E-79DE-64CF-9A7A-F2BD7163E507}"/>
                  </a:ext>
                </a:extLst>
              </p:cNvPr>
              <p:cNvCxnSpPr/>
              <p:nvPr/>
            </p:nvCxnSpPr>
            <p:spPr>
              <a:xfrm>
                <a:off x="5443870" y="1881963"/>
                <a:ext cx="142878" cy="19670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52382DF-42EA-370B-7834-68500962A6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3870" y="1881963"/>
                <a:ext cx="142878" cy="19670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5889BBDB-A951-1176-D054-C0EEB0621D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6132" t="4438" r="5243" b="42765"/>
          <a:stretch/>
        </p:blipFill>
        <p:spPr>
          <a:xfrm>
            <a:off x="9061704" y="3182112"/>
            <a:ext cx="6002768" cy="1393747"/>
          </a:xfrm>
          <a:custGeom>
            <a:avLst/>
            <a:gdLst>
              <a:gd name="connsiteX0" fmla="*/ 1111119 w 6002768"/>
              <a:gd name="connsiteY0" fmla="*/ 1344427 h 1393747"/>
              <a:gd name="connsiteX1" fmla="*/ 1209764 w 6002768"/>
              <a:gd name="connsiteY1" fmla="*/ 1344427 h 1393747"/>
              <a:gd name="connsiteX2" fmla="*/ 1159875 w 6002768"/>
              <a:gd name="connsiteY2" fmla="*/ 1393747 h 1393747"/>
              <a:gd name="connsiteX3" fmla="*/ 0 w 6002768"/>
              <a:gd name="connsiteY3" fmla="*/ 0 h 1393747"/>
              <a:gd name="connsiteX4" fmla="*/ 6002768 w 6002768"/>
              <a:gd name="connsiteY4" fmla="*/ 0 h 1393747"/>
              <a:gd name="connsiteX5" fmla="*/ 6002768 w 6002768"/>
              <a:gd name="connsiteY5" fmla="*/ 1344427 h 1393747"/>
              <a:gd name="connsiteX6" fmla="*/ 1209764 w 6002768"/>
              <a:gd name="connsiteY6" fmla="*/ 1344427 h 1393747"/>
              <a:gd name="connsiteX7" fmla="*/ 1528421 w 6002768"/>
              <a:gd name="connsiteY7" fmla="*/ 1029408 h 1393747"/>
              <a:gd name="connsiteX8" fmla="*/ 1532629 w 6002768"/>
              <a:gd name="connsiteY8" fmla="*/ 296523 h 1393747"/>
              <a:gd name="connsiteX9" fmla="*/ 1532629 w 6002768"/>
              <a:gd name="connsiteY9" fmla="*/ 296522 h 1393747"/>
              <a:gd name="connsiteX10" fmla="*/ 799744 w 6002768"/>
              <a:gd name="connsiteY10" fmla="*/ 292314 h 1393747"/>
              <a:gd name="connsiteX11" fmla="*/ 795536 w 6002768"/>
              <a:gd name="connsiteY11" fmla="*/ 1025200 h 1393747"/>
              <a:gd name="connsiteX12" fmla="*/ 1111119 w 6002768"/>
              <a:gd name="connsiteY12" fmla="*/ 1344427 h 1393747"/>
              <a:gd name="connsiteX13" fmla="*/ 0 w 6002768"/>
              <a:gd name="connsiteY13" fmla="*/ 1344427 h 1393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02768" h="1393747">
                <a:moveTo>
                  <a:pt x="1111119" y="1344427"/>
                </a:moveTo>
                <a:lnTo>
                  <a:pt x="1209764" y="1344427"/>
                </a:lnTo>
                <a:lnTo>
                  <a:pt x="1159875" y="1393747"/>
                </a:lnTo>
                <a:close/>
                <a:moveTo>
                  <a:pt x="0" y="0"/>
                </a:moveTo>
                <a:lnTo>
                  <a:pt x="6002768" y="0"/>
                </a:lnTo>
                <a:lnTo>
                  <a:pt x="6002768" y="1344427"/>
                </a:lnTo>
                <a:lnTo>
                  <a:pt x="1209764" y="1344427"/>
                </a:lnTo>
                <a:lnTo>
                  <a:pt x="1528421" y="1029408"/>
                </a:lnTo>
                <a:cubicBezTo>
                  <a:pt x="1731963" y="828190"/>
                  <a:pt x="1733847" y="500065"/>
                  <a:pt x="1532629" y="296523"/>
                </a:cubicBezTo>
                <a:lnTo>
                  <a:pt x="1532629" y="296522"/>
                </a:lnTo>
                <a:cubicBezTo>
                  <a:pt x="1331411" y="92979"/>
                  <a:pt x="1003286" y="91096"/>
                  <a:pt x="799744" y="292314"/>
                </a:cubicBezTo>
                <a:cubicBezTo>
                  <a:pt x="596201" y="493533"/>
                  <a:pt x="594317" y="821657"/>
                  <a:pt x="795536" y="1025200"/>
                </a:cubicBezTo>
                <a:lnTo>
                  <a:pt x="1111119" y="1344427"/>
                </a:lnTo>
                <a:lnTo>
                  <a:pt x="0" y="134442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FE0121-1A3F-0259-E10E-BB6A75F2D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C32ED-E22C-89BB-AE67-CBAA6331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991" y="1573773"/>
            <a:ext cx="10515600" cy="5123297"/>
          </a:xfrm>
        </p:spPr>
        <p:txBody>
          <a:bodyPr>
            <a:normAutofit/>
          </a:bodyPr>
          <a:lstStyle/>
          <a:p>
            <a:r>
              <a:rPr lang="en-US" dirty="0"/>
              <a:t>In each step, how do we know what to do next?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keep track of some information (“state”) in our </a:t>
            </a:r>
            <a:r>
              <a:rPr lang="en-US" dirty="0">
                <a:solidFill>
                  <a:schemeClr val="accent1"/>
                </a:solidFill>
              </a:rPr>
              <a:t>mind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look at the </a:t>
            </a:r>
            <a:r>
              <a:rPr lang="en-US" dirty="0">
                <a:solidFill>
                  <a:schemeClr val="accent1"/>
                </a:solidFill>
              </a:rPr>
              <a:t>local</a:t>
            </a:r>
            <a:r>
              <a:rPr lang="en-US" dirty="0"/>
              <a:t> contents of the blackboard</a:t>
            </a:r>
            <a:br>
              <a:rPr lang="en-US" dirty="0"/>
            </a:br>
            <a:r>
              <a:rPr lang="en-US" dirty="0"/>
              <a:t>(one symbol is sufficient)</a:t>
            </a:r>
          </a:p>
          <a:p>
            <a:r>
              <a:rPr lang="en-US" dirty="0"/>
              <a:t>We can describe the algorithm</a:t>
            </a:r>
            <a:br>
              <a:rPr lang="en-US" dirty="0"/>
            </a:br>
            <a:r>
              <a:rPr lang="en-US" dirty="0"/>
              <a:t>using “</a:t>
            </a:r>
            <a:r>
              <a:rPr lang="en-US" dirty="0">
                <a:solidFill>
                  <a:schemeClr val="accent1"/>
                </a:solidFill>
              </a:rPr>
              <a:t>transition function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(next slide)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10F59-6273-C492-69C1-96DDA7EA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934528CA-151C-C3C6-B516-16F77573393F}"/>
              </a:ext>
            </a:extLst>
          </p:cNvPr>
          <p:cNvSpPr/>
          <p:nvPr/>
        </p:nvSpPr>
        <p:spPr>
          <a:xfrm rot="8119737">
            <a:off x="9707550" y="3330564"/>
            <a:ext cx="1036473" cy="1036473"/>
          </a:xfrm>
          <a:prstGeom prst="teardrop">
            <a:avLst/>
          </a:prstGeom>
          <a:noFill/>
          <a:ln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3A32A1-45A5-CEBF-7140-49F9BF7F96D7}"/>
              </a:ext>
            </a:extLst>
          </p:cNvPr>
          <p:cNvGrpSpPr/>
          <p:nvPr/>
        </p:nvGrpSpPr>
        <p:grpSpPr>
          <a:xfrm>
            <a:off x="9821785" y="3936065"/>
            <a:ext cx="996101" cy="2327988"/>
            <a:chOff x="5182747" y="2117150"/>
            <a:chExt cx="996101" cy="232798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EF79069-652F-71B3-8118-B267C0E65194}"/>
                </a:ext>
              </a:extLst>
            </p:cNvPr>
            <p:cNvSpPr/>
            <p:nvPr/>
          </p:nvSpPr>
          <p:spPr>
            <a:xfrm rot="20176505">
              <a:off x="5605789" y="2117150"/>
              <a:ext cx="56589" cy="300730"/>
            </a:xfrm>
            <a:prstGeom prst="round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7D9929-6C96-DAB1-07BE-BCB4643C39A5}"/>
                </a:ext>
              </a:extLst>
            </p:cNvPr>
            <p:cNvSpPr/>
            <p:nvPr/>
          </p:nvSpPr>
          <p:spPr>
            <a:xfrm>
              <a:off x="5360978" y="2603264"/>
              <a:ext cx="430887" cy="4308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B73287-EAE4-CB46-4A0A-25ED1FCBBA33}"/>
                </a:ext>
              </a:extLst>
            </p:cNvPr>
            <p:cNvSpPr/>
            <p:nvPr/>
          </p:nvSpPr>
          <p:spPr>
            <a:xfrm>
              <a:off x="5586748" y="2343766"/>
              <a:ext cx="592100" cy="677732"/>
            </a:xfrm>
            <a:custGeom>
              <a:avLst/>
              <a:gdLst>
                <a:gd name="connsiteX0" fmla="*/ 0 w 592100"/>
                <a:gd name="connsiteY0" fmla="*/ 677732 h 677732"/>
                <a:gd name="connsiteX1" fmla="*/ 591671 w 592100"/>
                <a:gd name="connsiteY1" fmla="*/ 419548 h 677732"/>
                <a:gd name="connsiteX2" fmla="*/ 75304 w 592100"/>
                <a:gd name="connsiteY2" fmla="*/ 0 h 677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2100" h="677732">
                  <a:moveTo>
                    <a:pt x="0" y="677732"/>
                  </a:moveTo>
                  <a:cubicBezTo>
                    <a:pt x="289560" y="605117"/>
                    <a:pt x="579120" y="532503"/>
                    <a:pt x="591671" y="419548"/>
                  </a:cubicBezTo>
                  <a:cubicBezTo>
                    <a:pt x="604222" y="306593"/>
                    <a:pt x="339763" y="153296"/>
                    <a:pt x="75304" y="0"/>
                  </a:cubicBezTo>
                </a:path>
              </a:pathLst>
            </a:cu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87CA81-516E-3BD0-FF3A-783F54E730FB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>
              <a:off x="5182747" y="3021498"/>
              <a:ext cx="404001" cy="656216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CADF73D-A294-A1C0-6DCB-52E83B40A9CA}"/>
                </a:ext>
              </a:extLst>
            </p:cNvPr>
            <p:cNvSpPr/>
            <p:nvPr/>
          </p:nvSpPr>
          <p:spPr>
            <a:xfrm>
              <a:off x="5345152" y="2721319"/>
              <a:ext cx="507484" cy="1325563"/>
            </a:xfrm>
            <a:prstGeom prst="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9B989E-3437-A9B4-AAD6-C16406BC2EB7}"/>
                </a:ext>
              </a:extLst>
            </p:cNvPr>
            <p:cNvCxnSpPr>
              <a:cxnSpLocks/>
            </p:cNvCxnSpPr>
            <p:nvPr/>
          </p:nvCxnSpPr>
          <p:spPr>
            <a:xfrm>
              <a:off x="5495278" y="3842826"/>
              <a:ext cx="0" cy="602312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11BBC2F-FD38-4BE8-434A-9EEB7A9F57DF}"/>
                </a:ext>
              </a:extLst>
            </p:cNvPr>
            <p:cNvCxnSpPr>
              <a:cxnSpLocks/>
            </p:cNvCxnSpPr>
            <p:nvPr/>
          </p:nvCxnSpPr>
          <p:spPr>
            <a:xfrm>
              <a:off x="5724814" y="3842826"/>
              <a:ext cx="0" cy="602312"/>
            </a:xfrm>
            <a:prstGeom prst="line">
              <a:avLst/>
            </a:prstGeom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hought Bubble: Cloud 15">
            <a:extLst>
              <a:ext uri="{FF2B5EF4-FFF2-40B4-BE49-F238E27FC236}">
                <a16:creationId xmlns:a16="http://schemas.microsoft.com/office/drawing/2014/main" id="{0189AD4F-D2A3-A53C-B2A1-1C133053A854}"/>
              </a:ext>
            </a:extLst>
          </p:cNvPr>
          <p:cNvSpPr/>
          <p:nvPr/>
        </p:nvSpPr>
        <p:spPr>
          <a:xfrm>
            <a:off x="5869890" y="4802650"/>
            <a:ext cx="4053530" cy="1894421"/>
          </a:xfrm>
          <a:prstGeom prst="cloudCallout">
            <a:avLst>
              <a:gd name="adj1" fmla="val 52749"/>
              <a:gd name="adj2" fmla="val -53816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just crossed off a </a:t>
            </a:r>
            <a:r>
              <a:rPr lang="en-US" dirty="0">
                <a:solidFill>
                  <a:schemeClr val="accent1"/>
                </a:solidFill>
              </a:rPr>
              <a:t>zero</a:t>
            </a:r>
            <a:r>
              <a:rPr lang="en-US" dirty="0">
                <a:solidFill>
                  <a:schemeClr val="tx1"/>
                </a:solidFill>
              </a:rPr>
              <a:t>, and now I’m heading over to the </a:t>
            </a:r>
            <a:r>
              <a:rPr lang="en-US" dirty="0">
                <a:solidFill>
                  <a:schemeClr val="accent1"/>
                </a:solidFill>
              </a:rPr>
              <a:t>right</a:t>
            </a:r>
            <a:r>
              <a:rPr lang="en-US" dirty="0">
                <a:solidFill>
                  <a:schemeClr val="tx1"/>
                </a:solidFill>
              </a:rPr>
              <a:t> end of the string</a:t>
            </a:r>
          </a:p>
        </p:txBody>
      </p:sp>
    </p:spTree>
    <p:extLst>
      <p:ext uri="{BB962C8B-B14F-4D97-AF65-F5344CB8AC3E}">
        <p14:creationId xmlns:p14="http://schemas.microsoft.com/office/powerpoint/2010/main" val="379190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DE8E9-C09D-C625-4B3E-AACB3535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9EF5E41-C7D9-A43A-3252-8709B36D85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676629"/>
                  </p:ext>
                </p:extLst>
              </p:nvPr>
            </p:nvGraphicFramePr>
            <p:xfrm>
              <a:off x="2057400" y="908531"/>
              <a:ext cx="8077201" cy="567436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482966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181988950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13611114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(blank)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Cross off 0</a:t>
                          </a:r>
                        </a:p>
                        <a:p>
                          <a:r>
                            <a:rPr lang="en-US" dirty="0"/>
                            <a:t>Move right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Cross off 1</a:t>
                          </a:r>
                        </a:p>
                        <a:p>
                          <a:r>
                            <a:rPr lang="en-US" dirty="0"/>
                            <a:t>Move right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Cross off 0</a:t>
                          </a:r>
                        </a:p>
                        <a:p>
                          <a:r>
                            <a:rPr lang="en-US" dirty="0"/>
                            <a:t>Move left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46638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Cross off 1</a:t>
                          </a:r>
                        </a:p>
                        <a:p>
                          <a:r>
                            <a:rPr lang="en-US" dirty="0"/>
                            <a:t>Move left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8962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86217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9EF5E41-C7D9-A43A-3252-8709B36D85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676629"/>
                  </p:ext>
                </p:extLst>
              </p:nvPr>
            </p:nvGraphicFramePr>
            <p:xfrm>
              <a:off x="2057400" y="908531"/>
              <a:ext cx="8077201" cy="567436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482966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181988950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13611114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(blank)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" t="-62857" r="-1581013" b="-74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2932" t="-62857" r="-803" b="-74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" t="-114000" r="-1581013" b="-42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000" t="-114000" r="-399600" b="-42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2530" t="-114000" r="-301205" b="-42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" t="-305714" r="-1581013" b="-5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530" t="-305714" r="-201205" b="-5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1200" t="-305714" r="-100400" b="-5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2932" t="-305714" r="-803" b="-5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" t="-405714" r="-1581013" b="-4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530" t="-405714" r="-201205" b="-4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1200" t="-405714" r="-100400" b="-4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2932" t="-405714" r="-803" b="-4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" t="-354000" r="-1581013" b="-1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000" t="-354000" r="-399600" b="-1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466386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" t="-454000" r="-1581013" b="-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2530" t="-454000" r="-301205" b="-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89621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" t="-791429" r="-1581013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530" t="-791429" r="-20120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1200" t="-791429" r="-1004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86217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364027D-41E2-7D5B-03D0-85A6EB674D48}"/>
              </a:ext>
            </a:extLst>
          </p:cNvPr>
          <p:cNvGrpSpPr/>
          <p:nvPr/>
        </p:nvGrpSpPr>
        <p:grpSpPr>
          <a:xfrm>
            <a:off x="5666912" y="1007682"/>
            <a:ext cx="118058" cy="162532"/>
            <a:chOff x="5443870" y="1881963"/>
            <a:chExt cx="142878" cy="19670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D3B6325-0C1E-8FE7-5DC1-F6149B278D0D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54CE433-E6DD-C08A-6826-7729CB4DBD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08F8B3-0AD0-55FA-AFBC-539A020F49D6}"/>
              </a:ext>
            </a:extLst>
          </p:cNvPr>
          <p:cNvGrpSpPr/>
          <p:nvPr/>
        </p:nvGrpSpPr>
        <p:grpSpPr>
          <a:xfrm>
            <a:off x="7184562" y="1010857"/>
            <a:ext cx="118058" cy="162532"/>
            <a:chOff x="5443870" y="1881963"/>
            <a:chExt cx="142878" cy="19670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FB16DFA-6C0C-9A15-D3D3-1D3731D2A777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9D5A58-4B5C-3E68-D309-E211E02653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2FDC42-D7C8-4929-69AC-0F95D1E75925}"/>
              </a:ext>
            </a:extLst>
          </p:cNvPr>
          <p:cNvGrpSpPr/>
          <p:nvPr/>
        </p:nvGrpSpPr>
        <p:grpSpPr>
          <a:xfrm>
            <a:off x="122075" y="732748"/>
            <a:ext cx="1752599" cy="1466166"/>
            <a:chOff x="304800" y="4074662"/>
            <a:chExt cx="1752599" cy="14661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E0FBAF-34CD-620E-265E-CF76ABF128DD}"/>
                </a:ext>
              </a:extLst>
            </p:cNvPr>
            <p:cNvSpPr txBox="1"/>
            <p:nvPr/>
          </p:nvSpPr>
          <p:spPr>
            <a:xfrm>
              <a:off x="304800" y="4074662"/>
              <a:ext cx="1480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If we’re in this state… 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73EF03A-D31B-1A8E-BA26-961CED7719B2}"/>
                </a:ext>
              </a:extLst>
            </p:cNvPr>
            <p:cNvSpPr/>
            <p:nvPr/>
          </p:nvSpPr>
          <p:spPr>
            <a:xfrm>
              <a:off x="1230086" y="4920343"/>
              <a:ext cx="827313" cy="620485"/>
            </a:xfrm>
            <a:custGeom>
              <a:avLst/>
              <a:gdLst>
                <a:gd name="connsiteX0" fmla="*/ 36178 w 580463"/>
                <a:gd name="connsiteY0" fmla="*/ 0 h 566057"/>
                <a:gd name="connsiteX1" fmla="*/ 57949 w 580463"/>
                <a:gd name="connsiteY1" fmla="*/ 468086 h 566057"/>
                <a:gd name="connsiteX2" fmla="*/ 580463 w 580463"/>
                <a:gd name="connsiteY2" fmla="*/ 566057 h 566057"/>
                <a:gd name="connsiteX0" fmla="*/ 30678 w 585848"/>
                <a:gd name="connsiteY0" fmla="*/ 0 h 457200"/>
                <a:gd name="connsiteX1" fmla="*/ 63334 w 585848"/>
                <a:gd name="connsiteY1" fmla="*/ 359229 h 457200"/>
                <a:gd name="connsiteX2" fmla="*/ 585848 w 585848"/>
                <a:gd name="connsiteY2" fmla="*/ 457200 h 457200"/>
                <a:gd name="connsiteX0" fmla="*/ 21879 w 598821"/>
                <a:gd name="connsiteY0" fmla="*/ 0 h 598714"/>
                <a:gd name="connsiteX1" fmla="*/ 76307 w 598821"/>
                <a:gd name="connsiteY1" fmla="*/ 500743 h 598714"/>
                <a:gd name="connsiteX2" fmla="*/ 598821 w 598821"/>
                <a:gd name="connsiteY2" fmla="*/ 598714 h 598714"/>
                <a:gd name="connsiteX0" fmla="*/ 21879 w 598821"/>
                <a:gd name="connsiteY0" fmla="*/ 0 h 598714"/>
                <a:gd name="connsiteX1" fmla="*/ 76307 w 598821"/>
                <a:gd name="connsiteY1" fmla="*/ 500743 h 598714"/>
                <a:gd name="connsiteX2" fmla="*/ 598821 w 598821"/>
                <a:gd name="connsiteY2" fmla="*/ 598714 h 598714"/>
                <a:gd name="connsiteX0" fmla="*/ 7825 w 584767"/>
                <a:gd name="connsiteY0" fmla="*/ 0 h 602133"/>
                <a:gd name="connsiteX1" fmla="*/ 149339 w 584767"/>
                <a:gd name="connsiteY1" fmla="*/ 533400 h 602133"/>
                <a:gd name="connsiteX2" fmla="*/ 584767 w 584767"/>
                <a:gd name="connsiteY2" fmla="*/ 598714 h 602133"/>
                <a:gd name="connsiteX0" fmla="*/ 0 w 576942"/>
                <a:gd name="connsiteY0" fmla="*/ 0 h 598714"/>
                <a:gd name="connsiteX1" fmla="*/ 576942 w 576942"/>
                <a:gd name="connsiteY1" fmla="*/ 598714 h 598714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313" h="620485">
                  <a:moveTo>
                    <a:pt x="0" y="0"/>
                  </a:moveTo>
                  <a:cubicBezTo>
                    <a:pt x="90714" y="348342"/>
                    <a:pt x="475342" y="620486"/>
                    <a:pt x="827313" y="620485"/>
                  </a:cubicBezTo>
                </a:path>
              </a:pathLst>
            </a:custGeom>
            <a:noFill/>
            <a:ln w="63500" cmpd="sng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DB96600-48AA-F304-9324-29BBA642EF13}"/>
              </a:ext>
            </a:extLst>
          </p:cNvPr>
          <p:cNvGrpSpPr/>
          <p:nvPr/>
        </p:nvGrpSpPr>
        <p:grpSpPr>
          <a:xfrm>
            <a:off x="1785256" y="137361"/>
            <a:ext cx="2452395" cy="707886"/>
            <a:chOff x="2057399" y="126475"/>
            <a:chExt cx="2452395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042E78-AA6F-C3AE-A92D-F5FC56D066E4}"/>
                </a:ext>
              </a:extLst>
            </p:cNvPr>
            <p:cNvSpPr txBox="1"/>
            <p:nvPr/>
          </p:nvSpPr>
          <p:spPr>
            <a:xfrm>
              <a:off x="2057399" y="126475"/>
              <a:ext cx="16655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and we see this symbol…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0FC875B-2DCB-087C-44BC-F920BA17C215}"/>
                </a:ext>
              </a:extLst>
            </p:cNvPr>
            <p:cNvSpPr/>
            <p:nvPr/>
          </p:nvSpPr>
          <p:spPr>
            <a:xfrm>
              <a:off x="3595395" y="423181"/>
              <a:ext cx="914399" cy="381000"/>
            </a:xfrm>
            <a:custGeom>
              <a:avLst/>
              <a:gdLst>
                <a:gd name="connsiteX0" fmla="*/ 36178 w 580463"/>
                <a:gd name="connsiteY0" fmla="*/ 0 h 566057"/>
                <a:gd name="connsiteX1" fmla="*/ 57949 w 580463"/>
                <a:gd name="connsiteY1" fmla="*/ 468086 h 566057"/>
                <a:gd name="connsiteX2" fmla="*/ 580463 w 580463"/>
                <a:gd name="connsiteY2" fmla="*/ 566057 h 566057"/>
                <a:gd name="connsiteX0" fmla="*/ 30678 w 585848"/>
                <a:gd name="connsiteY0" fmla="*/ 0 h 457200"/>
                <a:gd name="connsiteX1" fmla="*/ 63334 w 585848"/>
                <a:gd name="connsiteY1" fmla="*/ 359229 h 457200"/>
                <a:gd name="connsiteX2" fmla="*/ 585848 w 585848"/>
                <a:gd name="connsiteY2" fmla="*/ 457200 h 457200"/>
                <a:gd name="connsiteX0" fmla="*/ 21879 w 598821"/>
                <a:gd name="connsiteY0" fmla="*/ 0 h 598714"/>
                <a:gd name="connsiteX1" fmla="*/ 76307 w 598821"/>
                <a:gd name="connsiteY1" fmla="*/ 500743 h 598714"/>
                <a:gd name="connsiteX2" fmla="*/ 598821 w 598821"/>
                <a:gd name="connsiteY2" fmla="*/ 598714 h 598714"/>
                <a:gd name="connsiteX0" fmla="*/ 21879 w 598821"/>
                <a:gd name="connsiteY0" fmla="*/ 0 h 598714"/>
                <a:gd name="connsiteX1" fmla="*/ 76307 w 598821"/>
                <a:gd name="connsiteY1" fmla="*/ 500743 h 598714"/>
                <a:gd name="connsiteX2" fmla="*/ 598821 w 598821"/>
                <a:gd name="connsiteY2" fmla="*/ 598714 h 598714"/>
                <a:gd name="connsiteX0" fmla="*/ 7825 w 584767"/>
                <a:gd name="connsiteY0" fmla="*/ 0 h 602133"/>
                <a:gd name="connsiteX1" fmla="*/ 149339 w 584767"/>
                <a:gd name="connsiteY1" fmla="*/ 533400 h 602133"/>
                <a:gd name="connsiteX2" fmla="*/ 584767 w 584767"/>
                <a:gd name="connsiteY2" fmla="*/ 598714 h 602133"/>
                <a:gd name="connsiteX0" fmla="*/ 0 w 576942"/>
                <a:gd name="connsiteY0" fmla="*/ 0 h 598714"/>
                <a:gd name="connsiteX1" fmla="*/ 576942 w 576942"/>
                <a:gd name="connsiteY1" fmla="*/ 598714 h 598714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914399"/>
                <a:gd name="connsiteY0" fmla="*/ 0 h 381000"/>
                <a:gd name="connsiteX1" fmla="*/ 914399 w 914399"/>
                <a:gd name="connsiteY1" fmla="*/ 381000 h 381000"/>
                <a:gd name="connsiteX0" fmla="*/ 0 w 914399"/>
                <a:gd name="connsiteY0" fmla="*/ 0 h 381000"/>
                <a:gd name="connsiteX1" fmla="*/ 914399 w 914399"/>
                <a:gd name="connsiteY1" fmla="*/ 381000 h 381000"/>
                <a:gd name="connsiteX0" fmla="*/ 0 w 914399"/>
                <a:gd name="connsiteY0" fmla="*/ 0 h 381000"/>
                <a:gd name="connsiteX1" fmla="*/ 914399 w 914399"/>
                <a:gd name="connsiteY1" fmla="*/ 381000 h 381000"/>
                <a:gd name="connsiteX0" fmla="*/ 0 w 914399"/>
                <a:gd name="connsiteY0" fmla="*/ 0 h 381000"/>
                <a:gd name="connsiteX1" fmla="*/ 914399 w 914399"/>
                <a:gd name="connsiteY1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399" h="381000">
                  <a:moveTo>
                    <a:pt x="0" y="0"/>
                  </a:moveTo>
                  <a:cubicBezTo>
                    <a:pt x="384629" y="21771"/>
                    <a:pt x="899885" y="54430"/>
                    <a:pt x="914399" y="38100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768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C7D6B-9179-D37A-5BE9-9188E792C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1704E-A352-0867-0AAE-482303816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D600B2F-6E22-6B52-346D-FBAA9009778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57400" y="908531"/>
              <a:ext cx="8077201" cy="567436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482966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181988950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13611114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(blank)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Cross off 0</a:t>
                          </a:r>
                        </a:p>
                        <a:p>
                          <a:r>
                            <a:rPr lang="en-US" dirty="0"/>
                            <a:t>Move right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Cross off 1</a:t>
                          </a:r>
                        </a:p>
                        <a:p>
                          <a:r>
                            <a:rPr lang="en-US" dirty="0"/>
                            <a:t>Move right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Cross off 0</a:t>
                          </a:r>
                        </a:p>
                        <a:p>
                          <a:r>
                            <a:rPr lang="en-US" dirty="0"/>
                            <a:t>Move left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46638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Cross off 1</a:t>
                          </a:r>
                        </a:p>
                        <a:p>
                          <a:r>
                            <a:rPr lang="en-US" dirty="0"/>
                            <a:t>Move left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8962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86217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D600B2F-6E22-6B52-346D-FBAA9009778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57400" y="908531"/>
              <a:ext cx="8077201" cy="567436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482966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181988950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13611114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(blank)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" t="-62857" r="-1581013" b="-74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2932" t="-62857" r="-803" b="-74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" t="-114000" r="-1581013" b="-42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000" t="-114000" r="-399600" b="-42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2530" t="-114000" r="-301205" b="-42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" t="-305714" r="-1581013" b="-5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530" t="-305714" r="-201205" b="-5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1200" t="-305714" r="-100400" b="-5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2932" t="-305714" r="-803" b="-5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" t="-405714" r="-1581013" b="-4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530" t="-405714" r="-201205" b="-4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1200" t="-405714" r="-100400" b="-4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2932" t="-405714" r="-803" b="-4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" t="-354000" r="-1581013" b="-1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000" t="-354000" r="-399600" b="-1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466386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" t="-454000" r="-1581013" b="-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2530" t="-454000" r="-301205" b="-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89621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" t="-791429" r="-1581013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530" t="-791429" r="-20120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1200" t="-791429" r="-1004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86217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D2BFE0-08A9-8205-3881-3D1F48CC8A01}"/>
              </a:ext>
            </a:extLst>
          </p:cNvPr>
          <p:cNvGrpSpPr/>
          <p:nvPr/>
        </p:nvGrpSpPr>
        <p:grpSpPr>
          <a:xfrm>
            <a:off x="5666912" y="1007682"/>
            <a:ext cx="118058" cy="162532"/>
            <a:chOff x="5443870" y="1881963"/>
            <a:chExt cx="142878" cy="19670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D03AC1-5743-CA4C-A3A6-EF7148F75825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365A5B-06FB-2D52-24DB-007D9E9061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69F31B-D2D0-027D-FF30-52FB209B35CA}"/>
              </a:ext>
            </a:extLst>
          </p:cNvPr>
          <p:cNvGrpSpPr/>
          <p:nvPr/>
        </p:nvGrpSpPr>
        <p:grpSpPr>
          <a:xfrm>
            <a:off x="7184562" y="1010857"/>
            <a:ext cx="118058" cy="162532"/>
            <a:chOff x="5443870" y="1881963"/>
            <a:chExt cx="142878" cy="19670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6C9D11-CCB5-3CC8-15A5-3137F6699DCE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F612627-C9F4-BCD6-5D03-81BA58A7D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1D28BA-C248-5BFB-3B9C-52C067FB3FB6}"/>
              </a:ext>
            </a:extLst>
          </p:cNvPr>
          <p:cNvGrpSpPr/>
          <p:nvPr/>
        </p:nvGrpSpPr>
        <p:grpSpPr>
          <a:xfrm>
            <a:off x="122075" y="732748"/>
            <a:ext cx="1752599" cy="1466166"/>
            <a:chOff x="304800" y="4074662"/>
            <a:chExt cx="1752599" cy="14661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57B0DB-327E-117E-7E16-0F4FC1317F46}"/>
                </a:ext>
              </a:extLst>
            </p:cNvPr>
            <p:cNvSpPr txBox="1"/>
            <p:nvPr/>
          </p:nvSpPr>
          <p:spPr>
            <a:xfrm>
              <a:off x="304800" y="4074662"/>
              <a:ext cx="1480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If we’re in this state… 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080A936-33C8-B335-1777-4791FE7CCB36}"/>
                </a:ext>
              </a:extLst>
            </p:cNvPr>
            <p:cNvSpPr/>
            <p:nvPr/>
          </p:nvSpPr>
          <p:spPr>
            <a:xfrm>
              <a:off x="1230086" y="4920343"/>
              <a:ext cx="827313" cy="620485"/>
            </a:xfrm>
            <a:custGeom>
              <a:avLst/>
              <a:gdLst>
                <a:gd name="connsiteX0" fmla="*/ 36178 w 580463"/>
                <a:gd name="connsiteY0" fmla="*/ 0 h 566057"/>
                <a:gd name="connsiteX1" fmla="*/ 57949 w 580463"/>
                <a:gd name="connsiteY1" fmla="*/ 468086 h 566057"/>
                <a:gd name="connsiteX2" fmla="*/ 580463 w 580463"/>
                <a:gd name="connsiteY2" fmla="*/ 566057 h 566057"/>
                <a:gd name="connsiteX0" fmla="*/ 30678 w 585848"/>
                <a:gd name="connsiteY0" fmla="*/ 0 h 457200"/>
                <a:gd name="connsiteX1" fmla="*/ 63334 w 585848"/>
                <a:gd name="connsiteY1" fmla="*/ 359229 h 457200"/>
                <a:gd name="connsiteX2" fmla="*/ 585848 w 585848"/>
                <a:gd name="connsiteY2" fmla="*/ 457200 h 457200"/>
                <a:gd name="connsiteX0" fmla="*/ 21879 w 598821"/>
                <a:gd name="connsiteY0" fmla="*/ 0 h 598714"/>
                <a:gd name="connsiteX1" fmla="*/ 76307 w 598821"/>
                <a:gd name="connsiteY1" fmla="*/ 500743 h 598714"/>
                <a:gd name="connsiteX2" fmla="*/ 598821 w 598821"/>
                <a:gd name="connsiteY2" fmla="*/ 598714 h 598714"/>
                <a:gd name="connsiteX0" fmla="*/ 21879 w 598821"/>
                <a:gd name="connsiteY0" fmla="*/ 0 h 598714"/>
                <a:gd name="connsiteX1" fmla="*/ 76307 w 598821"/>
                <a:gd name="connsiteY1" fmla="*/ 500743 h 598714"/>
                <a:gd name="connsiteX2" fmla="*/ 598821 w 598821"/>
                <a:gd name="connsiteY2" fmla="*/ 598714 h 598714"/>
                <a:gd name="connsiteX0" fmla="*/ 7825 w 584767"/>
                <a:gd name="connsiteY0" fmla="*/ 0 h 602133"/>
                <a:gd name="connsiteX1" fmla="*/ 149339 w 584767"/>
                <a:gd name="connsiteY1" fmla="*/ 533400 h 602133"/>
                <a:gd name="connsiteX2" fmla="*/ 584767 w 584767"/>
                <a:gd name="connsiteY2" fmla="*/ 598714 h 602133"/>
                <a:gd name="connsiteX0" fmla="*/ 0 w 576942"/>
                <a:gd name="connsiteY0" fmla="*/ 0 h 598714"/>
                <a:gd name="connsiteX1" fmla="*/ 576942 w 576942"/>
                <a:gd name="connsiteY1" fmla="*/ 598714 h 598714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313" h="620485">
                  <a:moveTo>
                    <a:pt x="0" y="0"/>
                  </a:moveTo>
                  <a:cubicBezTo>
                    <a:pt x="90714" y="348342"/>
                    <a:pt x="475342" y="620486"/>
                    <a:pt x="827313" y="620485"/>
                  </a:cubicBezTo>
                </a:path>
              </a:pathLst>
            </a:custGeom>
            <a:noFill/>
            <a:ln w="63500" cmpd="sng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B7AC09-2390-02D8-254D-CD0FA034B10D}"/>
              </a:ext>
            </a:extLst>
          </p:cNvPr>
          <p:cNvGrpSpPr/>
          <p:nvPr/>
        </p:nvGrpSpPr>
        <p:grpSpPr>
          <a:xfrm>
            <a:off x="1785256" y="137361"/>
            <a:ext cx="2452395" cy="707886"/>
            <a:chOff x="2057399" y="126475"/>
            <a:chExt cx="2452395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EEEDFE-D10E-3DA8-59EB-C99A0A2E6A88}"/>
                </a:ext>
              </a:extLst>
            </p:cNvPr>
            <p:cNvSpPr txBox="1"/>
            <p:nvPr/>
          </p:nvSpPr>
          <p:spPr>
            <a:xfrm>
              <a:off x="2057399" y="126475"/>
              <a:ext cx="16655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and we see this symbol…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04C1978-3EA4-A564-9568-33DC119E549D}"/>
                </a:ext>
              </a:extLst>
            </p:cNvPr>
            <p:cNvSpPr/>
            <p:nvPr/>
          </p:nvSpPr>
          <p:spPr>
            <a:xfrm>
              <a:off x="3595395" y="423181"/>
              <a:ext cx="914399" cy="381000"/>
            </a:xfrm>
            <a:custGeom>
              <a:avLst/>
              <a:gdLst>
                <a:gd name="connsiteX0" fmla="*/ 36178 w 580463"/>
                <a:gd name="connsiteY0" fmla="*/ 0 h 566057"/>
                <a:gd name="connsiteX1" fmla="*/ 57949 w 580463"/>
                <a:gd name="connsiteY1" fmla="*/ 468086 h 566057"/>
                <a:gd name="connsiteX2" fmla="*/ 580463 w 580463"/>
                <a:gd name="connsiteY2" fmla="*/ 566057 h 566057"/>
                <a:gd name="connsiteX0" fmla="*/ 30678 w 585848"/>
                <a:gd name="connsiteY0" fmla="*/ 0 h 457200"/>
                <a:gd name="connsiteX1" fmla="*/ 63334 w 585848"/>
                <a:gd name="connsiteY1" fmla="*/ 359229 h 457200"/>
                <a:gd name="connsiteX2" fmla="*/ 585848 w 585848"/>
                <a:gd name="connsiteY2" fmla="*/ 457200 h 457200"/>
                <a:gd name="connsiteX0" fmla="*/ 21879 w 598821"/>
                <a:gd name="connsiteY0" fmla="*/ 0 h 598714"/>
                <a:gd name="connsiteX1" fmla="*/ 76307 w 598821"/>
                <a:gd name="connsiteY1" fmla="*/ 500743 h 598714"/>
                <a:gd name="connsiteX2" fmla="*/ 598821 w 598821"/>
                <a:gd name="connsiteY2" fmla="*/ 598714 h 598714"/>
                <a:gd name="connsiteX0" fmla="*/ 21879 w 598821"/>
                <a:gd name="connsiteY0" fmla="*/ 0 h 598714"/>
                <a:gd name="connsiteX1" fmla="*/ 76307 w 598821"/>
                <a:gd name="connsiteY1" fmla="*/ 500743 h 598714"/>
                <a:gd name="connsiteX2" fmla="*/ 598821 w 598821"/>
                <a:gd name="connsiteY2" fmla="*/ 598714 h 598714"/>
                <a:gd name="connsiteX0" fmla="*/ 7825 w 584767"/>
                <a:gd name="connsiteY0" fmla="*/ 0 h 602133"/>
                <a:gd name="connsiteX1" fmla="*/ 149339 w 584767"/>
                <a:gd name="connsiteY1" fmla="*/ 533400 h 602133"/>
                <a:gd name="connsiteX2" fmla="*/ 584767 w 584767"/>
                <a:gd name="connsiteY2" fmla="*/ 598714 h 602133"/>
                <a:gd name="connsiteX0" fmla="*/ 0 w 576942"/>
                <a:gd name="connsiteY0" fmla="*/ 0 h 598714"/>
                <a:gd name="connsiteX1" fmla="*/ 576942 w 576942"/>
                <a:gd name="connsiteY1" fmla="*/ 598714 h 598714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914399"/>
                <a:gd name="connsiteY0" fmla="*/ 0 h 381000"/>
                <a:gd name="connsiteX1" fmla="*/ 914399 w 914399"/>
                <a:gd name="connsiteY1" fmla="*/ 381000 h 381000"/>
                <a:gd name="connsiteX0" fmla="*/ 0 w 914399"/>
                <a:gd name="connsiteY0" fmla="*/ 0 h 381000"/>
                <a:gd name="connsiteX1" fmla="*/ 914399 w 914399"/>
                <a:gd name="connsiteY1" fmla="*/ 381000 h 381000"/>
                <a:gd name="connsiteX0" fmla="*/ 0 w 914399"/>
                <a:gd name="connsiteY0" fmla="*/ 0 h 381000"/>
                <a:gd name="connsiteX1" fmla="*/ 914399 w 914399"/>
                <a:gd name="connsiteY1" fmla="*/ 381000 h 381000"/>
                <a:gd name="connsiteX0" fmla="*/ 0 w 914399"/>
                <a:gd name="connsiteY0" fmla="*/ 0 h 381000"/>
                <a:gd name="connsiteX1" fmla="*/ 914399 w 914399"/>
                <a:gd name="connsiteY1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399" h="381000">
                  <a:moveTo>
                    <a:pt x="0" y="0"/>
                  </a:moveTo>
                  <a:cubicBezTo>
                    <a:pt x="384629" y="21771"/>
                    <a:pt x="899885" y="54430"/>
                    <a:pt x="914399" y="38100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334596-4F5F-3188-B22A-ACB2E785E42C}"/>
              </a:ext>
            </a:extLst>
          </p:cNvPr>
          <p:cNvGrpSpPr/>
          <p:nvPr/>
        </p:nvGrpSpPr>
        <p:grpSpPr>
          <a:xfrm>
            <a:off x="5816088" y="1578429"/>
            <a:ext cx="6375912" cy="975341"/>
            <a:chOff x="-2391747" y="133641"/>
            <a:chExt cx="6375912" cy="97534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5DBA74-8DE6-2F0C-74E1-929418172052}"/>
                </a:ext>
              </a:extLst>
            </p:cNvPr>
            <p:cNvSpPr txBox="1"/>
            <p:nvPr/>
          </p:nvSpPr>
          <p:spPr>
            <a:xfrm>
              <a:off x="2229234" y="133641"/>
              <a:ext cx="17549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then we should do this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D5ADE16-36F5-1881-D276-020E3CD46218}"/>
                </a:ext>
              </a:extLst>
            </p:cNvPr>
            <p:cNvSpPr/>
            <p:nvPr/>
          </p:nvSpPr>
          <p:spPr>
            <a:xfrm>
              <a:off x="-2391747" y="902153"/>
              <a:ext cx="4953000" cy="206829"/>
            </a:xfrm>
            <a:custGeom>
              <a:avLst/>
              <a:gdLst>
                <a:gd name="connsiteX0" fmla="*/ 36178 w 580463"/>
                <a:gd name="connsiteY0" fmla="*/ 0 h 566057"/>
                <a:gd name="connsiteX1" fmla="*/ 57949 w 580463"/>
                <a:gd name="connsiteY1" fmla="*/ 468086 h 566057"/>
                <a:gd name="connsiteX2" fmla="*/ 580463 w 580463"/>
                <a:gd name="connsiteY2" fmla="*/ 566057 h 566057"/>
                <a:gd name="connsiteX0" fmla="*/ 30678 w 585848"/>
                <a:gd name="connsiteY0" fmla="*/ 0 h 457200"/>
                <a:gd name="connsiteX1" fmla="*/ 63334 w 585848"/>
                <a:gd name="connsiteY1" fmla="*/ 359229 h 457200"/>
                <a:gd name="connsiteX2" fmla="*/ 585848 w 585848"/>
                <a:gd name="connsiteY2" fmla="*/ 457200 h 457200"/>
                <a:gd name="connsiteX0" fmla="*/ 21879 w 598821"/>
                <a:gd name="connsiteY0" fmla="*/ 0 h 598714"/>
                <a:gd name="connsiteX1" fmla="*/ 76307 w 598821"/>
                <a:gd name="connsiteY1" fmla="*/ 500743 h 598714"/>
                <a:gd name="connsiteX2" fmla="*/ 598821 w 598821"/>
                <a:gd name="connsiteY2" fmla="*/ 598714 h 598714"/>
                <a:gd name="connsiteX0" fmla="*/ 21879 w 598821"/>
                <a:gd name="connsiteY0" fmla="*/ 0 h 598714"/>
                <a:gd name="connsiteX1" fmla="*/ 76307 w 598821"/>
                <a:gd name="connsiteY1" fmla="*/ 500743 h 598714"/>
                <a:gd name="connsiteX2" fmla="*/ 598821 w 598821"/>
                <a:gd name="connsiteY2" fmla="*/ 598714 h 598714"/>
                <a:gd name="connsiteX0" fmla="*/ 7825 w 584767"/>
                <a:gd name="connsiteY0" fmla="*/ 0 h 602133"/>
                <a:gd name="connsiteX1" fmla="*/ 149339 w 584767"/>
                <a:gd name="connsiteY1" fmla="*/ 533400 h 602133"/>
                <a:gd name="connsiteX2" fmla="*/ 584767 w 584767"/>
                <a:gd name="connsiteY2" fmla="*/ 598714 h 602133"/>
                <a:gd name="connsiteX0" fmla="*/ 0 w 576942"/>
                <a:gd name="connsiteY0" fmla="*/ 0 h 598714"/>
                <a:gd name="connsiteX1" fmla="*/ 576942 w 576942"/>
                <a:gd name="connsiteY1" fmla="*/ 598714 h 598714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914399"/>
                <a:gd name="connsiteY0" fmla="*/ 0 h 381000"/>
                <a:gd name="connsiteX1" fmla="*/ 914399 w 914399"/>
                <a:gd name="connsiteY1" fmla="*/ 381000 h 381000"/>
                <a:gd name="connsiteX0" fmla="*/ 0 w 914399"/>
                <a:gd name="connsiteY0" fmla="*/ 0 h 381000"/>
                <a:gd name="connsiteX1" fmla="*/ 914399 w 914399"/>
                <a:gd name="connsiteY1" fmla="*/ 381000 h 381000"/>
                <a:gd name="connsiteX0" fmla="*/ 0 w 914399"/>
                <a:gd name="connsiteY0" fmla="*/ 0 h 381000"/>
                <a:gd name="connsiteX1" fmla="*/ 914399 w 914399"/>
                <a:gd name="connsiteY1" fmla="*/ 381000 h 381000"/>
                <a:gd name="connsiteX0" fmla="*/ 0 w 914399"/>
                <a:gd name="connsiteY0" fmla="*/ 0 h 381000"/>
                <a:gd name="connsiteX1" fmla="*/ 914399 w 914399"/>
                <a:gd name="connsiteY1" fmla="*/ 381000 h 381000"/>
                <a:gd name="connsiteX0" fmla="*/ 0 w 1676399"/>
                <a:gd name="connsiteY0" fmla="*/ 208983 h 209777"/>
                <a:gd name="connsiteX1" fmla="*/ 1676399 w 1676399"/>
                <a:gd name="connsiteY1" fmla="*/ 121898 h 209777"/>
                <a:gd name="connsiteX0" fmla="*/ 23 w 1676422"/>
                <a:gd name="connsiteY0" fmla="*/ 174260 h 251467"/>
                <a:gd name="connsiteX1" fmla="*/ 1676422 w 1676422"/>
                <a:gd name="connsiteY1" fmla="*/ 87175 h 251467"/>
                <a:gd name="connsiteX0" fmla="*/ 6193997 w 6193997"/>
                <a:gd name="connsiteY0" fmla="*/ 0 h 381001"/>
                <a:gd name="connsiteX1" fmla="*/ 25 w 6193997"/>
                <a:gd name="connsiteY1" fmla="*/ 381001 h 381001"/>
                <a:gd name="connsiteX0" fmla="*/ 6193972 w 6193972"/>
                <a:gd name="connsiteY0" fmla="*/ 0 h 381001"/>
                <a:gd name="connsiteX1" fmla="*/ 0 w 6193972"/>
                <a:gd name="connsiteY1" fmla="*/ 381001 h 381001"/>
                <a:gd name="connsiteX0" fmla="*/ 6193972 w 6193972"/>
                <a:gd name="connsiteY0" fmla="*/ 0 h 381001"/>
                <a:gd name="connsiteX1" fmla="*/ 0 w 6193972"/>
                <a:gd name="connsiteY1" fmla="*/ 381001 h 381001"/>
                <a:gd name="connsiteX0" fmla="*/ 5910943 w 5910943"/>
                <a:gd name="connsiteY0" fmla="*/ 0 h 370115"/>
                <a:gd name="connsiteX1" fmla="*/ 0 w 5910943"/>
                <a:gd name="connsiteY1" fmla="*/ 370115 h 370115"/>
                <a:gd name="connsiteX0" fmla="*/ 5453743 w 5453743"/>
                <a:gd name="connsiteY0" fmla="*/ 0 h 359229"/>
                <a:gd name="connsiteX1" fmla="*/ 0 w 5453743"/>
                <a:gd name="connsiteY1" fmla="*/ 359229 h 359229"/>
                <a:gd name="connsiteX0" fmla="*/ 4767943 w 4767943"/>
                <a:gd name="connsiteY0" fmla="*/ 0 h 206829"/>
                <a:gd name="connsiteX1" fmla="*/ 0 w 4767943"/>
                <a:gd name="connsiteY1" fmla="*/ 206829 h 206829"/>
                <a:gd name="connsiteX0" fmla="*/ 4767943 w 4767943"/>
                <a:gd name="connsiteY0" fmla="*/ 0 h 231334"/>
                <a:gd name="connsiteX1" fmla="*/ 0 w 4767943"/>
                <a:gd name="connsiteY1" fmla="*/ 206829 h 231334"/>
                <a:gd name="connsiteX0" fmla="*/ 4767943 w 4767943"/>
                <a:gd name="connsiteY0" fmla="*/ 0 h 217106"/>
                <a:gd name="connsiteX1" fmla="*/ 0 w 4767943"/>
                <a:gd name="connsiteY1" fmla="*/ 206829 h 217106"/>
                <a:gd name="connsiteX0" fmla="*/ 4767943 w 4767943"/>
                <a:gd name="connsiteY0" fmla="*/ 0 h 206829"/>
                <a:gd name="connsiteX1" fmla="*/ 0 w 4767943"/>
                <a:gd name="connsiteY1" fmla="*/ 206829 h 206829"/>
                <a:gd name="connsiteX0" fmla="*/ 4953000 w 4953000"/>
                <a:gd name="connsiteY0" fmla="*/ 0 h 206829"/>
                <a:gd name="connsiteX1" fmla="*/ 0 w 4953000"/>
                <a:gd name="connsiteY1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53000" h="206829">
                  <a:moveTo>
                    <a:pt x="4953000" y="0"/>
                  </a:moveTo>
                  <a:cubicBezTo>
                    <a:pt x="4945743" y="228599"/>
                    <a:pt x="464458" y="195944"/>
                    <a:pt x="0" y="206829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433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46949-FB34-6FF6-6029-37CEB1D89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36FB7-893C-0EB0-C9FE-26B7F1E7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9597393-24A4-8EA2-B48A-25353E5ECB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2622636"/>
                  </p:ext>
                </p:extLst>
              </p:nvPr>
            </p:nvGraphicFramePr>
            <p:xfrm>
              <a:off x="2057400" y="908531"/>
              <a:ext cx="8077201" cy="567436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482966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181988950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13611114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(blank)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Cross off 0</a:t>
                          </a:r>
                        </a:p>
                        <a:p>
                          <a:r>
                            <a:rPr lang="en-US" dirty="0"/>
                            <a:t>Move right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Cross off 1</a:t>
                          </a:r>
                        </a:p>
                        <a:p>
                          <a:r>
                            <a:rPr lang="en-US" dirty="0"/>
                            <a:t>Move right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Cross off 0</a:t>
                          </a:r>
                        </a:p>
                        <a:p>
                          <a:r>
                            <a:rPr lang="en-US" dirty="0"/>
                            <a:t>Move left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46638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Cross off 1</a:t>
                          </a:r>
                        </a:p>
                        <a:p>
                          <a:r>
                            <a:rPr lang="en-US" dirty="0"/>
                            <a:t>Move left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89621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  <a:p>
                          <a:r>
                            <a:rPr lang="en-US" dirty="0"/>
                            <a:t>Go to state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86217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9597393-24A4-8EA2-B48A-25353E5ECB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2622636"/>
                  </p:ext>
                </p:extLst>
              </p:nvPr>
            </p:nvGraphicFramePr>
            <p:xfrm>
              <a:off x="2057400" y="908531"/>
              <a:ext cx="8077201" cy="567436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482966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181988950"/>
                        </a:ext>
                      </a:extLst>
                    </a:gridCol>
                    <a:gridCol w="1518847">
                      <a:extLst>
                        <a:ext uri="{9D8B030D-6E8A-4147-A177-3AD203B41FA5}">
                          <a16:colId xmlns:a16="http://schemas.microsoft.com/office/drawing/2014/main" val="13611114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(blank)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" t="-62857" r="-1581013" b="-74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2932" t="-62857" r="-803" b="-74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" t="-114000" r="-1581013" b="-42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000" t="-114000" r="-399600" b="-42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2530" t="-114000" r="-301205" b="-42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" t="-305714" r="-1581013" b="-5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530" t="-305714" r="-201205" b="-5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1200" t="-305714" r="-100400" b="-5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2932" t="-305714" r="-803" b="-5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" t="-405714" r="-1581013" b="-4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right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530" t="-405714" r="-201205" b="-4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1200" t="-405714" r="-100400" b="-4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32932" t="-405714" r="-803" b="-4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" t="-354000" r="-1581013" b="-1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2000" t="-354000" r="-399600" b="-1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466386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" t="-454000" r="-1581013" b="-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2530" t="-454000" r="-301205" b="-8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Output YES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89621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66" t="-791429" r="-1581013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Move left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2530" t="-791429" r="-20120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1200" t="-791429" r="-1004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86217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77F04E2-08A6-2C18-2C2C-9FCC8ED968EC}"/>
              </a:ext>
            </a:extLst>
          </p:cNvPr>
          <p:cNvGrpSpPr/>
          <p:nvPr/>
        </p:nvGrpSpPr>
        <p:grpSpPr>
          <a:xfrm>
            <a:off x="5666912" y="1007682"/>
            <a:ext cx="118058" cy="162532"/>
            <a:chOff x="5443870" y="1881963"/>
            <a:chExt cx="142878" cy="19670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F532508-C80F-76AE-6849-612A770F8278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AFBE3B6-52FA-315F-369A-50477ECC8B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115BF6-F0C9-6E3D-4598-8F2AA3BC0AC2}"/>
              </a:ext>
            </a:extLst>
          </p:cNvPr>
          <p:cNvGrpSpPr/>
          <p:nvPr/>
        </p:nvGrpSpPr>
        <p:grpSpPr>
          <a:xfrm>
            <a:off x="7184562" y="1010857"/>
            <a:ext cx="118058" cy="162532"/>
            <a:chOff x="5443870" y="1881963"/>
            <a:chExt cx="142878" cy="19670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0304B16-C3AD-409B-61CF-155C63F97E3B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846A5EE-09C2-2ADB-FC3A-765B1D8810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4539110-B83B-AD65-B209-5F19FCEFCA58}"/>
              </a:ext>
            </a:extLst>
          </p:cNvPr>
          <p:cNvGrpSpPr/>
          <p:nvPr/>
        </p:nvGrpSpPr>
        <p:grpSpPr>
          <a:xfrm>
            <a:off x="122075" y="732748"/>
            <a:ext cx="1752599" cy="1466166"/>
            <a:chOff x="304800" y="4074662"/>
            <a:chExt cx="1752599" cy="14661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FC1147-FF60-CBFB-7277-B90D75B89A96}"/>
                </a:ext>
              </a:extLst>
            </p:cNvPr>
            <p:cNvSpPr txBox="1"/>
            <p:nvPr/>
          </p:nvSpPr>
          <p:spPr>
            <a:xfrm>
              <a:off x="304800" y="4074662"/>
              <a:ext cx="1480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If we’re in this state… </a:t>
              </a: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66C8392-27D5-7DC9-F894-7B5586C75A1C}"/>
                </a:ext>
              </a:extLst>
            </p:cNvPr>
            <p:cNvSpPr/>
            <p:nvPr/>
          </p:nvSpPr>
          <p:spPr>
            <a:xfrm>
              <a:off x="1230086" y="4920343"/>
              <a:ext cx="827313" cy="620485"/>
            </a:xfrm>
            <a:custGeom>
              <a:avLst/>
              <a:gdLst>
                <a:gd name="connsiteX0" fmla="*/ 36178 w 580463"/>
                <a:gd name="connsiteY0" fmla="*/ 0 h 566057"/>
                <a:gd name="connsiteX1" fmla="*/ 57949 w 580463"/>
                <a:gd name="connsiteY1" fmla="*/ 468086 h 566057"/>
                <a:gd name="connsiteX2" fmla="*/ 580463 w 580463"/>
                <a:gd name="connsiteY2" fmla="*/ 566057 h 566057"/>
                <a:gd name="connsiteX0" fmla="*/ 30678 w 585848"/>
                <a:gd name="connsiteY0" fmla="*/ 0 h 457200"/>
                <a:gd name="connsiteX1" fmla="*/ 63334 w 585848"/>
                <a:gd name="connsiteY1" fmla="*/ 359229 h 457200"/>
                <a:gd name="connsiteX2" fmla="*/ 585848 w 585848"/>
                <a:gd name="connsiteY2" fmla="*/ 457200 h 457200"/>
                <a:gd name="connsiteX0" fmla="*/ 21879 w 598821"/>
                <a:gd name="connsiteY0" fmla="*/ 0 h 598714"/>
                <a:gd name="connsiteX1" fmla="*/ 76307 w 598821"/>
                <a:gd name="connsiteY1" fmla="*/ 500743 h 598714"/>
                <a:gd name="connsiteX2" fmla="*/ 598821 w 598821"/>
                <a:gd name="connsiteY2" fmla="*/ 598714 h 598714"/>
                <a:gd name="connsiteX0" fmla="*/ 21879 w 598821"/>
                <a:gd name="connsiteY0" fmla="*/ 0 h 598714"/>
                <a:gd name="connsiteX1" fmla="*/ 76307 w 598821"/>
                <a:gd name="connsiteY1" fmla="*/ 500743 h 598714"/>
                <a:gd name="connsiteX2" fmla="*/ 598821 w 598821"/>
                <a:gd name="connsiteY2" fmla="*/ 598714 h 598714"/>
                <a:gd name="connsiteX0" fmla="*/ 7825 w 584767"/>
                <a:gd name="connsiteY0" fmla="*/ 0 h 602133"/>
                <a:gd name="connsiteX1" fmla="*/ 149339 w 584767"/>
                <a:gd name="connsiteY1" fmla="*/ 533400 h 602133"/>
                <a:gd name="connsiteX2" fmla="*/ 584767 w 584767"/>
                <a:gd name="connsiteY2" fmla="*/ 598714 h 602133"/>
                <a:gd name="connsiteX0" fmla="*/ 0 w 576942"/>
                <a:gd name="connsiteY0" fmla="*/ 0 h 598714"/>
                <a:gd name="connsiteX1" fmla="*/ 576942 w 576942"/>
                <a:gd name="connsiteY1" fmla="*/ 598714 h 598714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7313" h="620485">
                  <a:moveTo>
                    <a:pt x="0" y="0"/>
                  </a:moveTo>
                  <a:cubicBezTo>
                    <a:pt x="90714" y="348342"/>
                    <a:pt x="475342" y="620486"/>
                    <a:pt x="827313" y="620485"/>
                  </a:cubicBezTo>
                </a:path>
              </a:pathLst>
            </a:custGeom>
            <a:noFill/>
            <a:ln w="63500" cmpd="sng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58C2B9E-2159-4BCE-85A1-2A725E01D429}"/>
              </a:ext>
            </a:extLst>
          </p:cNvPr>
          <p:cNvGrpSpPr/>
          <p:nvPr/>
        </p:nvGrpSpPr>
        <p:grpSpPr>
          <a:xfrm>
            <a:off x="1785256" y="137361"/>
            <a:ext cx="2452395" cy="707886"/>
            <a:chOff x="2057399" y="126475"/>
            <a:chExt cx="2452395" cy="707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3F1CC5-0264-DF4D-3E88-49FA1794D0B9}"/>
                </a:ext>
              </a:extLst>
            </p:cNvPr>
            <p:cNvSpPr txBox="1"/>
            <p:nvPr/>
          </p:nvSpPr>
          <p:spPr>
            <a:xfrm>
              <a:off x="2057399" y="126475"/>
              <a:ext cx="166551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and we see this symbol…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A10CF1D-B844-4C69-E981-04F831F6CB32}"/>
                </a:ext>
              </a:extLst>
            </p:cNvPr>
            <p:cNvSpPr/>
            <p:nvPr/>
          </p:nvSpPr>
          <p:spPr>
            <a:xfrm>
              <a:off x="3595395" y="423181"/>
              <a:ext cx="914399" cy="381000"/>
            </a:xfrm>
            <a:custGeom>
              <a:avLst/>
              <a:gdLst>
                <a:gd name="connsiteX0" fmla="*/ 36178 w 580463"/>
                <a:gd name="connsiteY0" fmla="*/ 0 h 566057"/>
                <a:gd name="connsiteX1" fmla="*/ 57949 w 580463"/>
                <a:gd name="connsiteY1" fmla="*/ 468086 h 566057"/>
                <a:gd name="connsiteX2" fmla="*/ 580463 w 580463"/>
                <a:gd name="connsiteY2" fmla="*/ 566057 h 566057"/>
                <a:gd name="connsiteX0" fmla="*/ 30678 w 585848"/>
                <a:gd name="connsiteY0" fmla="*/ 0 h 457200"/>
                <a:gd name="connsiteX1" fmla="*/ 63334 w 585848"/>
                <a:gd name="connsiteY1" fmla="*/ 359229 h 457200"/>
                <a:gd name="connsiteX2" fmla="*/ 585848 w 585848"/>
                <a:gd name="connsiteY2" fmla="*/ 457200 h 457200"/>
                <a:gd name="connsiteX0" fmla="*/ 21879 w 598821"/>
                <a:gd name="connsiteY0" fmla="*/ 0 h 598714"/>
                <a:gd name="connsiteX1" fmla="*/ 76307 w 598821"/>
                <a:gd name="connsiteY1" fmla="*/ 500743 h 598714"/>
                <a:gd name="connsiteX2" fmla="*/ 598821 w 598821"/>
                <a:gd name="connsiteY2" fmla="*/ 598714 h 598714"/>
                <a:gd name="connsiteX0" fmla="*/ 21879 w 598821"/>
                <a:gd name="connsiteY0" fmla="*/ 0 h 598714"/>
                <a:gd name="connsiteX1" fmla="*/ 76307 w 598821"/>
                <a:gd name="connsiteY1" fmla="*/ 500743 h 598714"/>
                <a:gd name="connsiteX2" fmla="*/ 598821 w 598821"/>
                <a:gd name="connsiteY2" fmla="*/ 598714 h 598714"/>
                <a:gd name="connsiteX0" fmla="*/ 7825 w 584767"/>
                <a:gd name="connsiteY0" fmla="*/ 0 h 602133"/>
                <a:gd name="connsiteX1" fmla="*/ 149339 w 584767"/>
                <a:gd name="connsiteY1" fmla="*/ 533400 h 602133"/>
                <a:gd name="connsiteX2" fmla="*/ 584767 w 584767"/>
                <a:gd name="connsiteY2" fmla="*/ 598714 h 602133"/>
                <a:gd name="connsiteX0" fmla="*/ 0 w 576942"/>
                <a:gd name="connsiteY0" fmla="*/ 0 h 598714"/>
                <a:gd name="connsiteX1" fmla="*/ 576942 w 576942"/>
                <a:gd name="connsiteY1" fmla="*/ 598714 h 598714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914399"/>
                <a:gd name="connsiteY0" fmla="*/ 0 h 381000"/>
                <a:gd name="connsiteX1" fmla="*/ 914399 w 914399"/>
                <a:gd name="connsiteY1" fmla="*/ 381000 h 381000"/>
                <a:gd name="connsiteX0" fmla="*/ 0 w 914399"/>
                <a:gd name="connsiteY0" fmla="*/ 0 h 381000"/>
                <a:gd name="connsiteX1" fmla="*/ 914399 w 914399"/>
                <a:gd name="connsiteY1" fmla="*/ 381000 h 381000"/>
                <a:gd name="connsiteX0" fmla="*/ 0 w 914399"/>
                <a:gd name="connsiteY0" fmla="*/ 0 h 381000"/>
                <a:gd name="connsiteX1" fmla="*/ 914399 w 914399"/>
                <a:gd name="connsiteY1" fmla="*/ 381000 h 381000"/>
                <a:gd name="connsiteX0" fmla="*/ 0 w 914399"/>
                <a:gd name="connsiteY0" fmla="*/ 0 h 381000"/>
                <a:gd name="connsiteX1" fmla="*/ 914399 w 914399"/>
                <a:gd name="connsiteY1" fmla="*/ 381000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14399" h="381000">
                  <a:moveTo>
                    <a:pt x="0" y="0"/>
                  </a:moveTo>
                  <a:cubicBezTo>
                    <a:pt x="384629" y="21771"/>
                    <a:pt x="899885" y="54430"/>
                    <a:pt x="914399" y="38100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1B43960-0866-FEB4-7883-732F35F62FAE}"/>
              </a:ext>
            </a:extLst>
          </p:cNvPr>
          <p:cNvGrpSpPr/>
          <p:nvPr/>
        </p:nvGrpSpPr>
        <p:grpSpPr>
          <a:xfrm>
            <a:off x="5816088" y="1578429"/>
            <a:ext cx="6375912" cy="975341"/>
            <a:chOff x="-2391747" y="133641"/>
            <a:chExt cx="6375912" cy="97534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B948DB0-CA50-EB10-4005-F290D12BDEE1}"/>
                </a:ext>
              </a:extLst>
            </p:cNvPr>
            <p:cNvSpPr txBox="1"/>
            <p:nvPr/>
          </p:nvSpPr>
          <p:spPr>
            <a:xfrm>
              <a:off x="2229234" y="133641"/>
              <a:ext cx="17549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then we should do this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A162CFF-B38F-D7A6-AB74-22FDA1612DD3}"/>
                </a:ext>
              </a:extLst>
            </p:cNvPr>
            <p:cNvSpPr/>
            <p:nvPr/>
          </p:nvSpPr>
          <p:spPr>
            <a:xfrm>
              <a:off x="-2391747" y="902153"/>
              <a:ext cx="4953000" cy="206829"/>
            </a:xfrm>
            <a:custGeom>
              <a:avLst/>
              <a:gdLst>
                <a:gd name="connsiteX0" fmla="*/ 36178 w 580463"/>
                <a:gd name="connsiteY0" fmla="*/ 0 h 566057"/>
                <a:gd name="connsiteX1" fmla="*/ 57949 w 580463"/>
                <a:gd name="connsiteY1" fmla="*/ 468086 h 566057"/>
                <a:gd name="connsiteX2" fmla="*/ 580463 w 580463"/>
                <a:gd name="connsiteY2" fmla="*/ 566057 h 566057"/>
                <a:gd name="connsiteX0" fmla="*/ 30678 w 585848"/>
                <a:gd name="connsiteY0" fmla="*/ 0 h 457200"/>
                <a:gd name="connsiteX1" fmla="*/ 63334 w 585848"/>
                <a:gd name="connsiteY1" fmla="*/ 359229 h 457200"/>
                <a:gd name="connsiteX2" fmla="*/ 585848 w 585848"/>
                <a:gd name="connsiteY2" fmla="*/ 457200 h 457200"/>
                <a:gd name="connsiteX0" fmla="*/ 21879 w 598821"/>
                <a:gd name="connsiteY0" fmla="*/ 0 h 598714"/>
                <a:gd name="connsiteX1" fmla="*/ 76307 w 598821"/>
                <a:gd name="connsiteY1" fmla="*/ 500743 h 598714"/>
                <a:gd name="connsiteX2" fmla="*/ 598821 w 598821"/>
                <a:gd name="connsiteY2" fmla="*/ 598714 h 598714"/>
                <a:gd name="connsiteX0" fmla="*/ 21879 w 598821"/>
                <a:gd name="connsiteY0" fmla="*/ 0 h 598714"/>
                <a:gd name="connsiteX1" fmla="*/ 76307 w 598821"/>
                <a:gd name="connsiteY1" fmla="*/ 500743 h 598714"/>
                <a:gd name="connsiteX2" fmla="*/ 598821 w 598821"/>
                <a:gd name="connsiteY2" fmla="*/ 598714 h 598714"/>
                <a:gd name="connsiteX0" fmla="*/ 7825 w 584767"/>
                <a:gd name="connsiteY0" fmla="*/ 0 h 602133"/>
                <a:gd name="connsiteX1" fmla="*/ 149339 w 584767"/>
                <a:gd name="connsiteY1" fmla="*/ 533400 h 602133"/>
                <a:gd name="connsiteX2" fmla="*/ 584767 w 584767"/>
                <a:gd name="connsiteY2" fmla="*/ 598714 h 602133"/>
                <a:gd name="connsiteX0" fmla="*/ 0 w 576942"/>
                <a:gd name="connsiteY0" fmla="*/ 0 h 598714"/>
                <a:gd name="connsiteX1" fmla="*/ 576942 w 576942"/>
                <a:gd name="connsiteY1" fmla="*/ 598714 h 598714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827313"/>
                <a:gd name="connsiteY0" fmla="*/ 0 h 620485"/>
                <a:gd name="connsiteX1" fmla="*/ 827313 w 827313"/>
                <a:gd name="connsiteY1" fmla="*/ 620485 h 620485"/>
                <a:gd name="connsiteX0" fmla="*/ 0 w 914399"/>
                <a:gd name="connsiteY0" fmla="*/ 0 h 381000"/>
                <a:gd name="connsiteX1" fmla="*/ 914399 w 914399"/>
                <a:gd name="connsiteY1" fmla="*/ 381000 h 381000"/>
                <a:gd name="connsiteX0" fmla="*/ 0 w 914399"/>
                <a:gd name="connsiteY0" fmla="*/ 0 h 381000"/>
                <a:gd name="connsiteX1" fmla="*/ 914399 w 914399"/>
                <a:gd name="connsiteY1" fmla="*/ 381000 h 381000"/>
                <a:gd name="connsiteX0" fmla="*/ 0 w 914399"/>
                <a:gd name="connsiteY0" fmla="*/ 0 h 381000"/>
                <a:gd name="connsiteX1" fmla="*/ 914399 w 914399"/>
                <a:gd name="connsiteY1" fmla="*/ 381000 h 381000"/>
                <a:gd name="connsiteX0" fmla="*/ 0 w 914399"/>
                <a:gd name="connsiteY0" fmla="*/ 0 h 381000"/>
                <a:gd name="connsiteX1" fmla="*/ 914399 w 914399"/>
                <a:gd name="connsiteY1" fmla="*/ 381000 h 381000"/>
                <a:gd name="connsiteX0" fmla="*/ 0 w 1676399"/>
                <a:gd name="connsiteY0" fmla="*/ 208983 h 209777"/>
                <a:gd name="connsiteX1" fmla="*/ 1676399 w 1676399"/>
                <a:gd name="connsiteY1" fmla="*/ 121898 h 209777"/>
                <a:gd name="connsiteX0" fmla="*/ 23 w 1676422"/>
                <a:gd name="connsiteY0" fmla="*/ 174260 h 251467"/>
                <a:gd name="connsiteX1" fmla="*/ 1676422 w 1676422"/>
                <a:gd name="connsiteY1" fmla="*/ 87175 h 251467"/>
                <a:gd name="connsiteX0" fmla="*/ 6193997 w 6193997"/>
                <a:gd name="connsiteY0" fmla="*/ 0 h 381001"/>
                <a:gd name="connsiteX1" fmla="*/ 25 w 6193997"/>
                <a:gd name="connsiteY1" fmla="*/ 381001 h 381001"/>
                <a:gd name="connsiteX0" fmla="*/ 6193972 w 6193972"/>
                <a:gd name="connsiteY0" fmla="*/ 0 h 381001"/>
                <a:gd name="connsiteX1" fmla="*/ 0 w 6193972"/>
                <a:gd name="connsiteY1" fmla="*/ 381001 h 381001"/>
                <a:gd name="connsiteX0" fmla="*/ 6193972 w 6193972"/>
                <a:gd name="connsiteY0" fmla="*/ 0 h 381001"/>
                <a:gd name="connsiteX1" fmla="*/ 0 w 6193972"/>
                <a:gd name="connsiteY1" fmla="*/ 381001 h 381001"/>
                <a:gd name="connsiteX0" fmla="*/ 5910943 w 5910943"/>
                <a:gd name="connsiteY0" fmla="*/ 0 h 370115"/>
                <a:gd name="connsiteX1" fmla="*/ 0 w 5910943"/>
                <a:gd name="connsiteY1" fmla="*/ 370115 h 370115"/>
                <a:gd name="connsiteX0" fmla="*/ 5453743 w 5453743"/>
                <a:gd name="connsiteY0" fmla="*/ 0 h 359229"/>
                <a:gd name="connsiteX1" fmla="*/ 0 w 5453743"/>
                <a:gd name="connsiteY1" fmla="*/ 359229 h 359229"/>
                <a:gd name="connsiteX0" fmla="*/ 4767943 w 4767943"/>
                <a:gd name="connsiteY0" fmla="*/ 0 h 206829"/>
                <a:gd name="connsiteX1" fmla="*/ 0 w 4767943"/>
                <a:gd name="connsiteY1" fmla="*/ 206829 h 206829"/>
                <a:gd name="connsiteX0" fmla="*/ 4767943 w 4767943"/>
                <a:gd name="connsiteY0" fmla="*/ 0 h 231334"/>
                <a:gd name="connsiteX1" fmla="*/ 0 w 4767943"/>
                <a:gd name="connsiteY1" fmla="*/ 206829 h 231334"/>
                <a:gd name="connsiteX0" fmla="*/ 4767943 w 4767943"/>
                <a:gd name="connsiteY0" fmla="*/ 0 h 217106"/>
                <a:gd name="connsiteX1" fmla="*/ 0 w 4767943"/>
                <a:gd name="connsiteY1" fmla="*/ 206829 h 217106"/>
                <a:gd name="connsiteX0" fmla="*/ 4767943 w 4767943"/>
                <a:gd name="connsiteY0" fmla="*/ 0 h 206829"/>
                <a:gd name="connsiteX1" fmla="*/ 0 w 4767943"/>
                <a:gd name="connsiteY1" fmla="*/ 206829 h 206829"/>
                <a:gd name="connsiteX0" fmla="*/ 4953000 w 4953000"/>
                <a:gd name="connsiteY0" fmla="*/ 0 h 206829"/>
                <a:gd name="connsiteX1" fmla="*/ 0 w 4953000"/>
                <a:gd name="connsiteY1" fmla="*/ 206829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53000" h="206829">
                  <a:moveTo>
                    <a:pt x="4953000" y="0"/>
                  </a:moveTo>
                  <a:cubicBezTo>
                    <a:pt x="4945743" y="228599"/>
                    <a:pt x="464458" y="195944"/>
                    <a:pt x="0" y="206829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5167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5E1F-1E54-1744-D60C-CFD64B6B0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Turing machine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B867-0DE8-07DE-0FF0-31865A3A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Turing machines: A </a:t>
            </a:r>
            <a:r>
              <a:rPr lang="en-US" dirty="0">
                <a:solidFill>
                  <a:schemeClr val="accent1"/>
                </a:solidFill>
              </a:rPr>
              <a:t>mathematical model of human computation</a:t>
            </a:r>
            <a:endParaRPr lang="en-US" dirty="0"/>
          </a:p>
          <a:p>
            <a:r>
              <a:rPr lang="en-US" dirty="0"/>
              <a:t>In a nutshell, a Turing machine is any algorithm that can be described by a </a:t>
            </a:r>
            <a:r>
              <a:rPr lang="en-US" dirty="0">
                <a:solidFill>
                  <a:schemeClr val="accent1"/>
                </a:solidFill>
              </a:rPr>
              <a:t>transition function </a:t>
            </a:r>
            <a:r>
              <a:rPr lang="en-US" dirty="0"/>
              <a:t>like the one we just saw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38D10-B3D8-8EE3-94D0-744D241E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5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C6A61A-B278-7AAD-B808-B1C91AE58E54}"/>
              </a:ext>
            </a:extLst>
          </p:cNvPr>
          <p:cNvCxnSpPr>
            <a:cxnSpLocks/>
          </p:cNvCxnSpPr>
          <p:nvPr/>
        </p:nvCxnSpPr>
        <p:spPr>
          <a:xfrm>
            <a:off x="0" y="2720358"/>
            <a:ext cx="1224207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6474A15-59F0-6FF6-E262-12E7315C128A}"/>
              </a:ext>
            </a:extLst>
          </p:cNvPr>
          <p:cNvSpPr/>
          <p:nvPr/>
        </p:nvSpPr>
        <p:spPr>
          <a:xfrm>
            <a:off x="2229566" y="1731419"/>
            <a:ext cx="7871682" cy="101020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AC1B23-DDD6-96C6-1840-AA0713B673A2}"/>
              </a:ext>
            </a:extLst>
          </p:cNvPr>
          <p:cNvCxnSpPr>
            <a:cxnSpLocks/>
          </p:cNvCxnSpPr>
          <p:nvPr/>
        </p:nvCxnSpPr>
        <p:spPr>
          <a:xfrm>
            <a:off x="0" y="1731419"/>
            <a:ext cx="12192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F02C66E-D8DE-9BD2-F798-FDCAA169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591"/>
            <a:ext cx="10515600" cy="1325563"/>
          </a:xfrm>
        </p:spPr>
        <p:txBody>
          <a:bodyPr/>
          <a:lstStyle/>
          <a:p>
            <a:r>
              <a:rPr lang="en-US" dirty="0"/>
              <a:t>The Turing machine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D1A5B-0D3D-D400-5E99-38ABC2A6F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786" y="3481753"/>
            <a:ext cx="11004697" cy="3400243"/>
          </a:xfrm>
        </p:spPr>
        <p:txBody>
          <a:bodyPr>
            <a:normAutofit/>
          </a:bodyPr>
          <a:lstStyle/>
          <a:p>
            <a:r>
              <a:rPr lang="en-US" dirty="0"/>
              <a:t>There is a </a:t>
            </a:r>
            <a:r>
              <a:rPr lang="en-US" dirty="0">
                <a:solidFill>
                  <a:schemeClr val="accent1"/>
                </a:solidFill>
              </a:rPr>
              <a:t>“tape” </a:t>
            </a:r>
            <a:r>
              <a:rPr lang="en-US" dirty="0"/>
              <a:t>that is divided into </a:t>
            </a:r>
            <a:r>
              <a:rPr lang="en-US" dirty="0">
                <a:solidFill>
                  <a:schemeClr val="accent1"/>
                </a:solidFill>
              </a:rPr>
              <a:t>“cells”</a:t>
            </a:r>
          </a:p>
          <a:p>
            <a:pPr>
              <a:lnSpc>
                <a:spcPct val="150000"/>
              </a:lnSpc>
            </a:pPr>
            <a:r>
              <a:rPr lang="en-US" dirty="0"/>
              <a:t>Each cell has one symbol written in it</a:t>
            </a:r>
          </a:p>
          <a:p>
            <a:r>
              <a:rPr lang="en-US" dirty="0"/>
              <a:t>There is a </a:t>
            </a:r>
            <a:r>
              <a:rPr lang="en-US" dirty="0">
                <a:solidFill>
                  <a:schemeClr val="accent1"/>
                </a:solidFill>
              </a:rPr>
              <a:t>“head”</a:t>
            </a:r>
            <a:r>
              <a:rPr lang="en-US" dirty="0"/>
              <a:t> pointing at one cell</a:t>
            </a:r>
          </a:p>
          <a:p>
            <a:r>
              <a:rPr lang="en-US" dirty="0"/>
              <a:t>The machine can be in one of finitely many internal </a:t>
            </a:r>
            <a:r>
              <a:rPr lang="en-US" dirty="0">
                <a:solidFill>
                  <a:schemeClr val="accent1"/>
                </a:solidFill>
              </a:rPr>
              <a:t>“states”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A7E8C-CC00-6D0D-65E2-0915C0C6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635E1-5D9C-500C-1A74-EFF4513D3169}"/>
              </a:ext>
            </a:extLst>
          </p:cNvPr>
          <p:cNvCxnSpPr/>
          <p:nvPr/>
        </p:nvCxnSpPr>
        <p:spPr>
          <a:xfrm>
            <a:off x="6227135" y="171015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2BAE21-F199-EF52-02D8-3812E8122686}"/>
              </a:ext>
            </a:extLst>
          </p:cNvPr>
          <p:cNvCxnSpPr>
            <a:cxnSpLocks/>
          </p:cNvCxnSpPr>
          <p:nvPr/>
        </p:nvCxnSpPr>
        <p:spPr>
          <a:xfrm>
            <a:off x="2229566" y="1731419"/>
            <a:ext cx="78607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551608-84FD-CFE4-FCEA-C005C86F2CCB}"/>
              </a:ext>
            </a:extLst>
          </p:cNvPr>
          <p:cNvCxnSpPr>
            <a:cxnSpLocks/>
          </p:cNvCxnSpPr>
          <p:nvPr/>
        </p:nvCxnSpPr>
        <p:spPr>
          <a:xfrm>
            <a:off x="2229566" y="2720358"/>
            <a:ext cx="78607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8E999C-93AB-B6AE-9AC9-D15BDCF618DB}"/>
              </a:ext>
            </a:extLst>
          </p:cNvPr>
          <p:cNvCxnSpPr/>
          <p:nvPr/>
        </p:nvCxnSpPr>
        <p:spPr>
          <a:xfrm>
            <a:off x="7187610" y="173141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095D7E-0781-40BF-4476-37CB128D0B24}"/>
              </a:ext>
            </a:extLst>
          </p:cNvPr>
          <p:cNvCxnSpPr/>
          <p:nvPr/>
        </p:nvCxnSpPr>
        <p:spPr>
          <a:xfrm>
            <a:off x="8165805" y="173141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0A9B735-085C-B81B-0470-09691723B4CD}"/>
              </a:ext>
            </a:extLst>
          </p:cNvPr>
          <p:cNvCxnSpPr/>
          <p:nvPr/>
        </p:nvCxnSpPr>
        <p:spPr>
          <a:xfrm>
            <a:off x="9122735" y="173141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51B5E4-085C-7080-8046-E3A2F663BCB4}"/>
              </a:ext>
            </a:extLst>
          </p:cNvPr>
          <p:cNvCxnSpPr/>
          <p:nvPr/>
        </p:nvCxnSpPr>
        <p:spPr>
          <a:xfrm>
            <a:off x="10090298" y="171015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1FF2BB-C217-54D6-EF9F-E6014523D3B7}"/>
              </a:ext>
            </a:extLst>
          </p:cNvPr>
          <p:cNvCxnSpPr/>
          <p:nvPr/>
        </p:nvCxnSpPr>
        <p:spPr>
          <a:xfrm>
            <a:off x="11100391" y="1710154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4069B74-2C25-F114-4CF9-88F2E1A75B4E}"/>
              </a:ext>
            </a:extLst>
          </p:cNvPr>
          <p:cNvCxnSpPr/>
          <p:nvPr/>
        </p:nvCxnSpPr>
        <p:spPr>
          <a:xfrm>
            <a:off x="12046688" y="1731419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0">
            <a:extLst>
              <a:ext uri="{FF2B5EF4-FFF2-40B4-BE49-F238E27FC236}">
                <a16:creationId xmlns:a16="http://schemas.microsoft.com/office/drawing/2014/main" id="{D0CC0107-CA9B-C859-FA4D-0D51E92AA122}"/>
              </a:ext>
            </a:extLst>
          </p:cNvPr>
          <p:cNvSpPr txBox="1"/>
          <p:nvPr/>
        </p:nvSpPr>
        <p:spPr>
          <a:xfrm>
            <a:off x="7432162" y="192286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18" name="B1">
            <a:extLst>
              <a:ext uri="{FF2B5EF4-FFF2-40B4-BE49-F238E27FC236}">
                <a16:creationId xmlns:a16="http://schemas.microsoft.com/office/drawing/2014/main" id="{8D1894DC-8353-6EF0-1EEA-CFC739D69468}"/>
              </a:ext>
            </a:extLst>
          </p:cNvPr>
          <p:cNvSpPr txBox="1"/>
          <p:nvPr/>
        </p:nvSpPr>
        <p:spPr>
          <a:xfrm>
            <a:off x="8378458" y="1922868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20" name="A0">
            <a:extLst>
              <a:ext uri="{FF2B5EF4-FFF2-40B4-BE49-F238E27FC236}">
                <a16:creationId xmlns:a16="http://schemas.microsoft.com/office/drawing/2014/main" id="{B28C2F95-BD9C-C4CF-3560-8BD7833D03FA}"/>
              </a:ext>
            </a:extLst>
          </p:cNvPr>
          <p:cNvSpPr txBox="1"/>
          <p:nvPr/>
        </p:nvSpPr>
        <p:spPr>
          <a:xfrm>
            <a:off x="6459283" y="189809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@</a:t>
            </a:r>
          </a:p>
        </p:txBody>
      </p:sp>
      <p:sp>
        <p:nvSpPr>
          <p:cNvPr id="21" name="C1">
            <a:extLst>
              <a:ext uri="{FF2B5EF4-FFF2-40B4-BE49-F238E27FC236}">
                <a16:creationId xmlns:a16="http://schemas.microsoft.com/office/drawing/2014/main" id="{2CAB9F2D-91E8-4D3F-37D1-7FEA6989D9CA}"/>
              </a:ext>
            </a:extLst>
          </p:cNvPr>
          <p:cNvSpPr txBox="1"/>
          <p:nvPr/>
        </p:nvSpPr>
        <p:spPr>
          <a:xfrm>
            <a:off x="5512987" y="192286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  <a:endParaRPr lang="en-US" dirty="0"/>
          </a:p>
        </p:txBody>
      </p:sp>
      <p:sp>
        <p:nvSpPr>
          <p:cNvPr id="22" name="C1">
            <a:extLst>
              <a:ext uri="{FF2B5EF4-FFF2-40B4-BE49-F238E27FC236}">
                <a16:creationId xmlns:a16="http://schemas.microsoft.com/office/drawing/2014/main" id="{90D0936A-15EC-6CFF-DE06-A7DC3FD68E7E}"/>
              </a:ext>
            </a:extLst>
          </p:cNvPr>
          <p:cNvSpPr txBox="1"/>
          <p:nvPr/>
        </p:nvSpPr>
        <p:spPr>
          <a:xfrm>
            <a:off x="4480785" y="192286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F58F2F3-E33D-118B-4D8A-BC4F42B8FC07}"/>
              </a:ext>
            </a:extLst>
          </p:cNvPr>
          <p:cNvSpPr/>
          <p:nvPr/>
        </p:nvSpPr>
        <p:spPr>
          <a:xfrm>
            <a:off x="7281534" y="2568993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A24ACD4-2F45-C792-0A36-AECCF0FB6514}"/>
              </a:ext>
            </a:extLst>
          </p:cNvPr>
          <p:cNvCxnSpPr/>
          <p:nvPr/>
        </p:nvCxnSpPr>
        <p:spPr>
          <a:xfrm>
            <a:off x="5225984" y="173141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BF16D2-ABEF-8D2D-E73C-109F5340F9A1}"/>
              </a:ext>
            </a:extLst>
          </p:cNvPr>
          <p:cNvCxnSpPr/>
          <p:nvPr/>
        </p:nvCxnSpPr>
        <p:spPr>
          <a:xfrm>
            <a:off x="4255314" y="173141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2B9269-3B0A-A07D-9258-0F3CDA5ECBB4}"/>
              </a:ext>
            </a:extLst>
          </p:cNvPr>
          <p:cNvCxnSpPr/>
          <p:nvPr/>
        </p:nvCxnSpPr>
        <p:spPr>
          <a:xfrm>
            <a:off x="3235405" y="171015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A4C038-A386-58E3-E1E7-D13B496CCDF1}"/>
              </a:ext>
            </a:extLst>
          </p:cNvPr>
          <p:cNvCxnSpPr/>
          <p:nvPr/>
        </p:nvCxnSpPr>
        <p:spPr>
          <a:xfrm>
            <a:off x="2229566" y="171015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779547-9D22-9E01-DF99-3732BE40CDEC}"/>
              </a:ext>
            </a:extLst>
          </p:cNvPr>
          <p:cNvCxnSpPr/>
          <p:nvPr/>
        </p:nvCxnSpPr>
        <p:spPr>
          <a:xfrm>
            <a:off x="1244828" y="1731419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05F323-B2B5-4D63-0F18-845F06DC80C1}"/>
              </a:ext>
            </a:extLst>
          </p:cNvPr>
          <p:cNvCxnSpPr/>
          <p:nvPr/>
        </p:nvCxnSpPr>
        <p:spPr>
          <a:xfrm>
            <a:off x="238987" y="1731419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1">
            <a:extLst>
              <a:ext uri="{FF2B5EF4-FFF2-40B4-BE49-F238E27FC236}">
                <a16:creationId xmlns:a16="http://schemas.microsoft.com/office/drawing/2014/main" id="{48AAD0B6-A890-DF13-C709-30E3F560DD8F}"/>
              </a:ext>
            </a:extLst>
          </p:cNvPr>
          <p:cNvSpPr txBox="1"/>
          <p:nvPr/>
        </p:nvSpPr>
        <p:spPr>
          <a:xfrm>
            <a:off x="3470693" y="1922866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1">
                <a:extLst>
                  <a:ext uri="{FF2B5EF4-FFF2-40B4-BE49-F238E27FC236}">
                    <a16:creationId xmlns:a16="http://schemas.microsoft.com/office/drawing/2014/main" id="{918F18BA-C4A7-D078-E7BF-5CF4489E2B23}"/>
                  </a:ext>
                </a:extLst>
              </p:cNvPr>
              <p:cNvSpPr txBox="1"/>
              <p:nvPr/>
            </p:nvSpPr>
            <p:spPr>
              <a:xfrm>
                <a:off x="1563412" y="1934150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4" name="C1">
                <a:extLst>
                  <a:ext uri="{FF2B5EF4-FFF2-40B4-BE49-F238E27FC236}">
                    <a16:creationId xmlns:a16="http://schemas.microsoft.com/office/drawing/2014/main" id="{918F18BA-C4A7-D078-E7BF-5CF4489E2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412" y="1934150"/>
                <a:ext cx="53162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1">
                <a:extLst>
                  <a:ext uri="{FF2B5EF4-FFF2-40B4-BE49-F238E27FC236}">
                    <a16:creationId xmlns:a16="http://schemas.microsoft.com/office/drawing/2014/main" id="{7F56D9A6-122D-A9DB-4AA1-3994179783A5}"/>
                  </a:ext>
                </a:extLst>
              </p:cNvPr>
              <p:cNvSpPr txBox="1"/>
              <p:nvPr/>
            </p:nvSpPr>
            <p:spPr>
              <a:xfrm>
                <a:off x="541010" y="1944135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C1">
                <a:extLst>
                  <a:ext uri="{FF2B5EF4-FFF2-40B4-BE49-F238E27FC236}">
                    <a16:creationId xmlns:a16="http://schemas.microsoft.com/office/drawing/2014/main" id="{7F56D9A6-122D-A9DB-4AA1-399417978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10" y="1944135"/>
                <a:ext cx="5316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1">
                <a:extLst>
                  <a:ext uri="{FF2B5EF4-FFF2-40B4-BE49-F238E27FC236}">
                    <a16:creationId xmlns:a16="http://schemas.microsoft.com/office/drawing/2014/main" id="{6AAA6BB2-51A1-8A69-A5B6-97D9765068E5}"/>
                  </a:ext>
                </a:extLst>
              </p:cNvPr>
              <p:cNvSpPr txBox="1"/>
              <p:nvPr/>
            </p:nvSpPr>
            <p:spPr>
              <a:xfrm>
                <a:off x="10395154" y="1932398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C1">
                <a:extLst>
                  <a:ext uri="{FF2B5EF4-FFF2-40B4-BE49-F238E27FC236}">
                    <a16:creationId xmlns:a16="http://schemas.microsoft.com/office/drawing/2014/main" id="{6AAA6BB2-51A1-8A69-A5B6-97D976506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154" y="1932398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1">
                <a:extLst>
                  <a:ext uri="{FF2B5EF4-FFF2-40B4-BE49-F238E27FC236}">
                    <a16:creationId xmlns:a16="http://schemas.microsoft.com/office/drawing/2014/main" id="{831380E4-DD01-04FB-8A9A-6172D13394E2}"/>
                  </a:ext>
                </a:extLst>
              </p:cNvPr>
              <p:cNvSpPr txBox="1"/>
              <p:nvPr/>
            </p:nvSpPr>
            <p:spPr>
              <a:xfrm>
                <a:off x="11394298" y="1924060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C1">
                <a:extLst>
                  <a:ext uri="{FF2B5EF4-FFF2-40B4-BE49-F238E27FC236}">
                    <a16:creationId xmlns:a16="http://schemas.microsoft.com/office/drawing/2014/main" id="{831380E4-DD01-04FB-8A9A-6172D1339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4298" y="1924060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1">
                <a:extLst>
                  <a:ext uri="{FF2B5EF4-FFF2-40B4-BE49-F238E27FC236}">
                    <a16:creationId xmlns:a16="http://schemas.microsoft.com/office/drawing/2014/main" id="{0017C2B7-1325-60D7-DF2D-D4FE858E4CC0}"/>
                  </a:ext>
                </a:extLst>
              </p:cNvPr>
              <p:cNvSpPr txBox="1"/>
              <p:nvPr/>
            </p:nvSpPr>
            <p:spPr>
              <a:xfrm>
                <a:off x="2532746" y="1911587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C1">
                <a:extLst>
                  <a:ext uri="{FF2B5EF4-FFF2-40B4-BE49-F238E27FC236}">
                    <a16:creationId xmlns:a16="http://schemas.microsoft.com/office/drawing/2014/main" id="{0017C2B7-1325-60D7-DF2D-D4FE858E4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746" y="1911587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1">
                <a:extLst>
                  <a:ext uri="{FF2B5EF4-FFF2-40B4-BE49-F238E27FC236}">
                    <a16:creationId xmlns:a16="http://schemas.microsoft.com/office/drawing/2014/main" id="{70E3BCA2-D00F-AE0A-7C56-75EBDE9394E8}"/>
                  </a:ext>
                </a:extLst>
              </p:cNvPr>
              <p:cNvSpPr txBox="1"/>
              <p:nvPr/>
            </p:nvSpPr>
            <p:spPr>
              <a:xfrm>
                <a:off x="9376149" y="1922865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C1">
                <a:extLst>
                  <a:ext uri="{FF2B5EF4-FFF2-40B4-BE49-F238E27FC236}">
                    <a16:creationId xmlns:a16="http://schemas.microsoft.com/office/drawing/2014/main" id="{70E3BCA2-D00F-AE0A-7C56-75EBDE939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149" y="1922865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33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175C-5CBF-1E55-A4C6-07BB2B93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05C2E-961F-AD6F-1CFF-F29588BB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39554243-C0B4-7ECA-C215-484F84EBD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860698"/>
            <a:ext cx="11544300" cy="4634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In each step, the machine decides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What to </a:t>
            </a:r>
            <a:r>
              <a:rPr lang="en-US" sz="2800" dirty="0">
                <a:solidFill>
                  <a:schemeClr val="accent1"/>
                </a:solidFill>
              </a:rPr>
              <a:t>write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Which direction to </a:t>
            </a:r>
            <a:r>
              <a:rPr lang="en-US" sz="2800" dirty="0">
                <a:solidFill>
                  <a:schemeClr val="accent1"/>
                </a:solidFill>
              </a:rPr>
              <a:t>move</a:t>
            </a:r>
            <a:r>
              <a:rPr lang="en-US" sz="2800" dirty="0"/>
              <a:t> the head (left or right)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The new </a:t>
            </a:r>
            <a:r>
              <a:rPr lang="en-US" sz="2800" dirty="0">
                <a:solidFill>
                  <a:schemeClr val="accent1"/>
                </a:solidFill>
              </a:rPr>
              <a:t>state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Decision is based only on current </a:t>
            </a:r>
            <a:r>
              <a:rPr lang="en-US" sz="3200" dirty="0">
                <a:solidFill>
                  <a:schemeClr val="accent1"/>
                </a:solidFill>
              </a:rPr>
              <a:t>state</a:t>
            </a:r>
            <a:r>
              <a:rPr lang="en-US" sz="3200" dirty="0"/>
              <a:t> and observed </a:t>
            </a:r>
            <a:r>
              <a:rPr lang="en-US" sz="3200" dirty="0">
                <a:solidFill>
                  <a:schemeClr val="accent1"/>
                </a:solidFill>
              </a:rPr>
              <a:t>symbol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New cells are automatically “created” when needed</a:t>
            </a:r>
          </a:p>
        </p:txBody>
      </p:sp>
      <p:pic>
        <p:nvPicPr>
          <p:cNvPr id="6" name="tm">
            <a:hlinkClick r:id="" action="ppaction://media"/>
            <a:extLst>
              <a:ext uri="{FF2B5EF4-FFF2-40B4-BE49-F238E27FC236}">
                <a16:creationId xmlns:a16="http://schemas.microsoft.com/office/drawing/2014/main" id="{8AC4A8DA-43F6-18C8-E70A-BDF92A217D4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43249" y="251280"/>
            <a:ext cx="6617380" cy="174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4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797"/>
    </mc:Choice>
    <mc:Fallback xmlns="">
      <p:transition spd="slow" advTm="917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5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3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A7AA-B502-CCDE-D50C-3EB248659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12DE1-B1E0-05CD-E23E-D72F9AB15F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761" y="1825624"/>
                <a:ext cx="11095177" cy="489477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Mathematically, a Turing machine is described by a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 function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the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states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is the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symbols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means:</a:t>
                </a:r>
              </a:p>
              <a:p>
                <a:pPr lvl="1"/>
                <a:r>
                  <a:rPr lang="en-US" dirty="0"/>
                  <a:t>If we are in the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we read the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(replacing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), move the head in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left,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right), and go to 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12DE1-B1E0-05CD-E23E-D72F9AB15F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761" y="1825624"/>
                <a:ext cx="11095177" cy="4894771"/>
              </a:xfrm>
              <a:blipFill>
                <a:blip r:embed="rId2"/>
                <a:stretch>
                  <a:fillRect l="-989" r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5ECC8-48E2-5F77-A70C-FBD2FF05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7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7CFB-76FB-C471-75C7-3ADD9E31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3922-79EC-1165-1D6D-DD8BC7C4F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17" y="1825625"/>
            <a:ext cx="11194473" cy="4351338"/>
          </a:xfrm>
        </p:spPr>
        <p:txBody>
          <a:bodyPr/>
          <a:lstStyle/>
          <a:p>
            <a:r>
              <a:rPr lang="en-US" dirty="0"/>
              <a:t>One Turing machine represents one algorithm</a:t>
            </a:r>
          </a:p>
          <a:p>
            <a:r>
              <a:rPr lang="en-US" dirty="0"/>
              <a:t>For us, the </a:t>
            </a:r>
            <a:r>
              <a:rPr lang="en-US" dirty="0">
                <a:solidFill>
                  <a:schemeClr val="accent1"/>
                </a:solidFill>
              </a:rPr>
              <a:t>input</a:t>
            </a:r>
            <a:r>
              <a:rPr lang="en-US" dirty="0"/>
              <a:t> to a Turing machine will always be a finite </a:t>
            </a:r>
            <a:r>
              <a:rPr lang="en-US" dirty="0">
                <a:solidFill>
                  <a:schemeClr val="accent1"/>
                </a:solidFill>
              </a:rPr>
              <a:t>string </a:t>
            </a:r>
            <a:r>
              <a:rPr lang="en-US" dirty="0"/>
              <a:t>over the binary alphabet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31278-3C42-E01C-6494-73E96955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5719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3A61-E71F-A447-308A-E7F8D9D7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and alphabets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8BF05-FD32-D64F-02B6-4E9912CC1F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05025"/>
                <a:ext cx="10515600" cy="40005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An “alphabet”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any nonempty, finite set of “symbols”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⊔,0, 1, 0, 1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⚾</m:t>
                    </m:r>
                    <m:r>
                      <m:rPr>
                        <m:nor/>
                      </m:rPr>
                      <a:rPr lang="en-US" b="0" i="0" dirty="0" smtClean="0"/>
                      <m:t>,</m:t>
                    </m:r>
                    <m:r>
                      <m:rPr>
                        <m:nor/>
                      </m:rPr>
                      <a:rPr lang="en-US" dirty="0"/>
                      <m:t>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dirty="0"/>
                      <m:t>⏰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🍕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8BF05-FD32-D64F-02B6-4E9912CC1F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05025"/>
                <a:ext cx="10515600" cy="400050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B3C63-16C9-5F43-0356-FC0FEB6A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7B0C1D-7842-3D10-688F-947CD4EDD7AB}"/>
              </a:ext>
            </a:extLst>
          </p:cNvPr>
          <p:cNvGrpSpPr/>
          <p:nvPr/>
        </p:nvGrpSpPr>
        <p:grpSpPr>
          <a:xfrm>
            <a:off x="3196320" y="3692318"/>
            <a:ext cx="142878" cy="196702"/>
            <a:chOff x="5443870" y="1881963"/>
            <a:chExt cx="142878" cy="19670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7D6B77D-BF64-EC25-644C-4A9E6C09B23A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835780-9784-3442-4BD4-6C896AD0E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6637EA-BCB9-8065-1944-D325C4E10B7C}"/>
              </a:ext>
            </a:extLst>
          </p:cNvPr>
          <p:cNvGrpSpPr/>
          <p:nvPr/>
        </p:nvGrpSpPr>
        <p:grpSpPr>
          <a:xfrm>
            <a:off x="3478373" y="3692318"/>
            <a:ext cx="142878" cy="196702"/>
            <a:chOff x="5443870" y="1881963"/>
            <a:chExt cx="142878" cy="19670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192A6D4-239B-AB08-1E9A-824DC9F36571}"/>
                </a:ext>
              </a:extLst>
            </p:cNvPr>
            <p:cNvCxnSpPr/>
            <p:nvPr/>
          </p:nvCxnSpPr>
          <p:spPr>
            <a:xfrm>
              <a:off x="5443870" y="1881963"/>
              <a:ext cx="142878" cy="1967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6DEA39C-D7A8-E12E-6D4D-E826303F8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3870" y="1881963"/>
              <a:ext cx="142878" cy="1967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627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45A93-C766-5023-B621-E2D72843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this course is designed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8E5D-0A27-D317-97A1-F5ADFDC4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CS students, math students, and anyone who is curious</a:t>
            </a:r>
          </a:p>
          <a:p>
            <a:pPr>
              <a:lnSpc>
                <a:spcPct val="150000"/>
              </a:lnSpc>
            </a:pPr>
            <a:r>
              <a:rPr lang="en-US" dirty="0"/>
              <a:t>Prerequisites: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Experience with mathematical </a:t>
            </a:r>
            <a:r>
              <a:rPr lang="en-US" dirty="0">
                <a:solidFill>
                  <a:schemeClr val="accent1"/>
                </a:solidFill>
              </a:rPr>
              <a:t>proofs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CMSC 27200 or CMSC 27230 or CMSC 37000, or MATH 15900 or MATH 15910 or MATH 16300 or MATH 16310 or MATH 19900 or MATH 25500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4614A-9E9C-FEA2-9430-8DB881880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55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8352-71F6-A8BC-A1AC-F84DFC004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F809A-FD95-6127-83E1-DD8F38299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074" y="1419478"/>
                <a:ext cx="11306175" cy="527903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be an alphabet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string</a:t>
                </a:r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 finite sequence of symbols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length</a:t>
                </a:r>
                <a:r>
                  <a:rPr lang="en-US" dirty="0"/>
                  <a:t> of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number of symbols, denoted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a nonnegative integer,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the set of length-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strings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Example: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000, 001, 010, 011, 100, 101, 110, 111</m:t>
                      </m:r>
                      <m:r>
                        <m:rPr>
                          <m:lit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F809A-FD95-6127-83E1-DD8F38299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074" y="1419478"/>
                <a:ext cx="11306175" cy="5279033"/>
              </a:xfrm>
              <a:blipFill>
                <a:blip r:embed="rId2"/>
                <a:stretch>
                  <a:fillRect l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CF070-4C2D-E3A8-E7C0-A831DF2B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C7229A-E9FB-D649-AA74-75D20C7832BC}"/>
              </a:ext>
            </a:extLst>
          </p:cNvPr>
          <p:cNvGrpSpPr/>
          <p:nvPr/>
        </p:nvGrpSpPr>
        <p:grpSpPr>
          <a:xfrm>
            <a:off x="4719762" y="310757"/>
            <a:ext cx="7267433" cy="2657374"/>
            <a:chOff x="4602804" y="3977893"/>
            <a:chExt cx="7267433" cy="26573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B01962-559A-7DA0-0998-4C7A58375F4C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Hexagon 14">
                  <a:extLst>
                    <a:ext uri="{FF2B5EF4-FFF2-40B4-BE49-F238E27FC236}">
                      <a16:creationId xmlns:a16="http://schemas.microsoft.com/office/drawing/2014/main" id="{28771D8A-EA2F-3889-259E-E13B7501051B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, then what is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15" name="Hexagon 14">
                  <a:extLst>
                    <a:ext uri="{FF2B5EF4-FFF2-40B4-BE49-F238E27FC236}">
                      <a16:creationId xmlns:a16="http://schemas.microsoft.com/office/drawing/2014/main" id="{28771D8A-EA2F-3889-259E-E13B750105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EA2DB15-31EB-33F1-FC43-528517FAF767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84FF945D-9817-BFCC-54A9-26C9A9942F0D}"/>
                  </a:ext>
                </a:extLst>
              </p:cNvPr>
              <p:cNvSpPr/>
              <p:nvPr/>
            </p:nvSpPr>
            <p:spPr>
              <a:xfrm>
                <a:off x="8361661" y="114067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84FF945D-9817-BFCC-54A9-26C9A9942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661" y="114067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E29458AB-C045-001B-8A65-0CC37A802335}"/>
                  </a:ext>
                </a:extLst>
              </p:cNvPr>
              <p:cNvSpPr/>
              <p:nvPr/>
            </p:nvSpPr>
            <p:spPr>
              <a:xfrm>
                <a:off x="4805955" y="114067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E29458AB-C045-001B-8A65-0CC37A802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955" y="114067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238A0596-EF81-8E5E-F5E5-B4B72D972C7A}"/>
                  </a:ext>
                </a:extLst>
              </p:cNvPr>
              <p:cNvSpPr/>
              <p:nvPr/>
            </p:nvSpPr>
            <p:spPr>
              <a:xfrm>
                <a:off x="8355102" y="186410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not well-defined</a:t>
                </a:r>
              </a:p>
            </p:txBody>
          </p:sp>
        </mc:Choice>
        <mc:Fallback xmlns=""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238A0596-EF81-8E5E-F5E5-B4B72D972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102" y="186410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6AF155C3-3C9A-DBF0-DDB1-077013529C16}"/>
                  </a:ext>
                </a:extLst>
              </p:cNvPr>
              <p:cNvSpPr/>
              <p:nvPr/>
            </p:nvSpPr>
            <p:spPr>
              <a:xfrm>
                <a:off x="4803868" y="186013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6AF155C3-3C9A-DBF0-DDB1-077013529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868" y="186013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904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8879-7E72-34D3-6CB1-ADBD479D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empty string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15246-A213-308A-3939-7367B3A340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4849" y="1825625"/>
                <a:ext cx="10791825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any alphabet,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There is one string of length zero: the </a:t>
                </a:r>
                <a:r>
                  <a:rPr lang="en-US" dirty="0">
                    <a:solidFill>
                      <a:schemeClr val="accent1"/>
                    </a:solidFill>
                  </a:rPr>
                  <a:t>empty string</a:t>
                </a:r>
                <a:r>
                  <a:rPr lang="en-US" dirty="0"/>
                  <a:t>, denoted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dirty="0"/>
                  <a:t>Denoted </a:t>
                </a:r>
                <a:r>
                  <a:rPr lang="en-US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""</a:t>
                </a:r>
                <a:r>
                  <a:rPr lang="en-US" dirty="0"/>
                  <a:t> in popular programming languages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915246-A213-308A-3939-7367B3A34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849" y="1825625"/>
                <a:ext cx="10791825" cy="4351338"/>
              </a:xfrm>
              <a:blipFill>
                <a:blip r:embed="rId2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E7E87-F889-1AC2-CF63-70D9DC5E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32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8409-E8F2-887B-0034-D133C9E0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336"/>
            <a:ext cx="10515600" cy="1325563"/>
          </a:xfrm>
        </p:spPr>
        <p:txBody>
          <a:bodyPr/>
          <a:lstStyle/>
          <a:p>
            <a:r>
              <a:rPr lang="en-US" dirty="0"/>
              <a:t>Arbitrary-length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961E7-2634-2E59-7C97-AC4FF54B5C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128"/>
                <a:ext cx="10515600" cy="47561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be an alphabet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to be the set of strings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of </a:t>
                </a:r>
                <a:r>
                  <a:rPr lang="en-US" dirty="0">
                    <a:solidFill>
                      <a:schemeClr val="accent1"/>
                    </a:solidFill>
                  </a:rPr>
                  <a:t>any finite length</a:t>
                </a:r>
                <a:r>
                  <a:rPr lang="en-US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,0, 1, 00, 01, 10, 11, 000, 001, 010, 011, …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961E7-2634-2E59-7C97-AC4FF54B5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128"/>
                <a:ext cx="10515600" cy="47561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5BE8B-468F-A9E2-D08C-0774BA57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32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946FD-2510-6642-1D9F-9AD87091E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B361-63CE-7333-0ECF-BCC041D1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511"/>
            <a:ext cx="10515600" cy="1325563"/>
          </a:xfrm>
        </p:spPr>
        <p:txBody>
          <a:bodyPr/>
          <a:lstStyle/>
          <a:p>
            <a:r>
              <a:rPr lang="en-US" dirty="0"/>
              <a:t>Turing machine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7378B-6DEE-5F3B-8949-539B8C48A6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028" y="1875514"/>
                <a:ext cx="10838113" cy="286671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tape initially contains an </a:t>
                </a:r>
                <a:r>
                  <a:rPr lang="en-US" dirty="0">
                    <a:solidFill>
                      <a:schemeClr val="accent1"/>
                    </a:solidFill>
                  </a:rPr>
                  <a:t>input string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(one bit per cell)</a:t>
                </a:r>
              </a:p>
              <a:p>
                <a:r>
                  <a:rPr lang="en-US" dirty="0"/>
                  <a:t>The head is initially in a cell to the left of the input</a:t>
                </a:r>
              </a:p>
              <a:p>
                <a:pPr lvl="1"/>
                <a:r>
                  <a:rPr lang="en-US" dirty="0"/>
                  <a:t>This cell contains a special “</a:t>
                </a:r>
                <a:r>
                  <a:rPr lang="en-US" dirty="0">
                    <a:solidFill>
                      <a:schemeClr val="accent1"/>
                    </a:solidFill>
                  </a:rPr>
                  <a:t>blank symbol</a:t>
                </a:r>
                <a:r>
                  <a:rPr lang="en-US" dirty="0"/>
                  <a:t>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machine is initially in a special “</a:t>
                </a:r>
                <a:r>
                  <a:rPr lang="en-US" dirty="0">
                    <a:solidFill>
                      <a:schemeClr val="accent1"/>
                    </a:solidFill>
                  </a:rPr>
                  <a:t>start state</a:t>
                </a:r>
                <a:r>
                  <a:rPr lang="en-US" dirty="0"/>
                  <a:t>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7378B-6DEE-5F3B-8949-539B8C48A6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028" y="1875514"/>
                <a:ext cx="10838113" cy="2866713"/>
              </a:xfrm>
              <a:blipFill>
                <a:blip r:embed="rId2"/>
                <a:stretch>
                  <a:fillRect l="-1012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78273-07DA-20F2-E9A5-37CBAE53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1D2C2C-D57C-2142-7922-C588FE7D678B}"/>
              </a:ext>
            </a:extLst>
          </p:cNvPr>
          <p:cNvGrpSpPr/>
          <p:nvPr/>
        </p:nvGrpSpPr>
        <p:grpSpPr>
          <a:xfrm>
            <a:off x="-211121" y="5038587"/>
            <a:ext cx="12403121" cy="1634819"/>
            <a:chOff x="-211121" y="4573564"/>
            <a:chExt cx="12403121" cy="163481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48E98DF-CF29-B9A6-CE87-BDAE1CA8394F}"/>
                </a:ext>
              </a:extLst>
            </p:cNvPr>
            <p:cNvSpPr/>
            <p:nvPr/>
          </p:nvSpPr>
          <p:spPr>
            <a:xfrm>
              <a:off x="2494351" y="4594829"/>
              <a:ext cx="5792592" cy="9964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772E1D-71B3-8987-78EE-2D2EEBCA5191}"/>
                </a:ext>
              </a:extLst>
            </p:cNvPr>
            <p:cNvCxnSpPr>
              <a:cxnSpLocks/>
            </p:cNvCxnSpPr>
            <p:nvPr/>
          </p:nvCxnSpPr>
          <p:spPr>
            <a:xfrm>
              <a:off x="8290931" y="4587316"/>
              <a:ext cx="3901069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5D54F9D-5C8E-2614-2863-EB03251BA0DC}"/>
                </a:ext>
              </a:extLst>
            </p:cNvPr>
            <p:cNvCxnSpPr>
              <a:cxnSpLocks/>
            </p:cNvCxnSpPr>
            <p:nvPr/>
          </p:nvCxnSpPr>
          <p:spPr>
            <a:xfrm>
              <a:off x="8290931" y="5583768"/>
              <a:ext cx="3901069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9096EC-B157-0A51-E72B-4D3BF4E98FF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94829"/>
              <a:ext cx="2494351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7B546D-D475-5FF9-E20B-9FCCD378F0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583768"/>
              <a:ext cx="2494351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5F57950-CE34-490B-1C1B-B4632C241228}"/>
                </a:ext>
              </a:extLst>
            </p:cNvPr>
            <p:cNvCxnSpPr/>
            <p:nvPr/>
          </p:nvCxnSpPr>
          <p:spPr>
            <a:xfrm>
              <a:off x="2494351" y="457356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0F2E9C2-95F0-F64D-16E3-E6465E439B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4351" y="4587316"/>
              <a:ext cx="5796580" cy="75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D68A8B6-F1DC-C21F-F05B-74C5D2CA02AF}"/>
                </a:ext>
              </a:extLst>
            </p:cNvPr>
            <p:cNvCxnSpPr>
              <a:cxnSpLocks/>
            </p:cNvCxnSpPr>
            <p:nvPr/>
          </p:nvCxnSpPr>
          <p:spPr>
            <a:xfrm>
              <a:off x="2494351" y="5583768"/>
              <a:ext cx="57965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38F95E8-446F-6E87-7343-AA0BA97A7049}"/>
                </a:ext>
              </a:extLst>
            </p:cNvPr>
            <p:cNvCxnSpPr/>
            <p:nvPr/>
          </p:nvCxnSpPr>
          <p:spPr>
            <a:xfrm>
              <a:off x="3454826" y="459482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84A568-EC96-E603-A691-1D2A33907D4D}"/>
                </a:ext>
              </a:extLst>
            </p:cNvPr>
            <p:cNvCxnSpPr/>
            <p:nvPr/>
          </p:nvCxnSpPr>
          <p:spPr>
            <a:xfrm>
              <a:off x="4433021" y="459482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CD06A3-AD74-5A19-77BD-F0C239179B6F}"/>
                </a:ext>
              </a:extLst>
            </p:cNvPr>
            <p:cNvCxnSpPr/>
            <p:nvPr/>
          </p:nvCxnSpPr>
          <p:spPr>
            <a:xfrm>
              <a:off x="5389951" y="459482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9D73E-9478-3C0A-E48F-A32ADD43FDC3}"/>
                </a:ext>
              </a:extLst>
            </p:cNvPr>
            <p:cNvCxnSpPr/>
            <p:nvPr/>
          </p:nvCxnSpPr>
          <p:spPr>
            <a:xfrm>
              <a:off x="6357514" y="457356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0">
                  <a:extLst>
                    <a:ext uri="{FF2B5EF4-FFF2-40B4-BE49-F238E27FC236}">
                      <a16:creationId xmlns:a16="http://schemas.microsoft.com/office/drawing/2014/main" id="{BF9DEFF9-A383-7358-4445-520227C7EE67}"/>
                    </a:ext>
                  </a:extLst>
                </p:cNvPr>
                <p:cNvSpPr txBox="1"/>
                <p:nvPr/>
              </p:nvSpPr>
              <p:spPr>
                <a:xfrm>
                  <a:off x="3699378" y="4786277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A0">
                  <a:extLst>
                    <a:ext uri="{FF2B5EF4-FFF2-40B4-BE49-F238E27FC236}">
                      <a16:creationId xmlns:a16="http://schemas.microsoft.com/office/drawing/2014/main" id="{BF9DEFF9-A383-7358-4445-520227C7E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9378" y="4786277"/>
                  <a:ext cx="531627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11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B1">
                  <a:extLst>
                    <a:ext uri="{FF2B5EF4-FFF2-40B4-BE49-F238E27FC236}">
                      <a16:creationId xmlns:a16="http://schemas.microsoft.com/office/drawing/2014/main" id="{EAEA7BE8-FD25-2FA6-498C-C6C10123BB37}"/>
                    </a:ext>
                  </a:extLst>
                </p:cNvPr>
                <p:cNvSpPr txBox="1"/>
                <p:nvPr/>
              </p:nvSpPr>
              <p:spPr>
                <a:xfrm>
                  <a:off x="4708584" y="4786277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" name="B1">
                  <a:extLst>
                    <a:ext uri="{FF2B5EF4-FFF2-40B4-BE49-F238E27FC236}">
                      <a16:creationId xmlns:a16="http://schemas.microsoft.com/office/drawing/2014/main" id="{EAEA7BE8-FD25-2FA6-498C-C6C10123BB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8584" y="4786277"/>
                  <a:ext cx="531627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11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B1">
                  <a:extLst>
                    <a:ext uri="{FF2B5EF4-FFF2-40B4-BE49-F238E27FC236}">
                      <a16:creationId xmlns:a16="http://schemas.microsoft.com/office/drawing/2014/main" id="{0ED04DBD-0E8B-A5F0-FF85-A0FD85B57767}"/>
                    </a:ext>
                  </a:extLst>
                </p:cNvPr>
                <p:cNvSpPr txBox="1"/>
                <p:nvPr/>
              </p:nvSpPr>
              <p:spPr>
                <a:xfrm>
                  <a:off x="5667287" y="4786276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7" name="B1">
                  <a:extLst>
                    <a:ext uri="{FF2B5EF4-FFF2-40B4-BE49-F238E27FC236}">
                      <a16:creationId xmlns:a16="http://schemas.microsoft.com/office/drawing/2014/main" id="{0ED04DBD-0E8B-A5F0-FF85-A0FD85B577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287" y="4786276"/>
                  <a:ext cx="531627" cy="584775"/>
                </a:xfrm>
                <a:prstGeom prst="rect">
                  <a:avLst/>
                </a:prstGeom>
                <a:blipFill>
                  <a:blip r:embed="rId5"/>
                  <a:stretch>
                    <a:fillRect l="-22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B1">
                  <a:extLst>
                    <a:ext uri="{FF2B5EF4-FFF2-40B4-BE49-F238E27FC236}">
                      <a16:creationId xmlns:a16="http://schemas.microsoft.com/office/drawing/2014/main" id="{7ABBC2CA-07AF-FF3E-A201-102CDC8BBECA}"/>
                    </a:ext>
                  </a:extLst>
                </p:cNvPr>
                <p:cNvSpPr txBox="1"/>
                <p:nvPr/>
              </p:nvSpPr>
              <p:spPr>
                <a:xfrm>
                  <a:off x="6640575" y="4786274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8" name="B1">
                  <a:extLst>
                    <a:ext uri="{FF2B5EF4-FFF2-40B4-BE49-F238E27FC236}">
                      <a16:creationId xmlns:a16="http://schemas.microsoft.com/office/drawing/2014/main" id="{7ABBC2CA-07AF-FF3E-A201-102CDC8BB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0575" y="4786274"/>
                  <a:ext cx="53162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D2790FA-51BB-0B5C-BDA8-DE80ED4C312D}"/>
                </a:ext>
              </a:extLst>
            </p:cNvPr>
            <p:cNvCxnSpPr/>
            <p:nvPr/>
          </p:nvCxnSpPr>
          <p:spPr>
            <a:xfrm>
              <a:off x="7323368" y="459482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B1">
                  <a:extLst>
                    <a:ext uri="{FF2B5EF4-FFF2-40B4-BE49-F238E27FC236}">
                      <a16:creationId xmlns:a16="http://schemas.microsoft.com/office/drawing/2014/main" id="{4087B922-6CD9-ADF0-F072-741695CC9B34}"/>
                    </a:ext>
                  </a:extLst>
                </p:cNvPr>
                <p:cNvSpPr txBox="1"/>
                <p:nvPr/>
              </p:nvSpPr>
              <p:spPr>
                <a:xfrm>
                  <a:off x="7585639" y="4800026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4" name="B1">
                  <a:extLst>
                    <a:ext uri="{FF2B5EF4-FFF2-40B4-BE49-F238E27FC236}">
                      <a16:creationId xmlns:a16="http://schemas.microsoft.com/office/drawing/2014/main" id="{4087B922-6CD9-ADF0-F072-741695CC9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5639" y="4800026"/>
                  <a:ext cx="531627" cy="584775"/>
                </a:xfrm>
                <a:prstGeom prst="rect">
                  <a:avLst/>
                </a:prstGeom>
                <a:blipFill>
                  <a:blip r:embed="rId7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029CFE2-F3EC-EF49-2BD8-DD867FD2F935}"/>
                </a:ext>
              </a:extLst>
            </p:cNvPr>
            <p:cNvCxnSpPr/>
            <p:nvPr/>
          </p:nvCxnSpPr>
          <p:spPr>
            <a:xfrm>
              <a:off x="8290931" y="4587316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B1">
                  <a:extLst>
                    <a:ext uri="{FF2B5EF4-FFF2-40B4-BE49-F238E27FC236}">
                      <a16:creationId xmlns:a16="http://schemas.microsoft.com/office/drawing/2014/main" id="{399391D6-10E5-69D4-B720-3005551ED004}"/>
                    </a:ext>
                  </a:extLst>
                </p:cNvPr>
                <p:cNvSpPr txBox="1"/>
                <p:nvPr/>
              </p:nvSpPr>
              <p:spPr>
                <a:xfrm>
                  <a:off x="8553201" y="4789988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1" name="B1">
                  <a:extLst>
                    <a:ext uri="{FF2B5EF4-FFF2-40B4-BE49-F238E27FC236}">
                      <a16:creationId xmlns:a16="http://schemas.microsoft.com/office/drawing/2014/main" id="{399391D6-10E5-69D4-B720-3005551ED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3201" y="4789988"/>
                  <a:ext cx="531627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B1">
                  <a:extLst>
                    <a:ext uri="{FF2B5EF4-FFF2-40B4-BE49-F238E27FC236}">
                      <a16:creationId xmlns:a16="http://schemas.microsoft.com/office/drawing/2014/main" id="{358467D6-8CAA-6DD1-EE76-BD26FCF076A3}"/>
                    </a:ext>
                  </a:extLst>
                </p:cNvPr>
                <p:cNvSpPr txBox="1"/>
                <p:nvPr/>
              </p:nvSpPr>
              <p:spPr>
                <a:xfrm>
                  <a:off x="9543804" y="4778760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2" name="B1">
                  <a:extLst>
                    <a:ext uri="{FF2B5EF4-FFF2-40B4-BE49-F238E27FC236}">
                      <a16:creationId xmlns:a16="http://schemas.microsoft.com/office/drawing/2014/main" id="{358467D6-8CAA-6DD1-EE76-BD26FCF076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3804" y="4778760"/>
                  <a:ext cx="53162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B1">
                  <a:extLst>
                    <a:ext uri="{FF2B5EF4-FFF2-40B4-BE49-F238E27FC236}">
                      <a16:creationId xmlns:a16="http://schemas.microsoft.com/office/drawing/2014/main" id="{E3FD5CEE-0504-85A8-1A6E-157956C4797D}"/>
                    </a:ext>
                  </a:extLst>
                </p:cNvPr>
                <p:cNvSpPr txBox="1"/>
                <p:nvPr/>
              </p:nvSpPr>
              <p:spPr>
                <a:xfrm>
                  <a:off x="10548575" y="4778760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3" name="B1">
                  <a:extLst>
                    <a:ext uri="{FF2B5EF4-FFF2-40B4-BE49-F238E27FC236}">
                      <a16:creationId xmlns:a16="http://schemas.microsoft.com/office/drawing/2014/main" id="{E3FD5CEE-0504-85A8-1A6E-157956C47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8575" y="4778760"/>
                  <a:ext cx="531627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B1">
                  <a:extLst>
                    <a:ext uri="{FF2B5EF4-FFF2-40B4-BE49-F238E27FC236}">
                      <a16:creationId xmlns:a16="http://schemas.microsoft.com/office/drawing/2014/main" id="{A23CCF99-FEBB-291F-2E3F-7C93A9A4DCCB}"/>
                    </a:ext>
                  </a:extLst>
                </p:cNvPr>
                <p:cNvSpPr txBox="1"/>
                <p:nvPr/>
              </p:nvSpPr>
              <p:spPr>
                <a:xfrm>
                  <a:off x="11548033" y="4778759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4" name="B1">
                  <a:extLst>
                    <a:ext uri="{FF2B5EF4-FFF2-40B4-BE49-F238E27FC236}">
                      <a16:creationId xmlns:a16="http://schemas.microsoft.com/office/drawing/2014/main" id="{A23CCF99-FEBB-291F-2E3F-7C93A9A4D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8033" y="4778759"/>
                  <a:ext cx="531627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B1">
                  <a:extLst>
                    <a:ext uri="{FF2B5EF4-FFF2-40B4-BE49-F238E27FC236}">
                      <a16:creationId xmlns:a16="http://schemas.microsoft.com/office/drawing/2014/main" id="{5E2E7694-8C52-BF64-8359-E1E613C0529C}"/>
                    </a:ext>
                  </a:extLst>
                </p:cNvPr>
                <p:cNvSpPr txBox="1"/>
                <p:nvPr/>
              </p:nvSpPr>
              <p:spPr>
                <a:xfrm>
                  <a:off x="-211121" y="4779539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5" name="B1">
                  <a:extLst>
                    <a:ext uri="{FF2B5EF4-FFF2-40B4-BE49-F238E27FC236}">
                      <a16:creationId xmlns:a16="http://schemas.microsoft.com/office/drawing/2014/main" id="{5E2E7694-8C52-BF64-8359-E1E613C052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1121" y="4779539"/>
                  <a:ext cx="531627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B1">
                  <a:extLst>
                    <a:ext uri="{FF2B5EF4-FFF2-40B4-BE49-F238E27FC236}">
                      <a16:creationId xmlns:a16="http://schemas.microsoft.com/office/drawing/2014/main" id="{FCE0577A-AFEA-4D79-725E-7AE0D741C19A}"/>
                    </a:ext>
                  </a:extLst>
                </p:cNvPr>
                <p:cNvSpPr txBox="1"/>
                <p:nvPr/>
              </p:nvSpPr>
              <p:spPr>
                <a:xfrm>
                  <a:off x="1821841" y="4786275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6" name="B1">
                  <a:extLst>
                    <a:ext uri="{FF2B5EF4-FFF2-40B4-BE49-F238E27FC236}">
                      <a16:creationId xmlns:a16="http://schemas.microsoft.com/office/drawing/2014/main" id="{FCE0577A-AFEA-4D79-725E-7AE0D741C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1841" y="4786275"/>
                  <a:ext cx="531627" cy="58477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F0C2F3E-D4ED-96E3-3155-37FE4259568A}"/>
                </a:ext>
              </a:extLst>
            </p:cNvPr>
            <p:cNvSpPr/>
            <p:nvPr/>
          </p:nvSpPr>
          <p:spPr>
            <a:xfrm>
              <a:off x="2607260" y="5479353"/>
              <a:ext cx="832882" cy="729030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A0">
                  <a:extLst>
                    <a:ext uri="{FF2B5EF4-FFF2-40B4-BE49-F238E27FC236}">
                      <a16:creationId xmlns:a16="http://schemas.microsoft.com/office/drawing/2014/main" id="{07DC8B20-111A-0BAB-828C-3B223DBBA130}"/>
                    </a:ext>
                  </a:extLst>
                </p:cNvPr>
                <p:cNvSpPr txBox="1"/>
                <p:nvPr/>
              </p:nvSpPr>
              <p:spPr>
                <a:xfrm>
                  <a:off x="2811054" y="5684555"/>
                  <a:ext cx="5316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49" name="A0">
                  <a:extLst>
                    <a:ext uri="{FF2B5EF4-FFF2-40B4-BE49-F238E27FC236}">
                      <a16:creationId xmlns:a16="http://schemas.microsoft.com/office/drawing/2014/main" id="{07DC8B20-111A-0BAB-828C-3B223DBBA1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1054" y="5684555"/>
                  <a:ext cx="531627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4598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B1">
                  <a:extLst>
                    <a:ext uri="{FF2B5EF4-FFF2-40B4-BE49-F238E27FC236}">
                      <a16:creationId xmlns:a16="http://schemas.microsoft.com/office/drawing/2014/main" id="{741A22C1-F45D-38C9-9145-FB5A6816B933}"/>
                    </a:ext>
                  </a:extLst>
                </p:cNvPr>
                <p:cNvSpPr txBox="1"/>
                <p:nvPr/>
              </p:nvSpPr>
              <p:spPr>
                <a:xfrm>
                  <a:off x="2792642" y="4791188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B1">
                  <a:extLst>
                    <a:ext uri="{FF2B5EF4-FFF2-40B4-BE49-F238E27FC236}">
                      <a16:creationId xmlns:a16="http://schemas.microsoft.com/office/drawing/2014/main" id="{741A22C1-F45D-38C9-9145-FB5A6816B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642" y="4791188"/>
                  <a:ext cx="531627" cy="5847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B1">
                  <a:extLst>
                    <a:ext uri="{FF2B5EF4-FFF2-40B4-BE49-F238E27FC236}">
                      <a16:creationId xmlns:a16="http://schemas.microsoft.com/office/drawing/2014/main" id="{AC99DFB0-EA53-2ED1-7024-BD73C94E076B}"/>
                    </a:ext>
                  </a:extLst>
                </p:cNvPr>
                <p:cNvSpPr txBox="1"/>
                <p:nvPr/>
              </p:nvSpPr>
              <p:spPr>
                <a:xfrm>
                  <a:off x="767073" y="4779540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B1">
                  <a:extLst>
                    <a:ext uri="{FF2B5EF4-FFF2-40B4-BE49-F238E27FC236}">
                      <a16:creationId xmlns:a16="http://schemas.microsoft.com/office/drawing/2014/main" id="{AC99DFB0-EA53-2ED1-7024-BD73C94E0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073" y="4779540"/>
                  <a:ext cx="531627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D07EA4B-0C19-5799-F37C-9FDBE8BF04FB}"/>
                </a:ext>
              </a:extLst>
            </p:cNvPr>
            <p:cNvCxnSpPr/>
            <p:nvPr/>
          </p:nvCxnSpPr>
          <p:spPr>
            <a:xfrm>
              <a:off x="1527857" y="4587316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E02CA55-5C3D-A6F3-0214-29E863FC3BC5}"/>
                </a:ext>
              </a:extLst>
            </p:cNvPr>
            <p:cNvCxnSpPr/>
            <p:nvPr/>
          </p:nvCxnSpPr>
          <p:spPr>
            <a:xfrm>
              <a:off x="504600" y="4608581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70B43E4-50BE-EC62-7D49-BD6D78E5B6E8}"/>
                </a:ext>
              </a:extLst>
            </p:cNvPr>
            <p:cNvCxnSpPr/>
            <p:nvPr/>
          </p:nvCxnSpPr>
          <p:spPr>
            <a:xfrm>
              <a:off x="9269946" y="4587316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80369CF-8202-1A45-400A-980D279B932F}"/>
                </a:ext>
              </a:extLst>
            </p:cNvPr>
            <p:cNvCxnSpPr/>
            <p:nvPr/>
          </p:nvCxnSpPr>
          <p:spPr>
            <a:xfrm>
              <a:off x="10282317" y="4587316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AC3E247-4F36-E7C6-432D-652B3FAD2D1D}"/>
                </a:ext>
              </a:extLst>
            </p:cNvPr>
            <p:cNvCxnSpPr/>
            <p:nvPr/>
          </p:nvCxnSpPr>
          <p:spPr>
            <a:xfrm>
              <a:off x="11272917" y="4587316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2840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DB84-D68A-CEF2-93C6-B301EBA7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1FF3E-337D-0D92-9717-6F53C60EFF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2885" y="2122713"/>
                <a:ext cx="11016343" cy="40542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initialization, we repeatedly apply the transition function</a:t>
                </a:r>
              </a:p>
              <a:p>
                <a:r>
                  <a:rPr lang="en-US" dirty="0"/>
                  <a:t>Whenever necessary, a new cell is created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Eventually, the machine might reach a “</a:t>
                </a:r>
                <a:r>
                  <a:rPr lang="en-US" dirty="0">
                    <a:solidFill>
                      <a:schemeClr val="accent1"/>
                    </a:solidFill>
                  </a:rPr>
                  <a:t>halting state</a:t>
                </a:r>
                <a:r>
                  <a:rPr lang="en-US" dirty="0"/>
                  <a:t>”</a:t>
                </a:r>
              </a:p>
              <a:p>
                <a:pPr lvl="1"/>
                <a:r>
                  <a:rPr lang="en-US" dirty="0"/>
                  <a:t>There are two halting states: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In this case, the computation </a:t>
                </a:r>
                <a:r>
                  <a:rPr lang="en-US" dirty="0">
                    <a:solidFill>
                      <a:schemeClr val="accent1"/>
                    </a:solidFill>
                  </a:rPr>
                  <a:t>halts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51FF3E-337D-0D92-9717-6F53C60EF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2885" y="2122713"/>
                <a:ext cx="11016343" cy="4054249"/>
              </a:xfrm>
              <a:blipFill>
                <a:blip r:embed="rId2"/>
                <a:stretch>
                  <a:fillRect l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A1F1C-4690-9E53-F3CB-27C0310D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3B53301B-A1C6-D6E2-CC92-1FB1FB111A7D}"/>
              </a:ext>
            </a:extLst>
          </p:cNvPr>
          <p:cNvSpPr/>
          <p:nvPr/>
        </p:nvSpPr>
        <p:spPr>
          <a:xfrm>
            <a:off x="10025743" y="611198"/>
            <a:ext cx="1393371" cy="1393371"/>
          </a:xfrm>
          <a:prstGeom prst="octagon">
            <a:avLst/>
          </a:prstGeom>
          <a:solidFill>
            <a:srgbClr val="FF0000"/>
          </a:solidFill>
          <a:ln w="254000" cmpd="thinThick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343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4406F-C3D3-F89D-A8AC-87C220579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45AF7-552D-98E3-09E6-3C42008E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and rejecting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84770-5FB5-22D0-E245-15E141E1B7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2885" y="2122713"/>
                <a:ext cx="11016343" cy="40542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the machine reaches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r>
                  <a:rPr lang="en-US" dirty="0"/>
                  <a:t>, we say it </a:t>
                </a:r>
                <a:r>
                  <a:rPr lang="en-US" dirty="0">
                    <a:solidFill>
                      <a:schemeClr val="accent1"/>
                    </a:solidFill>
                  </a:rPr>
                  <a:t>accepts</a:t>
                </a:r>
                <a:r>
                  <a:rPr lang="en-US" dirty="0"/>
                  <a:t> the input</a:t>
                </a:r>
              </a:p>
              <a:p>
                <a:pPr lvl="1"/>
                <a:r>
                  <a:rPr lang="en-US" dirty="0"/>
                  <a:t>Analogy: “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True</a:t>
                </a:r>
                <a:r>
                  <a:rPr lang="en-US" dirty="0"/>
                  <a:t>”</a:t>
                </a:r>
              </a:p>
              <a:p>
                <a:r>
                  <a:rPr lang="en-US" dirty="0"/>
                  <a:t>If the machine reaches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r>
                  <a:rPr lang="en-US" dirty="0"/>
                  <a:t>, we say it </a:t>
                </a:r>
                <a:r>
                  <a:rPr lang="en-US" dirty="0">
                    <a:solidFill>
                      <a:schemeClr val="accent1"/>
                    </a:solidFill>
                  </a:rPr>
                  <a:t>rejects</a:t>
                </a:r>
                <a:r>
                  <a:rPr lang="en-US" dirty="0"/>
                  <a:t> the input</a:t>
                </a:r>
              </a:p>
              <a:p>
                <a:pPr lvl="1"/>
                <a:r>
                  <a:rPr lang="en-US" dirty="0"/>
                  <a:t>Analogy: “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False</a:t>
                </a:r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84770-5FB5-22D0-E245-15E141E1B7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2885" y="2122713"/>
                <a:ext cx="11016343" cy="4054249"/>
              </a:xfrm>
              <a:blipFill>
                <a:blip r:embed="rId2"/>
                <a:stretch>
                  <a:fillRect l="-9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3360C-E3BC-8CC3-4AE8-0987D751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0F357451-5E3C-661A-8FDB-4BBD30A73FD5}"/>
              </a:ext>
            </a:extLst>
          </p:cNvPr>
          <p:cNvSpPr/>
          <p:nvPr/>
        </p:nvSpPr>
        <p:spPr>
          <a:xfrm>
            <a:off x="10025743" y="611198"/>
            <a:ext cx="1393371" cy="1393371"/>
          </a:xfrm>
          <a:prstGeom prst="octagon">
            <a:avLst/>
          </a:prstGeom>
          <a:solidFill>
            <a:srgbClr val="FF0000"/>
          </a:solidFill>
          <a:ln w="254000" cmpd="thinThick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62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1D52A-7E97-78BB-2751-392FB093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3024-42AA-9E36-A735-CEC4EE74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also possible that the machine runs </a:t>
            </a:r>
            <a:r>
              <a:rPr lang="en-US" dirty="0">
                <a:solidFill>
                  <a:schemeClr val="accent1"/>
                </a:solidFill>
              </a:rPr>
              <a:t>forever</a:t>
            </a:r>
            <a:r>
              <a:rPr lang="en-US" dirty="0"/>
              <a:t> without halting</a:t>
            </a:r>
          </a:p>
          <a:p>
            <a:r>
              <a:rPr lang="en-US" dirty="0"/>
              <a:t>In this case, we say the machine </a:t>
            </a:r>
            <a:r>
              <a:rPr lang="en-US" dirty="0">
                <a:solidFill>
                  <a:schemeClr val="accent1"/>
                </a:solidFill>
              </a:rPr>
              <a:t>“loops”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8725E-289D-936C-325B-790BC2FE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FE2466-A851-1B8B-6B30-67BFD5111F17}"/>
              </a:ext>
            </a:extLst>
          </p:cNvPr>
          <p:cNvGrpSpPr/>
          <p:nvPr/>
        </p:nvGrpSpPr>
        <p:grpSpPr>
          <a:xfrm>
            <a:off x="2390775" y="4099453"/>
            <a:ext cx="7410450" cy="1697068"/>
            <a:chOff x="2505075" y="2681007"/>
            <a:chExt cx="7410450" cy="16970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40375B-0E02-F9AD-8C34-5B540EE746A6}"/>
                </a:ext>
              </a:extLst>
            </p:cNvPr>
            <p:cNvSpPr txBox="1"/>
            <p:nvPr/>
          </p:nvSpPr>
          <p:spPr>
            <a:xfrm>
              <a:off x="2505075" y="3295650"/>
              <a:ext cx="8477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Input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C3BF9C-D501-4FD6-402F-43328862698D}"/>
                </a:ext>
              </a:extLst>
            </p:cNvPr>
            <p:cNvSpPr/>
            <p:nvPr/>
          </p:nvSpPr>
          <p:spPr>
            <a:xfrm>
              <a:off x="4344761" y="2763128"/>
              <a:ext cx="1828800" cy="15864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Turing Machine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204BA2-CB4E-572B-EE22-8A677EC7DCE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352800" y="3526482"/>
              <a:ext cx="82187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970A1F-30C2-0DF0-0E2A-37AB39D3AC47}"/>
                </a:ext>
              </a:extLst>
            </p:cNvPr>
            <p:cNvCxnSpPr>
              <a:cxnSpLocks/>
            </p:cNvCxnSpPr>
            <p:nvPr/>
          </p:nvCxnSpPr>
          <p:spPr>
            <a:xfrm>
              <a:off x="6353175" y="3577991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F9DDCE6-EFBD-00B8-5422-8E56863321E7}"/>
                </a:ext>
              </a:extLst>
            </p:cNvPr>
            <p:cNvSpPr/>
            <p:nvPr/>
          </p:nvSpPr>
          <p:spPr>
            <a:xfrm>
              <a:off x="7381875" y="2781066"/>
              <a:ext cx="428625" cy="1597009"/>
            </a:xfrm>
            <a:prstGeom prst="leftBrace">
              <a:avLst>
                <a:gd name="adj1" fmla="val 57222"/>
                <a:gd name="adj2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010B62-C749-800D-D689-8C68DAEEA738}"/>
                </a:ext>
              </a:extLst>
            </p:cNvPr>
            <p:cNvSpPr txBox="1"/>
            <p:nvPr/>
          </p:nvSpPr>
          <p:spPr>
            <a:xfrm>
              <a:off x="7810500" y="2681007"/>
              <a:ext cx="2105025" cy="1697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400" dirty="0"/>
                <a:t>Accept</a:t>
              </a:r>
            </a:p>
            <a:p>
              <a:pPr>
                <a:lnSpc>
                  <a:spcPct val="150000"/>
                </a:lnSpc>
              </a:pPr>
              <a:r>
                <a:rPr lang="en-US" sz="2400" dirty="0"/>
                <a:t>Reject</a:t>
              </a:r>
            </a:p>
            <a:p>
              <a:pPr>
                <a:lnSpc>
                  <a:spcPct val="150000"/>
                </a:lnSpc>
              </a:pPr>
              <a:r>
                <a:rPr lang="en-US" sz="2400" dirty="0"/>
                <a:t>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91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E070754E-375E-F777-503C-7F72DC927CC3}"/>
              </a:ext>
            </a:extLst>
          </p:cNvPr>
          <p:cNvSpPr/>
          <p:nvPr/>
        </p:nvSpPr>
        <p:spPr>
          <a:xfrm>
            <a:off x="6096000" y="3086254"/>
            <a:ext cx="2006009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697740" y="1890193"/>
            <a:ext cx="2712614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2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41E4-6189-A556-99A4-33722A50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A7CD0-25B6-E26D-98EB-B566C3B05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485" y="1615167"/>
                <a:ext cx="10951029" cy="478563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binary </a:t>
                </a:r>
                <a:r>
                  <a:rPr lang="en-US" dirty="0">
                    <a:solidFill>
                      <a:schemeClr val="accent1"/>
                    </a:solidFill>
                  </a:rPr>
                  <a:t>language</a:t>
                </a:r>
                <a:r>
                  <a:rPr lang="en-US" dirty="0"/>
                  <a:t> is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Each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represents a distinct computational </a:t>
                </a:r>
                <a:r>
                  <a:rPr lang="en-US" dirty="0">
                    <a:solidFill>
                      <a:schemeClr val="accent1"/>
                    </a:solidFill>
                  </a:rPr>
                  <a:t>problem</a:t>
                </a:r>
                <a:r>
                  <a:rPr lang="en-US" dirty="0"/>
                  <a:t>: “Given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figure out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A7CD0-25B6-E26D-98EB-B566C3B05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485" y="1615167"/>
                <a:ext cx="10951029" cy="4785633"/>
              </a:xfrm>
              <a:blipFill>
                <a:blip r:embed="rId2"/>
                <a:stretch>
                  <a:fillRect l="-1002" r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CFFFC-9346-7950-6F27-B85134B4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82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5275-BE8B-35FB-08DC-6B03BC34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65B10-805D-C649-CE7C-7F1760747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Turing machine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decides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a mathematical model of what it means to “</a:t>
                </a:r>
                <a:r>
                  <a:rPr lang="en-US" dirty="0">
                    <a:solidFill>
                      <a:schemeClr val="accent1"/>
                    </a:solidFill>
                  </a:rPr>
                  <a:t>solve a problem</a:t>
                </a:r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65B10-805D-C649-CE7C-7F1760747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F22C5-ABC5-315D-CCA7-DF046140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5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96E2-2FB3-5043-F8F2-7DAA7ECA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this course is designed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ED54-41EF-65B7-FB91-4563AB6C8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80" y="1690688"/>
            <a:ext cx="11052040" cy="4885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It’s okay if you don’t consider yourself “theory-oriented”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You belong here</a:t>
            </a:r>
          </a:p>
          <a:p>
            <a:pPr>
              <a:lnSpc>
                <a:spcPct val="150000"/>
              </a:lnSpc>
            </a:pPr>
            <a:r>
              <a:rPr lang="en-US" dirty="0"/>
              <a:t>My job:</a:t>
            </a:r>
          </a:p>
          <a:p>
            <a:pPr lvl="1"/>
            <a:r>
              <a:rPr lang="en-US" dirty="0"/>
              <a:t>Give you resources so you can </a:t>
            </a:r>
            <a:r>
              <a:rPr lang="en-US" dirty="0">
                <a:solidFill>
                  <a:schemeClr val="accent1"/>
                </a:solidFill>
              </a:rPr>
              <a:t>learn and succeed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Persuade</a:t>
            </a:r>
            <a:r>
              <a:rPr lang="en-US" dirty="0"/>
              <a:t> you that complexity theory is worthy of your attention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7FAE4-3C6D-8AF4-E19C-079C70F1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200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1015-7A63-CCFE-CA8F-F46E212D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Palindromes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E7823-8931-F78B-6EA3-5B497E498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8799" y="2394857"/>
                <a:ext cx="11067143" cy="3782106"/>
              </a:xfrm>
            </p:spPr>
            <p:txBody>
              <a:bodyPr/>
              <a:lstStyle/>
              <a:p>
                <a:r>
                  <a:rPr lang="en-US" b="1" dirty="0"/>
                  <a:t>Informal problem statement:</a:t>
                </a:r>
                <a:r>
                  <a:rPr lang="en-US" dirty="0"/>
                  <a:t> “Given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same forward and backward.”</a:t>
                </a:r>
              </a:p>
              <a:p>
                <a:r>
                  <a:rPr lang="en-US" b="1" dirty="0"/>
                  <a:t>The same problem, formulated as a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PALINDROMES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0, 1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same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forward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backward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 exists a Turing machine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PALINDROMES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E7823-8931-F78B-6EA3-5B497E498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799" y="2394857"/>
                <a:ext cx="11067143" cy="3782106"/>
              </a:xfrm>
              <a:blipFill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0D13F-6185-D191-65AC-4CB74E12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3AEEDA20-A705-090D-6E78-BEC438887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4390" y="275915"/>
            <a:ext cx="3506347" cy="211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4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15D4-126E-6029-964E-CB8BFB2A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EB9F6A-99AC-8FDC-D26E-57DD8C3B00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Informal problem statement:</a:t>
                </a:r>
                <a:r>
                  <a:rPr lang="en-US" dirty="0"/>
                  <a:t> “Given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determine whether the </a:t>
                </a:r>
                <a:r>
                  <a:rPr lang="en-US" dirty="0">
                    <a:solidFill>
                      <a:schemeClr val="accent1"/>
                    </a:solidFill>
                  </a:rPr>
                  <a:t>number of ones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even or odd</a:t>
                </a:r>
                <a:r>
                  <a:rPr lang="en-US" dirty="0"/>
                  <a:t>.”</a:t>
                </a:r>
              </a:p>
              <a:p>
                <a:r>
                  <a:rPr lang="en-US" b="1" dirty="0"/>
                  <a:t>The same problem, formulated as a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PARITY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0, 1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odd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ones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Exercise: Design a Turing machine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PARITY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EB9F6A-99AC-8FDC-D26E-57DD8C3B00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700F9-655E-32CB-E567-C15250A3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013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8EADD7-55EC-68E7-064E-9D56D3170B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4600" y="282722"/>
                <a:ext cx="11655114" cy="1325563"/>
              </a:xfrm>
            </p:spPr>
            <p:txBody>
              <a:bodyPr/>
              <a:lstStyle/>
              <a:p>
                <a:r>
                  <a:rPr lang="en-US" dirty="0"/>
                  <a:t>Example: A Turing machine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PARITY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8EADD7-55EC-68E7-064E-9D56D3170B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4600" y="282722"/>
                <a:ext cx="11655114" cy="1325563"/>
              </a:xfrm>
              <a:blipFill>
                <a:blip r:embed="rId2"/>
                <a:stretch>
                  <a:fillRect l="-2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320D1-E8B2-E9FF-1B7B-4EA4AC01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72A3974-B9D0-5E15-7455-806AA23034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183427"/>
                  </p:ext>
                </p:extLst>
              </p:nvPr>
            </p:nvGraphicFramePr>
            <p:xfrm>
              <a:off x="3140529" y="1760499"/>
              <a:ext cx="5910942" cy="234404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952095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𝐞𝐯𝐞𝐧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odd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,1,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reject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𝐨𝐝𝐝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odd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accept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3468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𝐚𝐜𝐜𝐞𝐩𝐭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𝐫𝐞𝐣𝐞𝐜𝐭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72A3974-B9D0-5E15-7455-806AA23034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183427"/>
                  </p:ext>
                </p:extLst>
              </p:nvPr>
            </p:nvGraphicFramePr>
            <p:xfrm>
              <a:off x="3140529" y="1760499"/>
              <a:ext cx="5910942" cy="234404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952095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1639" r="-201107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1639" r="-100368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639" r="-738" b="-5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101639" r="-523077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01639" r="-738" b="-4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4107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180882" r="-523077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180882" r="-201107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180882" r="-100368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80882" r="-738" b="-295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4097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285075" r="-5230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285075" r="-20110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285075" r="-10036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285075" r="-73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468035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396923" r="-523077" b="-1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91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504688" r="-523077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1">
                <a:extLst>
                  <a:ext uri="{FF2B5EF4-FFF2-40B4-BE49-F238E27FC236}">
                    <a16:creationId xmlns:a16="http://schemas.microsoft.com/office/drawing/2014/main" id="{0C79F7E8-184E-82B9-E4A9-BF5E765F4E0A}"/>
                  </a:ext>
                </a:extLst>
              </p:cNvPr>
              <p:cNvSpPr txBox="1"/>
              <p:nvPr/>
            </p:nvSpPr>
            <p:spPr>
              <a:xfrm>
                <a:off x="-211121" y="488533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B1">
                <a:extLst>
                  <a:ext uri="{FF2B5EF4-FFF2-40B4-BE49-F238E27FC236}">
                    <a16:creationId xmlns:a16="http://schemas.microsoft.com/office/drawing/2014/main" id="{0C79F7E8-184E-82B9-E4A9-BF5E765F4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121" y="4885333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76C4372-856F-585E-94FF-3776D04D8950}"/>
              </a:ext>
            </a:extLst>
          </p:cNvPr>
          <p:cNvGrpSpPr/>
          <p:nvPr/>
        </p:nvGrpSpPr>
        <p:grpSpPr>
          <a:xfrm>
            <a:off x="0" y="4679358"/>
            <a:ext cx="12192000" cy="1811486"/>
            <a:chOff x="0" y="4679358"/>
            <a:chExt cx="12192000" cy="181148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4965B1-D953-F850-35E2-575C77F055F2}"/>
                </a:ext>
              </a:extLst>
            </p:cNvPr>
            <p:cNvSpPr/>
            <p:nvPr/>
          </p:nvSpPr>
          <p:spPr>
            <a:xfrm>
              <a:off x="2494351" y="4700623"/>
              <a:ext cx="3850002" cy="99645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999224D-4FC5-5A88-4533-4E5ADFC35648}"/>
                </a:ext>
              </a:extLst>
            </p:cNvPr>
            <p:cNvCxnSpPr>
              <a:cxnSpLocks/>
            </p:cNvCxnSpPr>
            <p:nvPr/>
          </p:nvCxnSpPr>
          <p:spPr>
            <a:xfrm>
              <a:off x="6357514" y="4693110"/>
              <a:ext cx="5834486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6A0CB23-5484-32B8-040E-73910F2CDFD3}"/>
                </a:ext>
              </a:extLst>
            </p:cNvPr>
            <p:cNvCxnSpPr>
              <a:cxnSpLocks/>
            </p:cNvCxnSpPr>
            <p:nvPr/>
          </p:nvCxnSpPr>
          <p:spPr>
            <a:xfrm>
              <a:off x="6344353" y="5689562"/>
              <a:ext cx="5847647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343229A-8330-4730-6FB8-B0506A4969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00623"/>
              <a:ext cx="2494351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24C16D9-7D52-DB5B-E628-624E8CA7F23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89562"/>
              <a:ext cx="2494351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FA04541-009C-065C-540E-279DB5A65509}"/>
                </a:ext>
              </a:extLst>
            </p:cNvPr>
            <p:cNvCxnSpPr/>
            <p:nvPr/>
          </p:nvCxnSpPr>
          <p:spPr>
            <a:xfrm>
              <a:off x="2494351" y="4679358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C6B797A-E7E8-DFD7-5E98-B040AD9273B3}"/>
                </a:ext>
              </a:extLst>
            </p:cNvPr>
            <p:cNvCxnSpPr>
              <a:cxnSpLocks/>
            </p:cNvCxnSpPr>
            <p:nvPr/>
          </p:nvCxnSpPr>
          <p:spPr>
            <a:xfrm>
              <a:off x="2494351" y="4700623"/>
              <a:ext cx="38631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6628E62-B735-A890-819A-4E396DC27B4B}"/>
                </a:ext>
              </a:extLst>
            </p:cNvPr>
            <p:cNvCxnSpPr>
              <a:cxnSpLocks/>
            </p:cNvCxnSpPr>
            <p:nvPr/>
          </p:nvCxnSpPr>
          <p:spPr>
            <a:xfrm>
              <a:off x="2494351" y="5689562"/>
              <a:ext cx="386316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9EBD0D8-D8E7-09A7-E33A-AFB74A522E44}"/>
                </a:ext>
              </a:extLst>
            </p:cNvPr>
            <p:cNvCxnSpPr/>
            <p:nvPr/>
          </p:nvCxnSpPr>
          <p:spPr>
            <a:xfrm>
              <a:off x="3454826" y="4700623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EE15CC-BDD4-1973-4D42-F0FE6AA22378}"/>
                </a:ext>
              </a:extLst>
            </p:cNvPr>
            <p:cNvCxnSpPr/>
            <p:nvPr/>
          </p:nvCxnSpPr>
          <p:spPr>
            <a:xfrm>
              <a:off x="4433021" y="4700623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8EDCD88-EDCC-EFE7-78BE-EBA236D6CAB1}"/>
                </a:ext>
              </a:extLst>
            </p:cNvPr>
            <p:cNvCxnSpPr/>
            <p:nvPr/>
          </p:nvCxnSpPr>
          <p:spPr>
            <a:xfrm>
              <a:off x="5389951" y="4700623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B11ADF8-CE0B-A20B-F9EB-64AFB5B545E0}"/>
                </a:ext>
              </a:extLst>
            </p:cNvPr>
            <p:cNvCxnSpPr/>
            <p:nvPr/>
          </p:nvCxnSpPr>
          <p:spPr>
            <a:xfrm>
              <a:off x="6357514" y="4679358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A0">
                  <a:extLst>
                    <a:ext uri="{FF2B5EF4-FFF2-40B4-BE49-F238E27FC236}">
                      <a16:creationId xmlns:a16="http://schemas.microsoft.com/office/drawing/2014/main" id="{442C8783-E823-B774-0D44-298BD0851E08}"/>
                    </a:ext>
                  </a:extLst>
                </p:cNvPr>
                <p:cNvSpPr txBox="1"/>
                <p:nvPr/>
              </p:nvSpPr>
              <p:spPr>
                <a:xfrm>
                  <a:off x="3699378" y="4892071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A0">
                  <a:extLst>
                    <a:ext uri="{FF2B5EF4-FFF2-40B4-BE49-F238E27FC236}">
                      <a16:creationId xmlns:a16="http://schemas.microsoft.com/office/drawing/2014/main" id="{442C8783-E823-B774-0D44-298BD0851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9378" y="4892071"/>
                  <a:ext cx="53162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B1">
                  <a:extLst>
                    <a:ext uri="{FF2B5EF4-FFF2-40B4-BE49-F238E27FC236}">
                      <a16:creationId xmlns:a16="http://schemas.microsoft.com/office/drawing/2014/main" id="{51F00657-5025-6930-2BB6-A671A3020A3E}"/>
                    </a:ext>
                  </a:extLst>
                </p:cNvPr>
                <p:cNvSpPr txBox="1"/>
                <p:nvPr/>
              </p:nvSpPr>
              <p:spPr>
                <a:xfrm>
                  <a:off x="4708584" y="4892071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" name="B1">
                  <a:extLst>
                    <a:ext uri="{FF2B5EF4-FFF2-40B4-BE49-F238E27FC236}">
                      <a16:creationId xmlns:a16="http://schemas.microsoft.com/office/drawing/2014/main" id="{51F00657-5025-6930-2BB6-A671A3020A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8584" y="4892071"/>
                  <a:ext cx="53162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B1">
                  <a:extLst>
                    <a:ext uri="{FF2B5EF4-FFF2-40B4-BE49-F238E27FC236}">
                      <a16:creationId xmlns:a16="http://schemas.microsoft.com/office/drawing/2014/main" id="{44A26B77-26E1-6463-5CB7-4D670FF728BE}"/>
                    </a:ext>
                  </a:extLst>
                </p:cNvPr>
                <p:cNvSpPr txBox="1"/>
                <p:nvPr/>
              </p:nvSpPr>
              <p:spPr>
                <a:xfrm>
                  <a:off x="5667287" y="4892070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1" name="B1">
                  <a:extLst>
                    <a:ext uri="{FF2B5EF4-FFF2-40B4-BE49-F238E27FC236}">
                      <a16:creationId xmlns:a16="http://schemas.microsoft.com/office/drawing/2014/main" id="{44A26B77-26E1-6463-5CB7-4D670FF72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7287" y="4892070"/>
                  <a:ext cx="531627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B1">
                  <a:extLst>
                    <a:ext uri="{FF2B5EF4-FFF2-40B4-BE49-F238E27FC236}">
                      <a16:creationId xmlns:a16="http://schemas.microsoft.com/office/drawing/2014/main" id="{9CC2511A-F2D1-CDF7-AE9B-521198999F70}"/>
                    </a:ext>
                  </a:extLst>
                </p:cNvPr>
                <p:cNvSpPr txBox="1"/>
                <p:nvPr/>
              </p:nvSpPr>
              <p:spPr>
                <a:xfrm>
                  <a:off x="8553201" y="489578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6" name="B1">
                  <a:extLst>
                    <a:ext uri="{FF2B5EF4-FFF2-40B4-BE49-F238E27FC236}">
                      <a16:creationId xmlns:a16="http://schemas.microsoft.com/office/drawing/2014/main" id="{9CC2511A-F2D1-CDF7-AE9B-521198999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3201" y="4895782"/>
                  <a:ext cx="531627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B1">
                  <a:extLst>
                    <a:ext uri="{FF2B5EF4-FFF2-40B4-BE49-F238E27FC236}">
                      <a16:creationId xmlns:a16="http://schemas.microsoft.com/office/drawing/2014/main" id="{658837A7-8732-3D9A-E012-5745C70C0817}"/>
                    </a:ext>
                  </a:extLst>
                </p:cNvPr>
                <p:cNvSpPr txBox="1"/>
                <p:nvPr/>
              </p:nvSpPr>
              <p:spPr>
                <a:xfrm>
                  <a:off x="9543804" y="4884554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B1">
                  <a:extLst>
                    <a:ext uri="{FF2B5EF4-FFF2-40B4-BE49-F238E27FC236}">
                      <a16:creationId xmlns:a16="http://schemas.microsoft.com/office/drawing/2014/main" id="{658837A7-8732-3D9A-E012-5745C70C0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3804" y="4884554"/>
                  <a:ext cx="53162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B1">
                  <a:extLst>
                    <a:ext uri="{FF2B5EF4-FFF2-40B4-BE49-F238E27FC236}">
                      <a16:creationId xmlns:a16="http://schemas.microsoft.com/office/drawing/2014/main" id="{9E6CB79E-A0E8-19C6-E215-17CBB56AFFCF}"/>
                    </a:ext>
                  </a:extLst>
                </p:cNvPr>
                <p:cNvSpPr txBox="1"/>
                <p:nvPr/>
              </p:nvSpPr>
              <p:spPr>
                <a:xfrm>
                  <a:off x="10548575" y="4884554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B1">
                  <a:extLst>
                    <a:ext uri="{FF2B5EF4-FFF2-40B4-BE49-F238E27FC236}">
                      <a16:creationId xmlns:a16="http://schemas.microsoft.com/office/drawing/2014/main" id="{9E6CB79E-A0E8-19C6-E215-17CBB56AF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8575" y="4884554"/>
                  <a:ext cx="531627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B1">
                  <a:extLst>
                    <a:ext uri="{FF2B5EF4-FFF2-40B4-BE49-F238E27FC236}">
                      <a16:creationId xmlns:a16="http://schemas.microsoft.com/office/drawing/2014/main" id="{341734E0-F803-AE6F-89A6-F17AAF78C655}"/>
                    </a:ext>
                  </a:extLst>
                </p:cNvPr>
                <p:cNvSpPr txBox="1"/>
                <p:nvPr/>
              </p:nvSpPr>
              <p:spPr>
                <a:xfrm>
                  <a:off x="11548033" y="4884553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B1">
                  <a:extLst>
                    <a:ext uri="{FF2B5EF4-FFF2-40B4-BE49-F238E27FC236}">
                      <a16:creationId xmlns:a16="http://schemas.microsoft.com/office/drawing/2014/main" id="{341734E0-F803-AE6F-89A6-F17AAF78C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8033" y="4884553"/>
                  <a:ext cx="531627" cy="5847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B1">
                  <a:extLst>
                    <a:ext uri="{FF2B5EF4-FFF2-40B4-BE49-F238E27FC236}">
                      <a16:creationId xmlns:a16="http://schemas.microsoft.com/office/drawing/2014/main" id="{4A5BA9C5-2DD8-2DBE-E04C-F7C5EAB827BC}"/>
                    </a:ext>
                  </a:extLst>
                </p:cNvPr>
                <p:cNvSpPr txBox="1"/>
                <p:nvPr/>
              </p:nvSpPr>
              <p:spPr>
                <a:xfrm>
                  <a:off x="1821841" y="4892069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B1">
                  <a:extLst>
                    <a:ext uri="{FF2B5EF4-FFF2-40B4-BE49-F238E27FC236}">
                      <a16:creationId xmlns:a16="http://schemas.microsoft.com/office/drawing/2014/main" id="{4A5BA9C5-2DD8-2DBE-E04C-F7C5EAB82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1841" y="4892069"/>
                  <a:ext cx="531627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0DD41FC-43D9-B733-FC94-AC51F945B741}"/>
                </a:ext>
              </a:extLst>
            </p:cNvPr>
            <p:cNvGrpSpPr/>
            <p:nvPr/>
          </p:nvGrpSpPr>
          <p:grpSpPr>
            <a:xfrm>
              <a:off x="2219236" y="5539667"/>
              <a:ext cx="1558107" cy="951177"/>
              <a:chOff x="2219236" y="5539667"/>
              <a:chExt cx="1558107" cy="951177"/>
            </a:xfrm>
          </p:grpSpPr>
          <p:sp>
            <p:nvSpPr>
              <p:cNvPr id="32" name="Isosceles Triangle 31">
                <a:extLst>
                  <a:ext uri="{FF2B5EF4-FFF2-40B4-BE49-F238E27FC236}">
                    <a16:creationId xmlns:a16="http://schemas.microsoft.com/office/drawing/2014/main" id="{5D84BECE-C780-45EF-325A-F205139B61DB}"/>
                  </a:ext>
                </a:extLst>
              </p:cNvPr>
              <p:cNvSpPr/>
              <p:nvPr/>
            </p:nvSpPr>
            <p:spPr>
              <a:xfrm>
                <a:off x="2219236" y="5539667"/>
                <a:ext cx="1558107" cy="951177"/>
              </a:xfrm>
              <a:prstGeom prst="triangle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A0">
                    <a:extLst>
                      <a:ext uri="{FF2B5EF4-FFF2-40B4-BE49-F238E27FC236}">
                        <a16:creationId xmlns:a16="http://schemas.microsoft.com/office/drawing/2014/main" id="{ADA52B1F-7999-CD02-B125-B21C6511C1CC}"/>
                      </a:ext>
                    </a:extLst>
                  </p:cNvPr>
                  <p:cNvSpPr txBox="1"/>
                  <p:nvPr/>
                </p:nvSpPr>
                <p:spPr>
                  <a:xfrm>
                    <a:off x="2508260" y="6015255"/>
                    <a:ext cx="108667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3" name="A0">
                    <a:extLst>
                      <a:ext uri="{FF2B5EF4-FFF2-40B4-BE49-F238E27FC236}">
                        <a16:creationId xmlns:a16="http://schemas.microsoft.com/office/drawing/2014/main" id="{ADA52B1F-7999-CD02-B125-B21C6511C1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8260" y="6015255"/>
                    <a:ext cx="1086674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B1">
                  <a:extLst>
                    <a:ext uri="{FF2B5EF4-FFF2-40B4-BE49-F238E27FC236}">
                      <a16:creationId xmlns:a16="http://schemas.microsoft.com/office/drawing/2014/main" id="{E66122B0-55AA-2B69-CB64-26F4AA169F8A}"/>
                    </a:ext>
                  </a:extLst>
                </p:cNvPr>
                <p:cNvSpPr txBox="1"/>
                <p:nvPr/>
              </p:nvSpPr>
              <p:spPr>
                <a:xfrm>
                  <a:off x="2792642" y="489698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4" name="B1">
                  <a:extLst>
                    <a:ext uri="{FF2B5EF4-FFF2-40B4-BE49-F238E27FC236}">
                      <a16:creationId xmlns:a16="http://schemas.microsoft.com/office/drawing/2014/main" id="{E66122B0-55AA-2B69-CB64-26F4AA169F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642" y="4896982"/>
                  <a:ext cx="531627" cy="58477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B1">
                  <a:extLst>
                    <a:ext uri="{FF2B5EF4-FFF2-40B4-BE49-F238E27FC236}">
                      <a16:creationId xmlns:a16="http://schemas.microsoft.com/office/drawing/2014/main" id="{15A826C7-A828-1126-7489-5434E001DD37}"/>
                    </a:ext>
                  </a:extLst>
                </p:cNvPr>
                <p:cNvSpPr txBox="1"/>
                <p:nvPr/>
              </p:nvSpPr>
              <p:spPr>
                <a:xfrm>
                  <a:off x="767073" y="4885334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B1">
                  <a:extLst>
                    <a:ext uri="{FF2B5EF4-FFF2-40B4-BE49-F238E27FC236}">
                      <a16:creationId xmlns:a16="http://schemas.microsoft.com/office/drawing/2014/main" id="{15A826C7-A828-1126-7489-5434E001D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073" y="4885334"/>
                  <a:ext cx="531627" cy="58477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5C5E6E0-71FD-6B77-1579-002719F07165}"/>
                </a:ext>
              </a:extLst>
            </p:cNvPr>
            <p:cNvCxnSpPr/>
            <p:nvPr/>
          </p:nvCxnSpPr>
          <p:spPr>
            <a:xfrm>
              <a:off x="1527857" y="4693110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7D5925D-1F16-F7DA-8CE6-9C0884738FF0}"/>
                </a:ext>
              </a:extLst>
            </p:cNvPr>
            <p:cNvCxnSpPr/>
            <p:nvPr/>
          </p:nvCxnSpPr>
          <p:spPr>
            <a:xfrm>
              <a:off x="504600" y="4714375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1AC5D19-A8FF-68D0-CCE9-EE0DEBA64399}"/>
                </a:ext>
              </a:extLst>
            </p:cNvPr>
            <p:cNvCxnSpPr/>
            <p:nvPr/>
          </p:nvCxnSpPr>
          <p:spPr>
            <a:xfrm>
              <a:off x="9269946" y="4693110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C10FAC-99F6-5F41-9202-309A9E02B615}"/>
                </a:ext>
              </a:extLst>
            </p:cNvPr>
            <p:cNvCxnSpPr/>
            <p:nvPr/>
          </p:nvCxnSpPr>
          <p:spPr>
            <a:xfrm>
              <a:off x="10282317" y="4693110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0D5BFF8-27D6-6456-EEEF-49836EB4D676}"/>
                </a:ext>
              </a:extLst>
            </p:cNvPr>
            <p:cNvCxnSpPr/>
            <p:nvPr/>
          </p:nvCxnSpPr>
          <p:spPr>
            <a:xfrm>
              <a:off x="11272917" y="4693110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7383A3C-D9FE-879C-58CE-01ED925FE848}"/>
                </a:ext>
              </a:extLst>
            </p:cNvPr>
            <p:cNvCxnSpPr/>
            <p:nvPr/>
          </p:nvCxnSpPr>
          <p:spPr>
            <a:xfrm>
              <a:off x="8268461" y="4679358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A6386D-BFCA-F2B2-1BD0-832B13942CD7}"/>
                </a:ext>
              </a:extLst>
            </p:cNvPr>
            <p:cNvCxnSpPr/>
            <p:nvPr/>
          </p:nvCxnSpPr>
          <p:spPr>
            <a:xfrm>
              <a:off x="7299632" y="4714375"/>
              <a:ext cx="0" cy="1010204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B1">
                  <a:extLst>
                    <a:ext uri="{FF2B5EF4-FFF2-40B4-BE49-F238E27FC236}">
                      <a16:creationId xmlns:a16="http://schemas.microsoft.com/office/drawing/2014/main" id="{DC1D558D-945B-8FA6-6A6F-B118F3167628}"/>
                    </a:ext>
                  </a:extLst>
                </p:cNvPr>
                <p:cNvSpPr txBox="1"/>
                <p:nvPr/>
              </p:nvSpPr>
              <p:spPr>
                <a:xfrm>
                  <a:off x="7562602" y="488455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8" name="B1">
                  <a:extLst>
                    <a:ext uri="{FF2B5EF4-FFF2-40B4-BE49-F238E27FC236}">
                      <a16:creationId xmlns:a16="http://schemas.microsoft.com/office/drawing/2014/main" id="{DC1D558D-945B-8FA6-6A6F-B118F31676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2602" y="4884552"/>
                  <a:ext cx="53162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B1">
                  <a:extLst>
                    <a:ext uri="{FF2B5EF4-FFF2-40B4-BE49-F238E27FC236}">
                      <a16:creationId xmlns:a16="http://schemas.microsoft.com/office/drawing/2014/main" id="{2EED8A4D-49B0-289A-A3AD-E3EDF3F52ADA}"/>
                    </a:ext>
                  </a:extLst>
                </p:cNvPr>
                <p:cNvSpPr txBox="1"/>
                <p:nvPr/>
              </p:nvSpPr>
              <p:spPr>
                <a:xfrm>
                  <a:off x="6644562" y="4884551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9" name="B1">
                  <a:extLst>
                    <a:ext uri="{FF2B5EF4-FFF2-40B4-BE49-F238E27FC236}">
                      <a16:creationId xmlns:a16="http://schemas.microsoft.com/office/drawing/2014/main" id="{2EED8A4D-49B0-289A-A3AD-E3EDF3F52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4562" y="4884551"/>
                  <a:ext cx="531627" cy="58477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857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EA721-212C-CFB9-0276-4ABB6C11D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2F5484-4B9E-B5BF-FA8F-28A4A4722E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4600" y="282722"/>
                <a:ext cx="11655114" cy="1325563"/>
              </a:xfrm>
            </p:spPr>
            <p:txBody>
              <a:bodyPr/>
              <a:lstStyle/>
              <a:p>
                <a:r>
                  <a:rPr lang="en-US" dirty="0"/>
                  <a:t>Example: A Turing machine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PARITY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2F5484-4B9E-B5BF-FA8F-28A4A4722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4600" y="282722"/>
                <a:ext cx="11655114" cy="1325563"/>
              </a:xfrm>
              <a:blipFill>
                <a:blip r:embed="rId2"/>
                <a:stretch>
                  <a:fillRect l="-2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FE4D9-4351-E01C-B3A1-87D2B3A2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C8C5ABE-8BE1-11F2-D413-43FFC5CF56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6371434"/>
                  </p:ext>
                </p:extLst>
              </p:nvPr>
            </p:nvGraphicFramePr>
            <p:xfrm>
              <a:off x="3140529" y="1760499"/>
              <a:ext cx="5910942" cy="234404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952095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𝐞𝐯𝐞𝐧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odd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,1,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reject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𝐨𝐝𝐝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odd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accept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3468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𝐚𝐜𝐜𝐞𝐩𝐭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𝐫𝐞𝐣𝐞𝐜𝐭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C8C5ABE-8BE1-11F2-D413-43FFC5CF56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6371434"/>
                  </p:ext>
                </p:extLst>
              </p:nvPr>
            </p:nvGraphicFramePr>
            <p:xfrm>
              <a:off x="3140529" y="1760499"/>
              <a:ext cx="5910942" cy="234404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952095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1639" r="-205166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1639" r="-104412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639" r="-4797" b="-5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101639" r="-530128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01639" r="-4797" b="-4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4107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180882" r="-530128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180882" r="-205166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180882" r="-104412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80882" r="-4797" b="-295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4097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285075" r="-53012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285075" r="-20516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285075" r="-10441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285075" r="-479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468035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396923" r="-530128" b="-1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91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504688" r="-530128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8ECBC14-2088-8F47-14A0-F41B4C6CE94B}"/>
              </a:ext>
            </a:extLst>
          </p:cNvPr>
          <p:cNvSpPr/>
          <p:nvPr/>
        </p:nvSpPr>
        <p:spPr>
          <a:xfrm>
            <a:off x="2494351" y="4700623"/>
            <a:ext cx="3850002" cy="9964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133400-531E-3E07-1E74-18A7EA70AC94}"/>
              </a:ext>
            </a:extLst>
          </p:cNvPr>
          <p:cNvCxnSpPr>
            <a:cxnSpLocks/>
          </p:cNvCxnSpPr>
          <p:nvPr/>
        </p:nvCxnSpPr>
        <p:spPr>
          <a:xfrm>
            <a:off x="6357514" y="4693110"/>
            <a:ext cx="583448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4B0E2E-36B5-D0B0-56C4-1A69E426171F}"/>
              </a:ext>
            </a:extLst>
          </p:cNvPr>
          <p:cNvCxnSpPr>
            <a:cxnSpLocks/>
          </p:cNvCxnSpPr>
          <p:nvPr/>
        </p:nvCxnSpPr>
        <p:spPr>
          <a:xfrm>
            <a:off x="6344353" y="5689562"/>
            <a:ext cx="584764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ABDFCC-7BD7-E994-DF19-DD5D5CA76C3C}"/>
              </a:ext>
            </a:extLst>
          </p:cNvPr>
          <p:cNvCxnSpPr>
            <a:cxnSpLocks/>
          </p:cNvCxnSpPr>
          <p:nvPr/>
        </p:nvCxnSpPr>
        <p:spPr>
          <a:xfrm>
            <a:off x="0" y="4700623"/>
            <a:ext cx="249435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4C067C-A154-3EFB-3B7D-AD5205F194AC}"/>
              </a:ext>
            </a:extLst>
          </p:cNvPr>
          <p:cNvCxnSpPr>
            <a:cxnSpLocks/>
          </p:cNvCxnSpPr>
          <p:nvPr/>
        </p:nvCxnSpPr>
        <p:spPr>
          <a:xfrm>
            <a:off x="0" y="5689562"/>
            <a:ext cx="249435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227A5F-3D66-BF84-E924-82CBFBA01988}"/>
              </a:ext>
            </a:extLst>
          </p:cNvPr>
          <p:cNvCxnSpPr/>
          <p:nvPr/>
        </p:nvCxnSpPr>
        <p:spPr>
          <a:xfrm>
            <a:off x="2494351" y="467935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4B9AF5-68A9-29AE-A604-976E05BA2435}"/>
              </a:ext>
            </a:extLst>
          </p:cNvPr>
          <p:cNvCxnSpPr>
            <a:cxnSpLocks/>
          </p:cNvCxnSpPr>
          <p:nvPr/>
        </p:nvCxnSpPr>
        <p:spPr>
          <a:xfrm>
            <a:off x="2494351" y="4700623"/>
            <a:ext cx="38631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B16FE-C096-67D3-3422-57A07E0F31D3}"/>
              </a:ext>
            </a:extLst>
          </p:cNvPr>
          <p:cNvCxnSpPr>
            <a:cxnSpLocks/>
          </p:cNvCxnSpPr>
          <p:nvPr/>
        </p:nvCxnSpPr>
        <p:spPr>
          <a:xfrm>
            <a:off x="2494351" y="5689562"/>
            <a:ext cx="38631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2F60E0-D344-AACE-AE76-71CD6C372F7E}"/>
              </a:ext>
            </a:extLst>
          </p:cNvPr>
          <p:cNvCxnSpPr/>
          <p:nvPr/>
        </p:nvCxnSpPr>
        <p:spPr>
          <a:xfrm>
            <a:off x="3454826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076494-809A-C899-4E1A-3588A57E51C0}"/>
              </a:ext>
            </a:extLst>
          </p:cNvPr>
          <p:cNvCxnSpPr/>
          <p:nvPr/>
        </p:nvCxnSpPr>
        <p:spPr>
          <a:xfrm>
            <a:off x="4433021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FDDFBF-E983-D41F-A6AD-18C8CA3A63FF}"/>
              </a:ext>
            </a:extLst>
          </p:cNvPr>
          <p:cNvCxnSpPr/>
          <p:nvPr/>
        </p:nvCxnSpPr>
        <p:spPr>
          <a:xfrm>
            <a:off x="5389951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5EB1A7-59D5-2FBF-B6E3-9430AFCABCB9}"/>
              </a:ext>
            </a:extLst>
          </p:cNvPr>
          <p:cNvCxnSpPr/>
          <p:nvPr/>
        </p:nvCxnSpPr>
        <p:spPr>
          <a:xfrm>
            <a:off x="6357514" y="467935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A0">
                <a:extLst>
                  <a:ext uri="{FF2B5EF4-FFF2-40B4-BE49-F238E27FC236}">
                    <a16:creationId xmlns:a16="http://schemas.microsoft.com/office/drawing/2014/main" id="{23BE8E1A-28B0-244F-3130-2A85F878A284}"/>
                  </a:ext>
                </a:extLst>
              </p:cNvPr>
              <p:cNvSpPr txBox="1"/>
              <p:nvPr/>
            </p:nvSpPr>
            <p:spPr>
              <a:xfrm>
                <a:off x="3699378" y="489207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A0">
                <a:extLst>
                  <a:ext uri="{FF2B5EF4-FFF2-40B4-BE49-F238E27FC236}">
                    <a16:creationId xmlns:a16="http://schemas.microsoft.com/office/drawing/2014/main" id="{23BE8E1A-28B0-244F-3130-2A85F878A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378" y="4892071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1">
                <a:extLst>
                  <a:ext uri="{FF2B5EF4-FFF2-40B4-BE49-F238E27FC236}">
                    <a16:creationId xmlns:a16="http://schemas.microsoft.com/office/drawing/2014/main" id="{CFA32EA5-8810-1D0D-CE28-BAA2F7D458B1}"/>
                  </a:ext>
                </a:extLst>
              </p:cNvPr>
              <p:cNvSpPr txBox="1"/>
              <p:nvPr/>
            </p:nvSpPr>
            <p:spPr>
              <a:xfrm>
                <a:off x="4708584" y="489207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B1">
                <a:extLst>
                  <a:ext uri="{FF2B5EF4-FFF2-40B4-BE49-F238E27FC236}">
                    <a16:creationId xmlns:a16="http://schemas.microsoft.com/office/drawing/2014/main" id="{CFA32EA5-8810-1D0D-CE28-BAA2F7D45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584" y="4892071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1">
                <a:extLst>
                  <a:ext uri="{FF2B5EF4-FFF2-40B4-BE49-F238E27FC236}">
                    <a16:creationId xmlns:a16="http://schemas.microsoft.com/office/drawing/2014/main" id="{B8535447-A886-9150-8F69-442DD6A894F4}"/>
                  </a:ext>
                </a:extLst>
              </p:cNvPr>
              <p:cNvSpPr txBox="1"/>
              <p:nvPr/>
            </p:nvSpPr>
            <p:spPr>
              <a:xfrm>
                <a:off x="5667287" y="4892070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B1">
                <a:extLst>
                  <a:ext uri="{FF2B5EF4-FFF2-40B4-BE49-F238E27FC236}">
                    <a16:creationId xmlns:a16="http://schemas.microsoft.com/office/drawing/2014/main" id="{B8535447-A886-9150-8F69-442DD6A89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287" y="4892070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B1">
                <a:extLst>
                  <a:ext uri="{FF2B5EF4-FFF2-40B4-BE49-F238E27FC236}">
                    <a16:creationId xmlns:a16="http://schemas.microsoft.com/office/drawing/2014/main" id="{F1DFA79E-73BF-6EA6-8C81-E0F85B5860CE}"/>
                  </a:ext>
                </a:extLst>
              </p:cNvPr>
              <p:cNvSpPr txBox="1"/>
              <p:nvPr/>
            </p:nvSpPr>
            <p:spPr>
              <a:xfrm>
                <a:off x="8553201" y="489578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B1">
                <a:extLst>
                  <a:ext uri="{FF2B5EF4-FFF2-40B4-BE49-F238E27FC236}">
                    <a16:creationId xmlns:a16="http://schemas.microsoft.com/office/drawing/2014/main" id="{F1DFA79E-73BF-6EA6-8C81-E0F85B586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201" y="4895782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1">
                <a:extLst>
                  <a:ext uri="{FF2B5EF4-FFF2-40B4-BE49-F238E27FC236}">
                    <a16:creationId xmlns:a16="http://schemas.microsoft.com/office/drawing/2014/main" id="{19F42C82-25CD-CFA3-C4A7-EDB744435789}"/>
                  </a:ext>
                </a:extLst>
              </p:cNvPr>
              <p:cNvSpPr txBox="1"/>
              <p:nvPr/>
            </p:nvSpPr>
            <p:spPr>
              <a:xfrm>
                <a:off x="9543804" y="488455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B1">
                <a:extLst>
                  <a:ext uri="{FF2B5EF4-FFF2-40B4-BE49-F238E27FC236}">
                    <a16:creationId xmlns:a16="http://schemas.microsoft.com/office/drawing/2014/main" id="{19F42C82-25CD-CFA3-C4A7-EDB744435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804" y="4884554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1">
                <a:extLst>
                  <a:ext uri="{FF2B5EF4-FFF2-40B4-BE49-F238E27FC236}">
                    <a16:creationId xmlns:a16="http://schemas.microsoft.com/office/drawing/2014/main" id="{2782317D-EA51-DB1D-604E-0E464738FDBF}"/>
                  </a:ext>
                </a:extLst>
              </p:cNvPr>
              <p:cNvSpPr txBox="1"/>
              <p:nvPr/>
            </p:nvSpPr>
            <p:spPr>
              <a:xfrm>
                <a:off x="10548575" y="488455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B1">
                <a:extLst>
                  <a:ext uri="{FF2B5EF4-FFF2-40B4-BE49-F238E27FC236}">
                    <a16:creationId xmlns:a16="http://schemas.microsoft.com/office/drawing/2014/main" id="{2782317D-EA51-DB1D-604E-0E464738F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575" y="4884554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B1">
                <a:extLst>
                  <a:ext uri="{FF2B5EF4-FFF2-40B4-BE49-F238E27FC236}">
                    <a16:creationId xmlns:a16="http://schemas.microsoft.com/office/drawing/2014/main" id="{A6D6F3AA-672A-9C91-47A7-E08E8218EA26}"/>
                  </a:ext>
                </a:extLst>
              </p:cNvPr>
              <p:cNvSpPr txBox="1"/>
              <p:nvPr/>
            </p:nvSpPr>
            <p:spPr>
              <a:xfrm>
                <a:off x="11548033" y="488455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B1">
                <a:extLst>
                  <a:ext uri="{FF2B5EF4-FFF2-40B4-BE49-F238E27FC236}">
                    <a16:creationId xmlns:a16="http://schemas.microsoft.com/office/drawing/2014/main" id="{A6D6F3AA-672A-9C91-47A7-E08E8218E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033" y="4884553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1">
                <a:extLst>
                  <a:ext uri="{FF2B5EF4-FFF2-40B4-BE49-F238E27FC236}">
                    <a16:creationId xmlns:a16="http://schemas.microsoft.com/office/drawing/2014/main" id="{8BCF6D79-2724-B20E-6867-F42917614AB4}"/>
                  </a:ext>
                </a:extLst>
              </p:cNvPr>
              <p:cNvSpPr txBox="1"/>
              <p:nvPr/>
            </p:nvSpPr>
            <p:spPr>
              <a:xfrm>
                <a:off x="-211121" y="488533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B1">
                <a:extLst>
                  <a:ext uri="{FF2B5EF4-FFF2-40B4-BE49-F238E27FC236}">
                    <a16:creationId xmlns:a16="http://schemas.microsoft.com/office/drawing/2014/main" id="{8BCF6D79-2724-B20E-6867-F42917614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121" y="4885333"/>
                <a:ext cx="53162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1">
                <a:extLst>
                  <a:ext uri="{FF2B5EF4-FFF2-40B4-BE49-F238E27FC236}">
                    <a16:creationId xmlns:a16="http://schemas.microsoft.com/office/drawing/2014/main" id="{32D94845-184E-0E87-DEEE-CCB8C96BECC0}"/>
                  </a:ext>
                </a:extLst>
              </p:cNvPr>
              <p:cNvSpPr txBox="1"/>
              <p:nvPr/>
            </p:nvSpPr>
            <p:spPr>
              <a:xfrm>
                <a:off x="1821841" y="489206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B1">
                <a:extLst>
                  <a:ext uri="{FF2B5EF4-FFF2-40B4-BE49-F238E27FC236}">
                    <a16:creationId xmlns:a16="http://schemas.microsoft.com/office/drawing/2014/main" id="{32D94845-184E-0E87-DEEE-CCB8C96BE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41" y="4892069"/>
                <a:ext cx="53162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AD52DCDE-98EB-3E6E-0C30-27D092DC46BB}"/>
              </a:ext>
            </a:extLst>
          </p:cNvPr>
          <p:cNvGrpSpPr/>
          <p:nvPr/>
        </p:nvGrpSpPr>
        <p:grpSpPr>
          <a:xfrm>
            <a:off x="2219236" y="5539667"/>
            <a:ext cx="1558107" cy="951177"/>
            <a:chOff x="2219236" y="5539667"/>
            <a:chExt cx="1558107" cy="951177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80082DB3-5064-B57D-FB4C-2A6BF8C5E181}"/>
                </a:ext>
              </a:extLst>
            </p:cNvPr>
            <p:cNvSpPr/>
            <p:nvPr/>
          </p:nvSpPr>
          <p:spPr>
            <a:xfrm>
              <a:off x="2219236" y="5539667"/>
              <a:ext cx="1558107" cy="951177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0">
                  <a:extLst>
                    <a:ext uri="{FF2B5EF4-FFF2-40B4-BE49-F238E27FC236}">
                      <a16:creationId xmlns:a16="http://schemas.microsoft.com/office/drawing/2014/main" id="{39A61F7F-B8D3-8536-EA30-799FCD225B7B}"/>
                    </a:ext>
                  </a:extLst>
                </p:cNvPr>
                <p:cNvSpPr txBox="1"/>
                <p:nvPr/>
              </p:nvSpPr>
              <p:spPr>
                <a:xfrm>
                  <a:off x="2508260" y="6015255"/>
                  <a:ext cx="10866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3" name="A0">
                  <a:extLst>
                    <a:ext uri="{FF2B5EF4-FFF2-40B4-BE49-F238E27FC236}">
                      <a16:creationId xmlns:a16="http://schemas.microsoft.com/office/drawing/2014/main" id="{39A61F7F-B8D3-8536-EA30-799FCD225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260" y="6015255"/>
                  <a:ext cx="1086674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B1">
                <a:extLst>
                  <a:ext uri="{FF2B5EF4-FFF2-40B4-BE49-F238E27FC236}">
                    <a16:creationId xmlns:a16="http://schemas.microsoft.com/office/drawing/2014/main" id="{A1D01C1A-C34C-E389-8D22-1AD58A495EC6}"/>
                  </a:ext>
                </a:extLst>
              </p:cNvPr>
              <p:cNvSpPr txBox="1"/>
              <p:nvPr/>
            </p:nvSpPr>
            <p:spPr>
              <a:xfrm>
                <a:off x="2792642" y="489698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4" name="B1">
                <a:extLst>
                  <a:ext uri="{FF2B5EF4-FFF2-40B4-BE49-F238E27FC236}">
                    <a16:creationId xmlns:a16="http://schemas.microsoft.com/office/drawing/2014/main" id="{A1D01C1A-C34C-E389-8D22-1AD58A495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642" y="4896982"/>
                <a:ext cx="53162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B1">
                <a:extLst>
                  <a:ext uri="{FF2B5EF4-FFF2-40B4-BE49-F238E27FC236}">
                    <a16:creationId xmlns:a16="http://schemas.microsoft.com/office/drawing/2014/main" id="{1231D888-FC30-D36A-30B6-E4F2E5633015}"/>
                  </a:ext>
                </a:extLst>
              </p:cNvPr>
              <p:cNvSpPr txBox="1"/>
              <p:nvPr/>
            </p:nvSpPr>
            <p:spPr>
              <a:xfrm>
                <a:off x="767073" y="488533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B1">
                <a:extLst>
                  <a:ext uri="{FF2B5EF4-FFF2-40B4-BE49-F238E27FC236}">
                    <a16:creationId xmlns:a16="http://schemas.microsoft.com/office/drawing/2014/main" id="{1231D888-FC30-D36A-30B6-E4F2E5633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73" y="4885334"/>
                <a:ext cx="53162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E490C16-3FA1-3E6B-12D3-6C17E78027B0}"/>
              </a:ext>
            </a:extLst>
          </p:cNvPr>
          <p:cNvCxnSpPr/>
          <p:nvPr/>
        </p:nvCxnSpPr>
        <p:spPr>
          <a:xfrm>
            <a:off x="152785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1DF32E-7EBB-1F79-F2E4-0A4054BFC447}"/>
              </a:ext>
            </a:extLst>
          </p:cNvPr>
          <p:cNvCxnSpPr/>
          <p:nvPr/>
        </p:nvCxnSpPr>
        <p:spPr>
          <a:xfrm>
            <a:off x="504600" y="4714375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612356-53E6-C6F8-16BA-F9ED21AA6846}"/>
              </a:ext>
            </a:extLst>
          </p:cNvPr>
          <p:cNvCxnSpPr/>
          <p:nvPr/>
        </p:nvCxnSpPr>
        <p:spPr>
          <a:xfrm>
            <a:off x="9269946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53DD000-0AED-3D83-EC0D-92803C3ADCD1}"/>
              </a:ext>
            </a:extLst>
          </p:cNvPr>
          <p:cNvCxnSpPr/>
          <p:nvPr/>
        </p:nvCxnSpPr>
        <p:spPr>
          <a:xfrm>
            <a:off x="1028231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CD27E15-BC9B-A654-3BB7-7CDE72A7AD06}"/>
              </a:ext>
            </a:extLst>
          </p:cNvPr>
          <p:cNvCxnSpPr/>
          <p:nvPr/>
        </p:nvCxnSpPr>
        <p:spPr>
          <a:xfrm>
            <a:off x="1127291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C1F8372-DD64-DD4C-BAC8-1F9F3B1ED93F}"/>
              </a:ext>
            </a:extLst>
          </p:cNvPr>
          <p:cNvCxnSpPr/>
          <p:nvPr/>
        </p:nvCxnSpPr>
        <p:spPr>
          <a:xfrm>
            <a:off x="8268461" y="4679358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DED9C9-C21A-126D-F334-BF4080D42FB9}"/>
              </a:ext>
            </a:extLst>
          </p:cNvPr>
          <p:cNvCxnSpPr/>
          <p:nvPr/>
        </p:nvCxnSpPr>
        <p:spPr>
          <a:xfrm>
            <a:off x="7299632" y="4714375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B1">
                <a:extLst>
                  <a:ext uri="{FF2B5EF4-FFF2-40B4-BE49-F238E27FC236}">
                    <a16:creationId xmlns:a16="http://schemas.microsoft.com/office/drawing/2014/main" id="{70835C01-3183-A4EF-5A4C-1A6A30F2153F}"/>
                  </a:ext>
                </a:extLst>
              </p:cNvPr>
              <p:cNvSpPr txBox="1"/>
              <p:nvPr/>
            </p:nvSpPr>
            <p:spPr>
              <a:xfrm>
                <a:off x="7562602" y="488455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B1">
                <a:extLst>
                  <a:ext uri="{FF2B5EF4-FFF2-40B4-BE49-F238E27FC236}">
                    <a16:creationId xmlns:a16="http://schemas.microsoft.com/office/drawing/2014/main" id="{70835C01-3183-A4EF-5A4C-1A6A30F21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602" y="4884552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B1">
                <a:extLst>
                  <a:ext uri="{FF2B5EF4-FFF2-40B4-BE49-F238E27FC236}">
                    <a16:creationId xmlns:a16="http://schemas.microsoft.com/office/drawing/2014/main" id="{E02DB66C-961A-35FB-F852-1DD4A0F82E56}"/>
                  </a:ext>
                </a:extLst>
              </p:cNvPr>
              <p:cNvSpPr txBox="1"/>
              <p:nvPr/>
            </p:nvSpPr>
            <p:spPr>
              <a:xfrm>
                <a:off x="6644562" y="488455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B1">
                <a:extLst>
                  <a:ext uri="{FF2B5EF4-FFF2-40B4-BE49-F238E27FC236}">
                    <a16:creationId xmlns:a16="http://schemas.microsoft.com/office/drawing/2014/main" id="{E02DB66C-961A-35FB-F852-1DD4A0F82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562" y="4884551"/>
                <a:ext cx="531627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1042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3ACD1-99D5-1571-D303-369A30B82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5C1DF9-3543-9B61-B1E3-49E6697F5B3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4600" y="282722"/>
                <a:ext cx="11655114" cy="1325563"/>
              </a:xfrm>
            </p:spPr>
            <p:txBody>
              <a:bodyPr/>
              <a:lstStyle/>
              <a:p>
                <a:r>
                  <a:rPr lang="en-US" dirty="0"/>
                  <a:t>Example: A Turing machine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PARITY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5C1DF9-3543-9B61-B1E3-49E6697F5B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4600" y="282722"/>
                <a:ext cx="11655114" cy="1325563"/>
              </a:xfrm>
              <a:blipFill>
                <a:blip r:embed="rId2"/>
                <a:stretch>
                  <a:fillRect l="-2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EE8C4-18B8-2412-E74F-5220D8F6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93053E7-F6EC-9942-757B-8CFB2D3EB52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40529" y="1760499"/>
              <a:ext cx="5910942" cy="234404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952095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𝐞𝐯𝐞𝐧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odd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,1,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reject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𝐨𝐝𝐝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odd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accept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3468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𝐚𝐜𝐜𝐞𝐩𝐭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𝐫𝐞𝐣𝐞𝐜𝐭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93053E7-F6EC-9942-757B-8CFB2D3EB52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40529" y="1760499"/>
              <a:ext cx="5910942" cy="234404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952095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1639" r="-201107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1639" r="-100368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639" r="-738" b="-5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101639" r="-523077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01639" r="-738" b="-4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4107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180882" r="-523077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180882" r="-201107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180882" r="-100368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80882" r="-738" b="-295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4097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285075" r="-5230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285075" r="-20110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285075" r="-10036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285075" r="-73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468035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396923" r="-523077" b="-1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91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504688" r="-523077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3A505710-FFFA-5710-F49C-0B67330F748C}"/>
              </a:ext>
            </a:extLst>
          </p:cNvPr>
          <p:cNvSpPr/>
          <p:nvPr/>
        </p:nvSpPr>
        <p:spPr>
          <a:xfrm>
            <a:off x="2494351" y="4700623"/>
            <a:ext cx="3850002" cy="9964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115128-DEFD-6620-F8D2-69CF9872D314}"/>
              </a:ext>
            </a:extLst>
          </p:cNvPr>
          <p:cNvCxnSpPr>
            <a:cxnSpLocks/>
          </p:cNvCxnSpPr>
          <p:nvPr/>
        </p:nvCxnSpPr>
        <p:spPr>
          <a:xfrm>
            <a:off x="6357514" y="4693110"/>
            <a:ext cx="583448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CB2DA8-4C97-CBDA-F449-3708BDEB7902}"/>
              </a:ext>
            </a:extLst>
          </p:cNvPr>
          <p:cNvCxnSpPr>
            <a:cxnSpLocks/>
          </p:cNvCxnSpPr>
          <p:nvPr/>
        </p:nvCxnSpPr>
        <p:spPr>
          <a:xfrm>
            <a:off x="6344353" y="5689562"/>
            <a:ext cx="584764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449012-9406-E0EF-7606-1396DDB12B1F}"/>
              </a:ext>
            </a:extLst>
          </p:cNvPr>
          <p:cNvCxnSpPr>
            <a:cxnSpLocks/>
          </p:cNvCxnSpPr>
          <p:nvPr/>
        </p:nvCxnSpPr>
        <p:spPr>
          <a:xfrm>
            <a:off x="0" y="4700623"/>
            <a:ext cx="249435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3A8BD2-57F6-3C5E-260F-2B0246DFA47A}"/>
              </a:ext>
            </a:extLst>
          </p:cNvPr>
          <p:cNvCxnSpPr>
            <a:cxnSpLocks/>
          </p:cNvCxnSpPr>
          <p:nvPr/>
        </p:nvCxnSpPr>
        <p:spPr>
          <a:xfrm>
            <a:off x="0" y="5689562"/>
            <a:ext cx="249435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B981F2-9A85-13D1-6866-8D98D5D50C82}"/>
              </a:ext>
            </a:extLst>
          </p:cNvPr>
          <p:cNvCxnSpPr/>
          <p:nvPr/>
        </p:nvCxnSpPr>
        <p:spPr>
          <a:xfrm>
            <a:off x="2494351" y="467935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FEEEC4-187D-DCFE-9328-DC415633707F}"/>
              </a:ext>
            </a:extLst>
          </p:cNvPr>
          <p:cNvCxnSpPr>
            <a:cxnSpLocks/>
          </p:cNvCxnSpPr>
          <p:nvPr/>
        </p:nvCxnSpPr>
        <p:spPr>
          <a:xfrm>
            <a:off x="2494351" y="4700623"/>
            <a:ext cx="38631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317372-86BE-3CA1-99C8-CF8289644D86}"/>
              </a:ext>
            </a:extLst>
          </p:cNvPr>
          <p:cNvCxnSpPr>
            <a:cxnSpLocks/>
          </p:cNvCxnSpPr>
          <p:nvPr/>
        </p:nvCxnSpPr>
        <p:spPr>
          <a:xfrm>
            <a:off x="2494351" y="5689562"/>
            <a:ext cx="38631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BA7746-3258-C758-1711-2021A582C329}"/>
              </a:ext>
            </a:extLst>
          </p:cNvPr>
          <p:cNvCxnSpPr/>
          <p:nvPr/>
        </p:nvCxnSpPr>
        <p:spPr>
          <a:xfrm>
            <a:off x="3454826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E758FF-723B-BAE2-175B-210EAF3E94DE}"/>
              </a:ext>
            </a:extLst>
          </p:cNvPr>
          <p:cNvCxnSpPr/>
          <p:nvPr/>
        </p:nvCxnSpPr>
        <p:spPr>
          <a:xfrm>
            <a:off x="4433021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6E0636-2526-BAC8-4D76-8ADE9D9D1D30}"/>
              </a:ext>
            </a:extLst>
          </p:cNvPr>
          <p:cNvCxnSpPr/>
          <p:nvPr/>
        </p:nvCxnSpPr>
        <p:spPr>
          <a:xfrm>
            <a:off x="5389951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0DE409-AB5F-10F2-9F41-C63EC89F0457}"/>
              </a:ext>
            </a:extLst>
          </p:cNvPr>
          <p:cNvCxnSpPr/>
          <p:nvPr/>
        </p:nvCxnSpPr>
        <p:spPr>
          <a:xfrm>
            <a:off x="6357514" y="467935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A0">
                <a:extLst>
                  <a:ext uri="{FF2B5EF4-FFF2-40B4-BE49-F238E27FC236}">
                    <a16:creationId xmlns:a16="http://schemas.microsoft.com/office/drawing/2014/main" id="{F14E936A-8EA0-0A6A-8269-5EBCBA6DCE12}"/>
                  </a:ext>
                </a:extLst>
              </p:cNvPr>
              <p:cNvSpPr txBox="1"/>
              <p:nvPr/>
            </p:nvSpPr>
            <p:spPr>
              <a:xfrm>
                <a:off x="3699378" y="489207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A0">
                <a:extLst>
                  <a:ext uri="{FF2B5EF4-FFF2-40B4-BE49-F238E27FC236}">
                    <a16:creationId xmlns:a16="http://schemas.microsoft.com/office/drawing/2014/main" id="{F14E936A-8EA0-0A6A-8269-5EBCBA6DC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378" y="4892071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1">
                <a:extLst>
                  <a:ext uri="{FF2B5EF4-FFF2-40B4-BE49-F238E27FC236}">
                    <a16:creationId xmlns:a16="http://schemas.microsoft.com/office/drawing/2014/main" id="{370C4AB3-AD9B-1A7D-C758-052266F573DE}"/>
                  </a:ext>
                </a:extLst>
              </p:cNvPr>
              <p:cNvSpPr txBox="1"/>
              <p:nvPr/>
            </p:nvSpPr>
            <p:spPr>
              <a:xfrm>
                <a:off x="4708584" y="489207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B1">
                <a:extLst>
                  <a:ext uri="{FF2B5EF4-FFF2-40B4-BE49-F238E27FC236}">
                    <a16:creationId xmlns:a16="http://schemas.microsoft.com/office/drawing/2014/main" id="{370C4AB3-AD9B-1A7D-C758-052266F57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584" y="4892071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1">
                <a:extLst>
                  <a:ext uri="{FF2B5EF4-FFF2-40B4-BE49-F238E27FC236}">
                    <a16:creationId xmlns:a16="http://schemas.microsoft.com/office/drawing/2014/main" id="{10A4125D-B06F-A2B9-5B72-659553B591FC}"/>
                  </a:ext>
                </a:extLst>
              </p:cNvPr>
              <p:cNvSpPr txBox="1"/>
              <p:nvPr/>
            </p:nvSpPr>
            <p:spPr>
              <a:xfrm>
                <a:off x="5667287" y="4892070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B1">
                <a:extLst>
                  <a:ext uri="{FF2B5EF4-FFF2-40B4-BE49-F238E27FC236}">
                    <a16:creationId xmlns:a16="http://schemas.microsoft.com/office/drawing/2014/main" id="{10A4125D-B06F-A2B9-5B72-659553B59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287" y="4892070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B1">
                <a:extLst>
                  <a:ext uri="{FF2B5EF4-FFF2-40B4-BE49-F238E27FC236}">
                    <a16:creationId xmlns:a16="http://schemas.microsoft.com/office/drawing/2014/main" id="{FDCC6A67-6245-45FF-4932-9DD51869E1BA}"/>
                  </a:ext>
                </a:extLst>
              </p:cNvPr>
              <p:cNvSpPr txBox="1"/>
              <p:nvPr/>
            </p:nvSpPr>
            <p:spPr>
              <a:xfrm>
                <a:off x="8553201" y="489578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B1">
                <a:extLst>
                  <a:ext uri="{FF2B5EF4-FFF2-40B4-BE49-F238E27FC236}">
                    <a16:creationId xmlns:a16="http://schemas.microsoft.com/office/drawing/2014/main" id="{FDCC6A67-6245-45FF-4932-9DD51869E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201" y="4895782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1">
                <a:extLst>
                  <a:ext uri="{FF2B5EF4-FFF2-40B4-BE49-F238E27FC236}">
                    <a16:creationId xmlns:a16="http://schemas.microsoft.com/office/drawing/2014/main" id="{46756281-94FB-E2B3-1CD1-F63A2F5B38F6}"/>
                  </a:ext>
                </a:extLst>
              </p:cNvPr>
              <p:cNvSpPr txBox="1"/>
              <p:nvPr/>
            </p:nvSpPr>
            <p:spPr>
              <a:xfrm>
                <a:off x="9543804" y="488455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B1">
                <a:extLst>
                  <a:ext uri="{FF2B5EF4-FFF2-40B4-BE49-F238E27FC236}">
                    <a16:creationId xmlns:a16="http://schemas.microsoft.com/office/drawing/2014/main" id="{46756281-94FB-E2B3-1CD1-F63A2F5B3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804" y="4884554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1">
                <a:extLst>
                  <a:ext uri="{FF2B5EF4-FFF2-40B4-BE49-F238E27FC236}">
                    <a16:creationId xmlns:a16="http://schemas.microsoft.com/office/drawing/2014/main" id="{E6CB2337-E578-D08B-6D46-86ADF756843A}"/>
                  </a:ext>
                </a:extLst>
              </p:cNvPr>
              <p:cNvSpPr txBox="1"/>
              <p:nvPr/>
            </p:nvSpPr>
            <p:spPr>
              <a:xfrm>
                <a:off x="10548575" y="488455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B1">
                <a:extLst>
                  <a:ext uri="{FF2B5EF4-FFF2-40B4-BE49-F238E27FC236}">
                    <a16:creationId xmlns:a16="http://schemas.microsoft.com/office/drawing/2014/main" id="{E6CB2337-E578-D08B-6D46-86ADF7568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575" y="4884554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B1">
                <a:extLst>
                  <a:ext uri="{FF2B5EF4-FFF2-40B4-BE49-F238E27FC236}">
                    <a16:creationId xmlns:a16="http://schemas.microsoft.com/office/drawing/2014/main" id="{00643164-007C-018C-C4A1-5DE2567C7BC9}"/>
                  </a:ext>
                </a:extLst>
              </p:cNvPr>
              <p:cNvSpPr txBox="1"/>
              <p:nvPr/>
            </p:nvSpPr>
            <p:spPr>
              <a:xfrm>
                <a:off x="11548033" y="488455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B1">
                <a:extLst>
                  <a:ext uri="{FF2B5EF4-FFF2-40B4-BE49-F238E27FC236}">
                    <a16:creationId xmlns:a16="http://schemas.microsoft.com/office/drawing/2014/main" id="{00643164-007C-018C-C4A1-5DE2567C7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033" y="4884553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1">
                <a:extLst>
                  <a:ext uri="{FF2B5EF4-FFF2-40B4-BE49-F238E27FC236}">
                    <a16:creationId xmlns:a16="http://schemas.microsoft.com/office/drawing/2014/main" id="{C0B34159-4BDE-1651-7517-41A5D3820252}"/>
                  </a:ext>
                </a:extLst>
              </p:cNvPr>
              <p:cNvSpPr txBox="1"/>
              <p:nvPr/>
            </p:nvSpPr>
            <p:spPr>
              <a:xfrm>
                <a:off x="-211121" y="488533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B1">
                <a:extLst>
                  <a:ext uri="{FF2B5EF4-FFF2-40B4-BE49-F238E27FC236}">
                    <a16:creationId xmlns:a16="http://schemas.microsoft.com/office/drawing/2014/main" id="{C0B34159-4BDE-1651-7517-41A5D3820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121" y="4885333"/>
                <a:ext cx="53162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1">
                <a:extLst>
                  <a:ext uri="{FF2B5EF4-FFF2-40B4-BE49-F238E27FC236}">
                    <a16:creationId xmlns:a16="http://schemas.microsoft.com/office/drawing/2014/main" id="{5E39F318-3AFB-91C9-3717-2390B88CBAFE}"/>
                  </a:ext>
                </a:extLst>
              </p:cNvPr>
              <p:cNvSpPr txBox="1"/>
              <p:nvPr/>
            </p:nvSpPr>
            <p:spPr>
              <a:xfrm>
                <a:off x="1821841" y="489206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B1">
                <a:extLst>
                  <a:ext uri="{FF2B5EF4-FFF2-40B4-BE49-F238E27FC236}">
                    <a16:creationId xmlns:a16="http://schemas.microsoft.com/office/drawing/2014/main" id="{5E39F318-3AFB-91C9-3717-2390B88CB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41" y="4892069"/>
                <a:ext cx="53162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AD977128-54B7-13A5-5DE7-AA082EBC481B}"/>
              </a:ext>
            </a:extLst>
          </p:cNvPr>
          <p:cNvGrpSpPr/>
          <p:nvPr/>
        </p:nvGrpSpPr>
        <p:grpSpPr>
          <a:xfrm>
            <a:off x="3123063" y="5476844"/>
            <a:ext cx="1558107" cy="951177"/>
            <a:chOff x="2219236" y="5539667"/>
            <a:chExt cx="1558107" cy="951177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EDFF5C6-F0CE-CD6E-8FF1-8E082ACFBCF7}"/>
                </a:ext>
              </a:extLst>
            </p:cNvPr>
            <p:cNvSpPr/>
            <p:nvPr/>
          </p:nvSpPr>
          <p:spPr>
            <a:xfrm>
              <a:off x="2219236" y="5539667"/>
              <a:ext cx="1558107" cy="951177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0">
                  <a:extLst>
                    <a:ext uri="{FF2B5EF4-FFF2-40B4-BE49-F238E27FC236}">
                      <a16:creationId xmlns:a16="http://schemas.microsoft.com/office/drawing/2014/main" id="{4C48BAAE-F55E-57B9-A6E0-C412F03E8371}"/>
                    </a:ext>
                  </a:extLst>
                </p:cNvPr>
                <p:cNvSpPr txBox="1"/>
                <p:nvPr/>
              </p:nvSpPr>
              <p:spPr>
                <a:xfrm>
                  <a:off x="2508260" y="6015255"/>
                  <a:ext cx="10866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even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3" name="A0">
                  <a:extLst>
                    <a:ext uri="{FF2B5EF4-FFF2-40B4-BE49-F238E27FC236}">
                      <a16:creationId xmlns:a16="http://schemas.microsoft.com/office/drawing/2014/main" id="{4C48BAAE-F55E-57B9-A6E0-C412F03E83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260" y="6015255"/>
                  <a:ext cx="1086674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B1">
                <a:extLst>
                  <a:ext uri="{FF2B5EF4-FFF2-40B4-BE49-F238E27FC236}">
                    <a16:creationId xmlns:a16="http://schemas.microsoft.com/office/drawing/2014/main" id="{264E7D1A-AE53-80F6-7288-BC27FFC9D883}"/>
                  </a:ext>
                </a:extLst>
              </p:cNvPr>
              <p:cNvSpPr txBox="1"/>
              <p:nvPr/>
            </p:nvSpPr>
            <p:spPr>
              <a:xfrm>
                <a:off x="2792642" y="489698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4" name="B1">
                <a:extLst>
                  <a:ext uri="{FF2B5EF4-FFF2-40B4-BE49-F238E27FC236}">
                    <a16:creationId xmlns:a16="http://schemas.microsoft.com/office/drawing/2014/main" id="{264E7D1A-AE53-80F6-7288-BC27FFC9D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642" y="4896982"/>
                <a:ext cx="53162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B1">
                <a:extLst>
                  <a:ext uri="{FF2B5EF4-FFF2-40B4-BE49-F238E27FC236}">
                    <a16:creationId xmlns:a16="http://schemas.microsoft.com/office/drawing/2014/main" id="{9AA1AB67-2FF6-1D01-EAF0-5B05941FCCF2}"/>
                  </a:ext>
                </a:extLst>
              </p:cNvPr>
              <p:cNvSpPr txBox="1"/>
              <p:nvPr/>
            </p:nvSpPr>
            <p:spPr>
              <a:xfrm>
                <a:off x="767073" y="488533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B1">
                <a:extLst>
                  <a:ext uri="{FF2B5EF4-FFF2-40B4-BE49-F238E27FC236}">
                    <a16:creationId xmlns:a16="http://schemas.microsoft.com/office/drawing/2014/main" id="{9AA1AB67-2FF6-1D01-EAF0-5B05941FC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73" y="4885334"/>
                <a:ext cx="53162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65026A-08D9-6CEE-989C-E9DDD89CB39C}"/>
              </a:ext>
            </a:extLst>
          </p:cNvPr>
          <p:cNvCxnSpPr/>
          <p:nvPr/>
        </p:nvCxnSpPr>
        <p:spPr>
          <a:xfrm>
            <a:off x="152785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22E02D-B7EF-F141-51B1-C28A7D792948}"/>
              </a:ext>
            </a:extLst>
          </p:cNvPr>
          <p:cNvCxnSpPr/>
          <p:nvPr/>
        </p:nvCxnSpPr>
        <p:spPr>
          <a:xfrm>
            <a:off x="504600" y="4714375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97E2B4-90E6-EB1F-D883-D0C8E3B057FA}"/>
              </a:ext>
            </a:extLst>
          </p:cNvPr>
          <p:cNvCxnSpPr/>
          <p:nvPr/>
        </p:nvCxnSpPr>
        <p:spPr>
          <a:xfrm>
            <a:off x="9269946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D907F48-A6F0-5C4E-F8E2-A71595F1084C}"/>
              </a:ext>
            </a:extLst>
          </p:cNvPr>
          <p:cNvCxnSpPr/>
          <p:nvPr/>
        </p:nvCxnSpPr>
        <p:spPr>
          <a:xfrm>
            <a:off x="1028231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1CA646-B29B-5841-F56E-91A7087DB071}"/>
              </a:ext>
            </a:extLst>
          </p:cNvPr>
          <p:cNvCxnSpPr/>
          <p:nvPr/>
        </p:nvCxnSpPr>
        <p:spPr>
          <a:xfrm>
            <a:off x="1127291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65E506A-939C-A534-49E3-F3DEE979F269}"/>
              </a:ext>
            </a:extLst>
          </p:cNvPr>
          <p:cNvCxnSpPr/>
          <p:nvPr/>
        </p:nvCxnSpPr>
        <p:spPr>
          <a:xfrm>
            <a:off x="8268461" y="4679358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8900B-2EC1-8830-C57E-F7AF7F545DB6}"/>
              </a:ext>
            </a:extLst>
          </p:cNvPr>
          <p:cNvCxnSpPr/>
          <p:nvPr/>
        </p:nvCxnSpPr>
        <p:spPr>
          <a:xfrm>
            <a:off x="7299632" y="4714375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B1">
                <a:extLst>
                  <a:ext uri="{FF2B5EF4-FFF2-40B4-BE49-F238E27FC236}">
                    <a16:creationId xmlns:a16="http://schemas.microsoft.com/office/drawing/2014/main" id="{7370BF6D-F4CC-D0A6-F1DE-DF32DDBBE14A}"/>
                  </a:ext>
                </a:extLst>
              </p:cNvPr>
              <p:cNvSpPr txBox="1"/>
              <p:nvPr/>
            </p:nvSpPr>
            <p:spPr>
              <a:xfrm>
                <a:off x="7562602" y="488455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B1">
                <a:extLst>
                  <a:ext uri="{FF2B5EF4-FFF2-40B4-BE49-F238E27FC236}">
                    <a16:creationId xmlns:a16="http://schemas.microsoft.com/office/drawing/2014/main" id="{7370BF6D-F4CC-D0A6-F1DE-DF32DDBBE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602" y="4884552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B1">
                <a:extLst>
                  <a:ext uri="{FF2B5EF4-FFF2-40B4-BE49-F238E27FC236}">
                    <a16:creationId xmlns:a16="http://schemas.microsoft.com/office/drawing/2014/main" id="{F663FA31-7F92-2297-D8BC-11FC01B40959}"/>
                  </a:ext>
                </a:extLst>
              </p:cNvPr>
              <p:cNvSpPr txBox="1"/>
              <p:nvPr/>
            </p:nvSpPr>
            <p:spPr>
              <a:xfrm>
                <a:off x="6644562" y="488455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B1">
                <a:extLst>
                  <a:ext uri="{FF2B5EF4-FFF2-40B4-BE49-F238E27FC236}">
                    <a16:creationId xmlns:a16="http://schemas.microsoft.com/office/drawing/2014/main" id="{F663FA31-7F92-2297-D8BC-11FC01B40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562" y="4884551"/>
                <a:ext cx="531627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2158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8A176-BBFD-C195-DAEC-4C4EA3347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CA9C48-D2F2-78FA-8A46-6FF6D1F827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4600" y="282722"/>
                <a:ext cx="11655114" cy="1325563"/>
              </a:xfrm>
            </p:spPr>
            <p:txBody>
              <a:bodyPr/>
              <a:lstStyle/>
              <a:p>
                <a:r>
                  <a:rPr lang="en-US" dirty="0"/>
                  <a:t>Example: A Turing machine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PARITY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CA9C48-D2F2-78FA-8A46-6FF6D1F82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4600" y="282722"/>
                <a:ext cx="11655114" cy="1325563"/>
              </a:xfrm>
              <a:blipFill>
                <a:blip r:embed="rId2"/>
                <a:stretch>
                  <a:fillRect l="-2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5F0EA-537A-5B18-2747-C675B3B1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CD7748B-7A05-278C-18B2-F391431BCD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497281"/>
                  </p:ext>
                </p:extLst>
              </p:nvPr>
            </p:nvGraphicFramePr>
            <p:xfrm>
              <a:off x="3140529" y="1760499"/>
              <a:ext cx="5910942" cy="234404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952095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𝐞𝐯𝐞𝐧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odd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,1,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reject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𝐨𝐝𝐝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odd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accept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3468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𝐚𝐜𝐜𝐞𝐩𝐭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𝐫𝐞𝐣𝐞𝐜𝐭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CD7748B-7A05-278C-18B2-F391431BCD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92497281"/>
                  </p:ext>
                </p:extLst>
              </p:nvPr>
            </p:nvGraphicFramePr>
            <p:xfrm>
              <a:off x="3140529" y="1760499"/>
              <a:ext cx="5910942" cy="234404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952095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1639" r="-201107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1639" r="-100368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639" r="-738" b="-5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101639" r="-523077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01639" r="-738" b="-4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4107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180882" r="-523077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180882" r="-201107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180882" r="-100368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80882" r="-738" b="-295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4097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285075" r="-5230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285075" r="-20110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285075" r="-10036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285075" r="-73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468035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396923" r="-523077" b="-1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91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504688" r="-523077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9EB1305-6E4D-5E5B-DECA-B9F7D5A78C43}"/>
              </a:ext>
            </a:extLst>
          </p:cNvPr>
          <p:cNvSpPr/>
          <p:nvPr/>
        </p:nvSpPr>
        <p:spPr>
          <a:xfrm>
            <a:off x="2494351" y="4700623"/>
            <a:ext cx="3850002" cy="9964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217305-8C61-B263-E682-FE4785FBB552}"/>
              </a:ext>
            </a:extLst>
          </p:cNvPr>
          <p:cNvCxnSpPr>
            <a:cxnSpLocks/>
          </p:cNvCxnSpPr>
          <p:nvPr/>
        </p:nvCxnSpPr>
        <p:spPr>
          <a:xfrm>
            <a:off x="6357514" y="4693110"/>
            <a:ext cx="583448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A1A47B-8E08-6037-39F4-7667CEDA0EEF}"/>
              </a:ext>
            </a:extLst>
          </p:cNvPr>
          <p:cNvCxnSpPr>
            <a:cxnSpLocks/>
          </p:cNvCxnSpPr>
          <p:nvPr/>
        </p:nvCxnSpPr>
        <p:spPr>
          <a:xfrm>
            <a:off x="6344353" y="5689562"/>
            <a:ext cx="584764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72A5A8-6BF4-957C-FF69-6C0F754763F6}"/>
              </a:ext>
            </a:extLst>
          </p:cNvPr>
          <p:cNvCxnSpPr>
            <a:cxnSpLocks/>
          </p:cNvCxnSpPr>
          <p:nvPr/>
        </p:nvCxnSpPr>
        <p:spPr>
          <a:xfrm>
            <a:off x="0" y="4700623"/>
            <a:ext cx="249435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5A46E9-39A7-77EE-0796-1159BBED4BCE}"/>
              </a:ext>
            </a:extLst>
          </p:cNvPr>
          <p:cNvCxnSpPr>
            <a:cxnSpLocks/>
          </p:cNvCxnSpPr>
          <p:nvPr/>
        </p:nvCxnSpPr>
        <p:spPr>
          <a:xfrm>
            <a:off x="0" y="5689562"/>
            <a:ext cx="249435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AB1467-97DA-FCA1-11F8-552D37ACED24}"/>
              </a:ext>
            </a:extLst>
          </p:cNvPr>
          <p:cNvCxnSpPr/>
          <p:nvPr/>
        </p:nvCxnSpPr>
        <p:spPr>
          <a:xfrm>
            <a:off x="2494351" y="467935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806C68-38E5-97E3-6418-ED05AA19863D}"/>
              </a:ext>
            </a:extLst>
          </p:cNvPr>
          <p:cNvCxnSpPr>
            <a:cxnSpLocks/>
          </p:cNvCxnSpPr>
          <p:nvPr/>
        </p:nvCxnSpPr>
        <p:spPr>
          <a:xfrm>
            <a:off x="2494351" y="4700623"/>
            <a:ext cx="38631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183D68-DF94-0609-FDC0-40C295C379EB}"/>
              </a:ext>
            </a:extLst>
          </p:cNvPr>
          <p:cNvCxnSpPr>
            <a:cxnSpLocks/>
          </p:cNvCxnSpPr>
          <p:nvPr/>
        </p:nvCxnSpPr>
        <p:spPr>
          <a:xfrm>
            <a:off x="2494351" y="5689562"/>
            <a:ext cx="38631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C1AE25-05D9-1ACB-75A1-650CF5E9C143}"/>
              </a:ext>
            </a:extLst>
          </p:cNvPr>
          <p:cNvCxnSpPr/>
          <p:nvPr/>
        </p:nvCxnSpPr>
        <p:spPr>
          <a:xfrm>
            <a:off x="3454826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9F03C2-1BBF-222F-0809-6C2A524C53ED}"/>
              </a:ext>
            </a:extLst>
          </p:cNvPr>
          <p:cNvCxnSpPr/>
          <p:nvPr/>
        </p:nvCxnSpPr>
        <p:spPr>
          <a:xfrm>
            <a:off x="4433021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09B331-FBC9-C972-397C-D6ECB8115CA2}"/>
              </a:ext>
            </a:extLst>
          </p:cNvPr>
          <p:cNvCxnSpPr/>
          <p:nvPr/>
        </p:nvCxnSpPr>
        <p:spPr>
          <a:xfrm>
            <a:off x="5389951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9E8CDD-04EE-5C21-993E-104F18943E15}"/>
              </a:ext>
            </a:extLst>
          </p:cNvPr>
          <p:cNvCxnSpPr/>
          <p:nvPr/>
        </p:nvCxnSpPr>
        <p:spPr>
          <a:xfrm>
            <a:off x="6357514" y="467935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A0">
                <a:extLst>
                  <a:ext uri="{FF2B5EF4-FFF2-40B4-BE49-F238E27FC236}">
                    <a16:creationId xmlns:a16="http://schemas.microsoft.com/office/drawing/2014/main" id="{3A172AC5-61AF-A02C-8195-AD0898E9D4F6}"/>
                  </a:ext>
                </a:extLst>
              </p:cNvPr>
              <p:cNvSpPr txBox="1"/>
              <p:nvPr/>
            </p:nvSpPr>
            <p:spPr>
              <a:xfrm>
                <a:off x="3699378" y="489207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A0">
                <a:extLst>
                  <a:ext uri="{FF2B5EF4-FFF2-40B4-BE49-F238E27FC236}">
                    <a16:creationId xmlns:a16="http://schemas.microsoft.com/office/drawing/2014/main" id="{3A172AC5-61AF-A02C-8195-AD0898E9D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378" y="4892071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1">
                <a:extLst>
                  <a:ext uri="{FF2B5EF4-FFF2-40B4-BE49-F238E27FC236}">
                    <a16:creationId xmlns:a16="http://schemas.microsoft.com/office/drawing/2014/main" id="{ED2A2121-9B3E-BB43-67E8-BC6463C721E2}"/>
                  </a:ext>
                </a:extLst>
              </p:cNvPr>
              <p:cNvSpPr txBox="1"/>
              <p:nvPr/>
            </p:nvSpPr>
            <p:spPr>
              <a:xfrm>
                <a:off x="4708584" y="489207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B1">
                <a:extLst>
                  <a:ext uri="{FF2B5EF4-FFF2-40B4-BE49-F238E27FC236}">
                    <a16:creationId xmlns:a16="http://schemas.microsoft.com/office/drawing/2014/main" id="{ED2A2121-9B3E-BB43-67E8-BC6463C72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584" y="4892071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1">
                <a:extLst>
                  <a:ext uri="{FF2B5EF4-FFF2-40B4-BE49-F238E27FC236}">
                    <a16:creationId xmlns:a16="http://schemas.microsoft.com/office/drawing/2014/main" id="{F292C3FB-3BA8-F11A-32A3-4DC6EC8346B3}"/>
                  </a:ext>
                </a:extLst>
              </p:cNvPr>
              <p:cNvSpPr txBox="1"/>
              <p:nvPr/>
            </p:nvSpPr>
            <p:spPr>
              <a:xfrm>
                <a:off x="5667287" y="4892070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B1">
                <a:extLst>
                  <a:ext uri="{FF2B5EF4-FFF2-40B4-BE49-F238E27FC236}">
                    <a16:creationId xmlns:a16="http://schemas.microsoft.com/office/drawing/2014/main" id="{F292C3FB-3BA8-F11A-32A3-4DC6EC834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287" y="4892070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B1">
                <a:extLst>
                  <a:ext uri="{FF2B5EF4-FFF2-40B4-BE49-F238E27FC236}">
                    <a16:creationId xmlns:a16="http://schemas.microsoft.com/office/drawing/2014/main" id="{82B5D730-5061-ED94-0C3C-D1C6BDC0A1EF}"/>
                  </a:ext>
                </a:extLst>
              </p:cNvPr>
              <p:cNvSpPr txBox="1"/>
              <p:nvPr/>
            </p:nvSpPr>
            <p:spPr>
              <a:xfrm>
                <a:off x="8553201" y="489578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B1">
                <a:extLst>
                  <a:ext uri="{FF2B5EF4-FFF2-40B4-BE49-F238E27FC236}">
                    <a16:creationId xmlns:a16="http://schemas.microsoft.com/office/drawing/2014/main" id="{82B5D730-5061-ED94-0C3C-D1C6BDC0A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201" y="4895782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1">
                <a:extLst>
                  <a:ext uri="{FF2B5EF4-FFF2-40B4-BE49-F238E27FC236}">
                    <a16:creationId xmlns:a16="http://schemas.microsoft.com/office/drawing/2014/main" id="{9D08167E-61A5-9109-6448-DA57988F7C23}"/>
                  </a:ext>
                </a:extLst>
              </p:cNvPr>
              <p:cNvSpPr txBox="1"/>
              <p:nvPr/>
            </p:nvSpPr>
            <p:spPr>
              <a:xfrm>
                <a:off x="9543804" y="488455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B1">
                <a:extLst>
                  <a:ext uri="{FF2B5EF4-FFF2-40B4-BE49-F238E27FC236}">
                    <a16:creationId xmlns:a16="http://schemas.microsoft.com/office/drawing/2014/main" id="{9D08167E-61A5-9109-6448-DA57988F7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804" y="4884554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1">
                <a:extLst>
                  <a:ext uri="{FF2B5EF4-FFF2-40B4-BE49-F238E27FC236}">
                    <a16:creationId xmlns:a16="http://schemas.microsoft.com/office/drawing/2014/main" id="{2E3F4628-59E2-9B49-CA98-B6E9B6716CD8}"/>
                  </a:ext>
                </a:extLst>
              </p:cNvPr>
              <p:cNvSpPr txBox="1"/>
              <p:nvPr/>
            </p:nvSpPr>
            <p:spPr>
              <a:xfrm>
                <a:off x="10548575" y="488455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B1">
                <a:extLst>
                  <a:ext uri="{FF2B5EF4-FFF2-40B4-BE49-F238E27FC236}">
                    <a16:creationId xmlns:a16="http://schemas.microsoft.com/office/drawing/2014/main" id="{2E3F4628-59E2-9B49-CA98-B6E9B6716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575" y="4884554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B1">
                <a:extLst>
                  <a:ext uri="{FF2B5EF4-FFF2-40B4-BE49-F238E27FC236}">
                    <a16:creationId xmlns:a16="http://schemas.microsoft.com/office/drawing/2014/main" id="{61E3FB84-CAE3-3855-B870-D8F498553FB5}"/>
                  </a:ext>
                </a:extLst>
              </p:cNvPr>
              <p:cNvSpPr txBox="1"/>
              <p:nvPr/>
            </p:nvSpPr>
            <p:spPr>
              <a:xfrm>
                <a:off x="11548033" y="488455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B1">
                <a:extLst>
                  <a:ext uri="{FF2B5EF4-FFF2-40B4-BE49-F238E27FC236}">
                    <a16:creationId xmlns:a16="http://schemas.microsoft.com/office/drawing/2014/main" id="{61E3FB84-CAE3-3855-B870-D8F498553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033" y="4884553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1">
                <a:extLst>
                  <a:ext uri="{FF2B5EF4-FFF2-40B4-BE49-F238E27FC236}">
                    <a16:creationId xmlns:a16="http://schemas.microsoft.com/office/drawing/2014/main" id="{FA9DB8A2-D807-0E4F-EC99-37ACADFE91E6}"/>
                  </a:ext>
                </a:extLst>
              </p:cNvPr>
              <p:cNvSpPr txBox="1"/>
              <p:nvPr/>
            </p:nvSpPr>
            <p:spPr>
              <a:xfrm>
                <a:off x="-211121" y="488533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B1">
                <a:extLst>
                  <a:ext uri="{FF2B5EF4-FFF2-40B4-BE49-F238E27FC236}">
                    <a16:creationId xmlns:a16="http://schemas.microsoft.com/office/drawing/2014/main" id="{FA9DB8A2-D807-0E4F-EC99-37ACADFE9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121" y="4885333"/>
                <a:ext cx="53162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1">
                <a:extLst>
                  <a:ext uri="{FF2B5EF4-FFF2-40B4-BE49-F238E27FC236}">
                    <a16:creationId xmlns:a16="http://schemas.microsoft.com/office/drawing/2014/main" id="{1FE8D55C-2F60-4E9E-9809-7B20D127FC55}"/>
                  </a:ext>
                </a:extLst>
              </p:cNvPr>
              <p:cNvSpPr txBox="1"/>
              <p:nvPr/>
            </p:nvSpPr>
            <p:spPr>
              <a:xfrm>
                <a:off x="1821841" y="489206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B1">
                <a:extLst>
                  <a:ext uri="{FF2B5EF4-FFF2-40B4-BE49-F238E27FC236}">
                    <a16:creationId xmlns:a16="http://schemas.microsoft.com/office/drawing/2014/main" id="{1FE8D55C-2F60-4E9E-9809-7B20D127F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41" y="4892069"/>
                <a:ext cx="53162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614B4B6-368A-40A6-7087-A9D9ED893CA4}"/>
              </a:ext>
            </a:extLst>
          </p:cNvPr>
          <p:cNvGrpSpPr/>
          <p:nvPr/>
        </p:nvGrpSpPr>
        <p:grpSpPr>
          <a:xfrm>
            <a:off x="3123063" y="5476844"/>
            <a:ext cx="1558107" cy="951177"/>
            <a:chOff x="2219236" y="5539667"/>
            <a:chExt cx="1558107" cy="951177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53078A02-C035-9892-0E7E-0E415F65787D}"/>
                </a:ext>
              </a:extLst>
            </p:cNvPr>
            <p:cNvSpPr/>
            <p:nvPr/>
          </p:nvSpPr>
          <p:spPr>
            <a:xfrm>
              <a:off x="2219236" y="5539667"/>
              <a:ext cx="1558107" cy="951177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0">
                  <a:extLst>
                    <a:ext uri="{FF2B5EF4-FFF2-40B4-BE49-F238E27FC236}">
                      <a16:creationId xmlns:a16="http://schemas.microsoft.com/office/drawing/2014/main" id="{A2CA1E11-FFAE-512C-2241-EAB9CFC0D1A5}"/>
                    </a:ext>
                  </a:extLst>
                </p:cNvPr>
                <p:cNvSpPr txBox="1"/>
                <p:nvPr/>
              </p:nvSpPr>
              <p:spPr>
                <a:xfrm>
                  <a:off x="2508260" y="6015255"/>
                  <a:ext cx="10866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even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3" name="A0">
                  <a:extLst>
                    <a:ext uri="{FF2B5EF4-FFF2-40B4-BE49-F238E27FC236}">
                      <a16:creationId xmlns:a16="http://schemas.microsoft.com/office/drawing/2014/main" id="{A2CA1E11-FFAE-512C-2241-EAB9CFC0D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260" y="6015255"/>
                  <a:ext cx="1086674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B1">
                <a:extLst>
                  <a:ext uri="{FF2B5EF4-FFF2-40B4-BE49-F238E27FC236}">
                    <a16:creationId xmlns:a16="http://schemas.microsoft.com/office/drawing/2014/main" id="{ABC46DA9-291E-6FB8-1DBB-7EA45EFF4DC9}"/>
                  </a:ext>
                </a:extLst>
              </p:cNvPr>
              <p:cNvSpPr txBox="1"/>
              <p:nvPr/>
            </p:nvSpPr>
            <p:spPr>
              <a:xfrm>
                <a:off x="2792642" y="489698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4" name="B1">
                <a:extLst>
                  <a:ext uri="{FF2B5EF4-FFF2-40B4-BE49-F238E27FC236}">
                    <a16:creationId xmlns:a16="http://schemas.microsoft.com/office/drawing/2014/main" id="{ABC46DA9-291E-6FB8-1DBB-7EA45EFF4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642" y="4896982"/>
                <a:ext cx="53162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B1">
                <a:extLst>
                  <a:ext uri="{FF2B5EF4-FFF2-40B4-BE49-F238E27FC236}">
                    <a16:creationId xmlns:a16="http://schemas.microsoft.com/office/drawing/2014/main" id="{F9928901-3879-8F38-3512-281804CBD7B0}"/>
                  </a:ext>
                </a:extLst>
              </p:cNvPr>
              <p:cNvSpPr txBox="1"/>
              <p:nvPr/>
            </p:nvSpPr>
            <p:spPr>
              <a:xfrm>
                <a:off x="767073" y="488533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B1">
                <a:extLst>
                  <a:ext uri="{FF2B5EF4-FFF2-40B4-BE49-F238E27FC236}">
                    <a16:creationId xmlns:a16="http://schemas.microsoft.com/office/drawing/2014/main" id="{F9928901-3879-8F38-3512-281804CBD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73" y="4885334"/>
                <a:ext cx="53162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DFADE8-E8E6-37B0-3A17-F57115CFCD2A}"/>
              </a:ext>
            </a:extLst>
          </p:cNvPr>
          <p:cNvCxnSpPr/>
          <p:nvPr/>
        </p:nvCxnSpPr>
        <p:spPr>
          <a:xfrm>
            <a:off x="152785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D1D07AF-AAA3-61D2-442A-3A582D3DA4D9}"/>
              </a:ext>
            </a:extLst>
          </p:cNvPr>
          <p:cNvCxnSpPr/>
          <p:nvPr/>
        </p:nvCxnSpPr>
        <p:spPr>
          <a:xfrm>
            <a:off x="504600" y="4714375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B995BE-B0EC-A4C7-01FA-A634CFF3B8DC}"/>
              </a:ext>
            </a:extLst>
          </p:cNvPr>
          <p:cNvCxnSpPr/>
          <p:nvPr/>
        </p:nvCxnSpPr>
        <p:spPr>
          <a:xfrm>
            <a:off x="9269946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2D368EB-FE1D-EEB9-2ABA-0CB0AC46394D}"/>
              </a:ext>
            </a:extLst>
          </p:cNvPr>
          <p:cNvCxnSpPr/>
          <p:nvPr/>
        </p:nvCxnSpPr>
        <p:spPr>
          <a:xfrm>
            <a:off x="1028231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57BECA-BB67-B089-8F33-EDEE8B46B8DA}"/>
              </a:ext>
            </a:extLst>
          </p:cNvPr>
          <p:cNvCxnSpPr/>
          <p:nvPr/>
        </p:nvCxnSpPr>
        <p:spPr>
          <a:xfrm>
            <a:off x="1127291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6C841ED-6ED8-4D30-7C4C-7459F016C4C5}"/>
              </a:ext>
            </a:extLst>
          </p:cNvPr>
          <p:cNvCxnSpPr/>
          <p:nvPr/>
        </p:nvCxnSpPr>
        <p:spPr>
          <a:xfrm>
            <a:off x="8268461" y="4679358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B5F1846-730A-6640-95E1-52784C2669CE}"/>
              </a:ext>
            </a:extLst>
          </p:cNvPr>
          <p:cNvCxnSpPr/>
          <p:nvPr/>
        </p:nvCxnSpPr>
        <p:spPr>
          <a:xfrm>
            <a:off x="7299632" y="4714375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B1">
                <a:extLst>
                  <a:ext uri="{FF2B5EF4-FFF2-40B4-BE49-F238E27FC236}">
                    <a16:creationId xmlns:a16="http://schemas.microsoft.com/office/drawing/2014/main" id="{5B3123DC-4419-3588-8F7E-0340B45486A6}"/>
                  </a:ext>
                </a:extLst>
              </p:cNvPr>
              <p:cNvSpPr txBox="1"/>
              <p:nvPr/>
            </p:nvSpPr>
            <p:spPr>
              <a:xfrm>
                <a:off x="7562602" y="488455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B1">
                <a:extLst>
                  <a:ext uri="{FF2B5EF4-FFF2-40B4-BE49-F238E27FC236}">
                    <a16:creationId xmlns:a16="http://schemas.microsoft.com/office/drawing/2014/main" id="{5B3123DC-4419-3588-8F7E-0340B4548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602" y="4884552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B1">
                <a:extLst>
                  <a:ext uri="{FF2B5EF4-FFF2-40B4-BE49-F238E27FC236}">
                    <a16:creationId xmlns:a16="http://schemas.microsoft.com/office/drawing/2014/main" id="{DC7906F1-75A3-C7F4-4447-E5CD90037070}"/>
                  </a:ext>
                </a:extLst>
              </p:cNvPr>
              <p:cNvSpPr txBox="1"/>
              <p:nvPr/>
            </p:nvSpPr>
            <p:spPr>
              <a:xfrm>
                <a:off x="6644562" y="488455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B1">
                <a:extLst>
                  <a:ext uri="{FF2B5EF4-FFF2-40B4-BE49-F238E27FC236}">
                    <a16:creationId xmlns:a16="http://schemas.microsoft.com/office/drawing/2014/main" id="{DC7906F1-75A3-C7F4-4447-E5CD90037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562" y="4884551"/>
                <a:ext cx="531627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671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21C51-79F5-E148-6C54-114C372FB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45B67B-FC92-0FA5-A04A-E6DCF09D10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4600" y="282722"/>
                <a:ext cx="11655114" cy="1325563"/>
              </a:xfrm>
            </p:spPr>
            <p:txBody>
              <a:bodyPr/>
              <a:lstStyle/>
              <a:p>
                <a:r>
                  <a:rPr lang="en-US" dirty="0"/>
                  <a:t>Example: A Turing machine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PARITY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45B67B-FC92-0FA5-A04A-E6DCF09D1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4600" y="282722"/>
                <a:ext cx="11655114" cy="1325563"/>
              </a:xfrm>
              <a:blipFill>
                <a:blip r:embed="rId2"/>
                <a:stretch>
                  <a:fillRect l="-2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3A568-3D09-FAC4-8C40-4DF10604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7F370E8-7658-B06F-655F-547FC3DC7B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40529" y="1760499"/>
              <a:ext cx="5910942" cy="234404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952095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𝐞𝐯𝐞𝐧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odd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,1,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reject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𝐨𝐝𝐝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odd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accept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3468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𝐚𝐜𝐜𝐞𝐩𝐭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𝐫𝐞𝐣𝐞𝐜𝐭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7F370E8-7658-B06F-655F-547FC3DC7B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40529" y="1760499"/>
              <a:ext cx="5910942" cy="234404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952095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1639" r="-201107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1639" r="-100368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639" r="-738" b="-5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101639" r="-523077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01639" r="-738" b="-4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4107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180882" r="-523077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180882" r="-201107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180882" r="-100368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80882" r="-738" b="-295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4097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285075" r="-5230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285075" r="-20110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285075" r="-10036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285075" r="-73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468035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396923" r="-523077" b="-1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91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504688" r="-523077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CF0EC33-876E-6422-0B6D-7E58B8B02561}"/>
              </a:ext>
            </a:extLst>
          </p:cNvPr>
          <p:cNvSpPr/>
          <p:nvPr/>
        </p:nvSpPr>
        <p:spPr>
          <a:xfrm>
            <a:off x="2494351" y="4700623"/>
            <a:ext cx="3850002" cy="9964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C6B1B3-3D97-C630-5479-DFABDD7CF585}"/>
              </a:ext>
            </a:extLst>
          </p:cNvPr>
          <p:cNvCxnSpPr>
            <a:cxnSpLocks/>
          </p:cNvCxnSpPr>
          <p:nvPr/>
        </p:nvCxnSpPr>
        <p:spPr>
          <a:xfrm>
            <a:off x="6357514" y="4693110"/>
            <a:ext cx="583448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86D875-D32D-789C-0255-18990D3557CC}"/>
              </a:ext>
            </a:extLst>
          </p:cNvPr>
          <p:cNvCxnSpPr>
            <a:cxnSpLocks/>
          </p:cNvCxnSpPr>
          <p:nvPr/>
        </p:nvCxnSpPr>
        <p:spPr>
          <a:xfrm>
            <a:off x="6344353" y="5689562"/>
            <a:ext cx="584764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3BE9B0-C6B5-4B5D-32E6-C634CEF3B4AE}"/>
              </a:ext>
            </a:extLst>
          </p:cNvPr>
          <p:cNvCxnSpPr>
            <a:cxnSpLocks/>
          </p:cNvCxnSpPr>
          <p:nvPr/>
        </p:nvCxnSpPr>
        <p:spPr>
          <a:xfrm>
            <a:off x="0" y="4700623"/>
            <a:ext cx="249435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F569A5-ADF6-21FA-FDBA-8F675592A177}"/>
              </a:ext>
            </a:extLst>
          </p:cNvPr>
          <p:cNvCxnSpPr>
            <a:cxnSpLocks/>
          </p:cNvCxnSpPr>
          <p:nvPr/>
        </p:nvCxnSpPr>
        <p:spPr>
          <a:xfrm>
            <a:off x="0" y="5689562"/>
            <a:ext cx="249435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2FAD67-FF64-7EA0-B6A5-B879A8B15D70}"/>
              </a:ext>
            </a:extLst>
          </p:cNvPr>
          <p:cNvCxnSpPr/>
          <p:nvPr/>
        </p:nvCxnSpPr>
        <p:spPr>
          <a:xfrm>
            <a:off x="2494351" y="467935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E0B9F9-B8DD-A1E5-0661-A214ED2DE434}"/>
              </a:ext>
            </a:extLst>
          </p:cNvPr>
          <p:cNvCxnSpPr>
            <a:cxnSpLocks/>
          </p:cNvCxnSpPr>
          <p:nvPr/>
        </p:nvCxnSpPr>
        <p:spPr>
          <a:xfrm>
            <a:off x="2494351" y="4700623"/>
            <a:ext cx="38631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C0BD71-914C-FF48-9D37-D13A80B2945C}"/>
              </a:ext>
            </a:extLst>
          </p:cNvPr>
          <p:cNvCxnSpPr>
            <a:cxnSpLocks/>
          </p:cNvCxnSpPr>
          <p:nvPr/>
        </p:nvCxnSpPr>
        <p:spPr>
          <a:xfrm>
            <a:off x="2494351" y="5689562"/>
            <a:ext cx="38631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88D1DF-4686-F2E1-BB94-B9F48F2DC801}"/>
              </a:ext>
            </a:extLst>
          </p:cNvPr>
          <p:cNvCxnSpPr/>
          <p:nvPr/>
        </p:nvCxnSpPr>
        <p:spPr>
          <a:xfrm>
            <a:off x="3454826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89E513-B72B-473B-8231-9A10E93C388A}"/>
              </a:ext>
            </a:extLst>
          </p:cNvPr>
          <p:cNvCxnSpPr/>
          <p:nvPr/>
        </p:nvCxnSpPr>
        <p:spPr>
          <a:xfrm>
            <a:off x="4433021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3EB26D-DC5B-B420-E6FA-90EF1A42EB05}"/>
              </a:ext>
            </a:extLst>
          </p:cNvPr>
          <p:cNvCxnSpPr/>
          <p:nvPr/>
        </p:nvCxnSpPr>
        <p:spPr>
          <a:xfrm>
            <a:off x="5389951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251C76-D803-53E2-DB2C-5462D7F15E89}"/>
              </a:ext>
            </a:extLst>
          </p:cNvPr>
          <p:cNvCxnSpPr/>
          <p:nvPr/>
        </p:nvCxnSpPr>
        <p:spPr>
          <a:xfrm>
            <a:off x="6357514" y="467935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A0">
                <a:extLst>
                  <a:ext uri="{FF2B5EF4-FFF2-40B4-BE49-F238E27FC236}">
                    <a16:creationId xmlns:a16="http://schemas.microsoft.com/office/drawing/2014/main" id="{F47F3180-C331-1FAA-B8A6-701D4797543B}"/>
                  </a:ext>
                </a:extLst>
              </p:cNvPr>
              <p:cNvSpPr txBox="1"/>
              <p:nvPr/>
            </p:nvSpPr>
            <p:spPr>
              <a:xfrm>
                <a:off x="3699378" y="489207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A0">
                <a:extLst>
                  <a:ext uri="{FF2B5EF4-FFF2-40B4-BE49-F238E27FC236}">
                    <a16:creationId xmlns:a16="http://schemas.microsoft.com/office/drawing/2014/main" id="{F47F3180-C331-1FAA-B8A6-701D47975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378" y="4892071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1">
                <a:extLst>
                  <a:ext uri="{FF2B5EF4-FFF2-40B4-BE49-F238E27FC236}">
                    <a16:creationId xmlns:a16="http://schemas.microsoft.com/office/drawing/2014/main" id="{6767AD4A-15DD-7AD8-0891-0E2C5F8E8CC2}"/>
                  </a:ext>
                </a:extLst>
              </p:cNvPr>
              <p:cNvSpPr txBox="1"/>
              <p:nvPr/>
            </p:nvSpPr>
            <p:spPr>
              <a:xfrm>
                <a:off x="4708584" y="489207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B1">
                <a:extLst>
                  <a:ext uri="{FF2B5EF4-FFF2-40B4-BE49-F238E27FC236}">
                    <a16:creationId xmlns:a16="http://schemas.microsoft.com/office/drawing/2014/main" id="{6767AD4A-15DD-7AD8-0891-0E2C5F8E8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584" y="4892071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1">
                <a:extLst>
                  <a:ext uri="{FF2B5EF4-FFF2-40B4-BE49-F238E27FC236}">
                    <a16:creationId xmlns:a16="http://schemas.microsoft.com/office/drawing/2014/main" id="{B2DB19D3-392B-1C28-B768-6FBF24133CD3}"/>
                  </a:ext>
                </a:extLst>
              </p:cNvPr>
              <p:cNvSpPr txBox="1"/>
              <p:nvPr/>
            </p:nvSpPr>
            <p:spPr>
              <a:xfrm>
                <a:off x="5667287" y="4892070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B1">
                <a:extLst>
                  <a:ext uri="{FF2B5EF4-FFF2-40B4-BE49-F238E27FC236}">
                    <a16:creationId xmlns:a16="http://schemas.microsoft.com/office/drawing/2014/main" id="{B2DB19D3-392B-1C28-B768-6FBF24133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287" y="4892070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B1">
                <a:extLst>
                  <a:ext uri="{FF2B5EF4-FFF2-40B4-BE49-F238E27FC236}">
                    <a16:creationId xmlns:a16="http://schemas.microsoft.com/office/drawing/2014/main" id="{14B4E7A2-FB5D-B2FF-720E-E1617A60B777}"/>
                  </a:ext>
                </a:extLst>
              </p:cNvPr>
              <p:cNvSpPr txBox="1"/>
              <p:nvPr/>
            </p:nvSpPr>
            <p:spPr>
              <a:xfrm>
                <a:off x="8553201" y="489578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B1">
                <a:extLst>
                  <a:ext uri="{FF2B5EF4-FFF2-40B4-BE49-F238E27FC236}">
                    <a16:creationId xmlns:a16="http://schemas.microsoft.com/office/drawing/2014/main" id="{14B4E7A2-FB5D-B2FF-720E-E1617A60B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201" y="4895782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1">
                <a:extLst>
                  <a:ext uri="{FF2B5EF4-FFF2-40B4-BE49-F238E27FC236}">
                    <a16:creationId xmlns:a16="http://schemas.microsoft.com/office/drawing/2014/main" id="{9640D16B-DADF-8099-B537-6D6CA9CEBD32}"/>
                  </a:ext>
                </a:extLst>
              </p:cNvPr>
              <p:cNvSpPr txBox="1"/>
              <p:nvPr/>
            </p:nvSpPr>
            <p:spPr>
              <a:xfrm>
                <a:off x="9543804" y="488455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B1">
                <a:extLst>
                  <a:ext uri="{FF2B5EF4-FFF2-40B4-BE49-F238E27FC236}">
                    <a16:creationId xmlns:a16="http://schemas.microsoft.com/office/drawing/2014/main" id="{9640D16B-DADF-8099-B537-6D6CA9CEB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804" y="4884554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1">
                <a:extLst>
                  <a:ext uri="{FF2B5EF4-FFF2-40B4-BE49-F238E27FC236}">
                    <a16:creationId xmlns:a16="http://schemas.microsoft.com/office/drawing/2014/main" id="{CC7EDDC8-B61E-6B77-BF9E-228758BBA96C}"/>
                  </a:ext>
                </a:extLst>
              </p:cNvPr>
              <p:cNvSpPr txBox="1"/>
              <p:nvPr/>
            </p:nvSpPr>
            <p:spPr>
              <a:xfrm>
                <a:off x="10548575" y="488455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B1">
                <a:extLst>
                  <a:ext uri="{FF2B5EF4-FFF2-40B4-BE49-F238E27FC236}">
                    <a16:creationId xmlns:a16="http://schemas.microsoft.com/office/drawing/2014/main" id="{CC7EDDC8-B61E-6B77-BF9E-228758BBA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575" y="4884554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B1">
                <a:extLst>
                  <a:ext uri="{FF2B5EF4-FFF2-40B4-BE49-F238E27FC236}">
                    <a16:creationId xmlns:a16="http://schemas.microsoft.com/office/drawing/2014/main" id="{68CE0851-23B2-73F4-56D7-5A496A52E5FE}"/>
                  </a:ext>
                </a:extLst>
              </p:cNvPr>
              <p:cNvSpPr txBox="1"/>
              <p:nvPr/>
            </p:nvSpPr>
            <p:spPr>
              <a:xfrm>
                <a:off x="11548033" y="488455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B1">
                <a:extLst>
                  <a:ext uri="{FF2B5EF4-FFF2-40B4-BE49-F238E27FC236}">
                    <a16:creationId xmlns:a16="http://schemas.microsoft.com/office/drawing/2014/main" id="{68CE0851-23B2-73F4-56D7-5A496A52E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033" y="4884553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1">
                <a:extLst>
                  <a:ext uri="{FF2B5EF4-FFF2-40B4-BE49-F238E27FC236}">
                    <a16:creationId xmlns:a16="http://schemas.microsoft.com/office/drawing/2014/main" id="{AF8A3F5C-F048-DFC4-8043-BD91DD2F79E0}"/>
                  </a:ext>
                </a:extLst>
              </p:cNvPr>
              <p:cNvSpPr txBox="1"/>
              <p:nvPr/>
            </p:nvSpPr>
            <p:spPr>
              <a:xfrm>
                <a:off x="-211121" y="488533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B1">
                <a:extLst>
                  <a:ext uri="{FF2B5EF4-FFF2-40B4-BE49-F238E27FC236}">
                    <a16:creationId xmlns:a16="http://schemas.microsoft.com/office/drawing/2014/main" id="{AF8A3F5C-F048-DFC4-8043-BD91DD2F7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121" y="4885333"/>
                <a:ext cx="53162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1">
                <a:extLst>
                  <a:ext uri="{FF2B5EF4-FFF2-40B4-BE49-F238E27FC236}">
                    <a16:creationId xmlns:a16="http://schemas.microsoft.com/office/drawing/2014/main" id="{C63AA269-9935-E04C-A4D6-AF41B7F7A71A}"/>
                  </a:ext>
                </a:extLst>
              </p:cNvPr>
              <p:cNvSpPr txBox="1"/>
              <p:nvPr/>
            </p:nvSpPr>
            <p:spPr>
              <a:xfrm>
                <a:off x="1821841" y="489206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B1">
                <a:extLst>
                  <a:ext uri="{FF2B5EF4-FFF2-40B4-BE49-F238E27FC236}">
                    <a16:creationId xmlns:a16="http://schemas.microsoft.com/office/drawing/2014/main" id="{C63AA269-9935-E04C-A4D6-AF41B7F7A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41" y="4892069"/>
                <a:ext cx="53162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7C96E58F-E2FF-4D2D-E14E-2DA225F9AB02}"/>
              </a:ext>
            </a:extLst>
          </p:cNvPr>
          <p:cNvGrpSpPr/>
          <p:nvPr/>
        </p:nvGrpSpPr>
        <p:grpSpPr>
          <a:xfrm>
            <a:off x="4127117" y="5539667"/>
            <a:ext cx="1558107" cy="951177"/>
            <a:chOff x="2219236" y="5539667"/>
            <a:chExt cx="1558107" cy="951177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D1ADF35-C674-7AEE-9B06-427A60E83587}"/>
                </a:ext>
              </a:extLst>
            </p:cNvPr>
            <p:cNvSpPr/>
            <p:nvPr/>
          </p:nvSpPr>
          <p:spPr>
            <a:xfrm>
              <a:off x="2219236" y="5539667"/>
              <a:ext cx="1558107" cy="951177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0">
                  <a:extLst>
                    <a:ext uri="{FF2B5EF4-FFF2-40B4-BE49-F238E27FC236}">
                      <a16:creationId xmlns:a16="http://schemas.microsoft.com/office/drawing/2014/main" id="{C3633410-A973-915F-7A29-B692E5CADD07}"/>
                    </a:ext>
                  </a:extLst>
                </p:cNvPr>
                <p:cNvSpPr txBox="1"/>
                <p:nvPr/>
              </p:nvSpPr>
              <p:spPr>
                <a:xfrm>
                  <a:off x="2508260" y="6015255"/>
                  <a:ext cx="10866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odd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3" name="A0">
                  <a:extLst>
                    <a:ext uri="{FF2B5EF4-FFF2-40B4-BE49-F238E27FC236}">
                      <a16:creationId xmlns:a16="http://schemas.microsoft.com/office/drawing/2014/main" id="{C3633410-A973-915F-7A29-B692E5CAD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260" y="6015255"/>
                  <a:ext cx="1086674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B1">
                <a:extLst>
                  <a:ext uri="{FF2B5EF4-FFF2-40B4-BE49-F238E27FC236}">
                    <a16:creationId xmlns:a16="http://schemas.microsoft.com/office/drawing/2014/main" id="{5C57D5B3-4EDA-AFC6-5804-8ADF4CEAAA5D}"/>
                  </a:ext>
                </a:extLst>
              </p:cNvPr>
              <p:cNvSpPr txBox="1"/>
              <p:nvPr/>
            </p:nvSpPr>
            <p:spPr>
              <a:xfrm>
                <a:off x="2792642" y="489698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4" name="B1">
                <a:extLst>
                  <a:ext uri="{FF2B5EF4-FFF2-40B4-BE49-F238E27FC236}">
                    <a16:creationId xmlns:a16="http://schemas.microsoft.com/office/drawing/2014/main" id="{5C57D5B3-4EDA-AFC6-5804-8ADF4CEAA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642" y="4896982"/>
                <a:ext cx="53162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B1">
                <a:extLst>
                  <a:ext uri="{FF2B5EF4-FFF2-40B4-BE49-F238E27FC236}">
                    <a16:creationId xmlns:a16="http://schemas.microsoft.com/office/drawing/2014/main" id="{81DC12AA-4D90-6746-EF95-447BE7F23210}"/>
                  </a:ext>
                </a:extLst>
              </p:cNvPr>
              <p:cNvSpPr txBox="1"/>
              <p:nvPr/>
            </p:nvSpPr>
            <p:spPr>
              <a:xfrm>
                <a:off x="767073" y="488533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B1">
                <a:extLst>
                  <a:ext uri="{FF2B5EF4-FFF2-40B4-BE49-F238E27FC236}">
                    <a16:creationId xmlns:a16="http://schemas.microsoft.com/office/drawing/2014/main" id="{81DC12AA-4D90-6746-EF95-447BE7F23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73" y="4885334"/>
                <a:ext cx="53162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9A6CE7E-E287-E9CE-EE03-EDF684888CDD}"/>
              </a:ext>
            </a:extLst>
          </p:cNvPr>
          <p:cNvCxnSpPr/>
          <p:nvPr/>
        </p:nvCxnSpPr>
        <p:spPr>
          <a:xfrm>
            <a:off x="152785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25E188-9F03-ECB2-9D4E-D9D1782B53EA}"/>
              </a:ext>
            </a:extLst>
          </p:cNvPr>
          <p:cNvCxnSpPr/>
          <p:nvPr/>
        </p:nvCxnSpPr>
        <p:spPr>
          <a:xfrm>
            <a:off x="504600" y="4714375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AB4795F-F7EF-48B5-A30E-A36616D569BB}"/>
              </a:ext>
            </a:extLst>
          </p:cNvPr>
          <p:cNvCxnSpPr/>
          <p:nvPr/>
        </p:nvCxnSpPr>
        <p:spPr>
          <a:xfrm>
            <a:off x="9269946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6081E5-1C88-C0FA-A00E-02E6E5137059}"/>
              </a:ext>
            </a:extLst>
          </p:cNvPr>
          <p:cNvCxnSpPr/>
          <p:nvPr/>
        </p:nvCxnSpPr>
        <p:spPr>
          <a:xfrm>
            <a:off x="1028231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5D03DD-2069-D739-123B-9A9F48E2A7B3}"/>
              </a:ext>
            </a:extLst>
          </p:cNvPr>
          <p:cNvCxnSpPr/>
          <p:nvPr/>
        </p:nvCxnSpPr>
        <p:spPr>
          <a:xfrm>
            <a:off x="1127291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E3B86CC-DAB0-B7D9-C748-8C00D152E3A4}"/>
              </a:ext>
            </a:extLst>
          </p:cNvPr>
          <p:cNvCxnSpPr/>
          <p:nvPr/>
        </p:nvCxnSpPr>
        <p:spPr>
          <a:xfrm>
            <a:off x="8268461" y="4679358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4BE18BF-6F8E-F58C-9562-638F69441CFD}"/>
              </a:ext>
            </a:extLst>
          </p:cNvPr>
          <p:cNvCxnSpPr/>
          <p:nvPr/>
        </p:nvCxnSpPr>
        <p:spPr>
          <a:xfrm>
            <a:off x="7299632" y="4714375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B1">
                <a:extLst>
                  <a:ext uri="{FF2B5EF4-FFF2-40B4-BE49-F238E27FC236}">
                    <a16:creationId xmlns:a16="http://schemas.microsoft.com/office/drawing/2014/main" id="{16BDD575-0D8A-2D03-8AB4-7CAB55A8AC0A}"/>
                  </a:ext>
                </a:extLst>
              </p:cNvPr>
              <p:cNvSpPr txBox="1"/>
              <p:nvPr/>
            </p:nvSpPr>
            <p:spPr>
              <a:xfrm>
                <a:off x="7562602" y="488455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B1">
                <a:extLst>
                  <a:ext uri="{FF2B5EF4-FFF2-40B4-BE49-F238E27FC236}">
                    <a16:creationId xmlns:a16="http://schemas.microsoft.com/office/drawing/2014/main" id="{16BDD575-0D8A-2D03-8AB4-7CAB55A8A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602" y="4884552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B1">
                <a:extLst>
                  <a:ext uri="{FF2B5EF4-FFF2-40B4-BE49-F238E27FC236}">
                    <a16:creationId xmlns:a16="http://schemas.microsoft.com/office/drawing/2014/main" id="{6091B1D4-23D5-61C9-87B9-1081BEF0AF0D}"/>
                  </a:ext>
                </a:extLst>
              </p:cNvPr>
              <p:cNvSpPr txBox="1"/>
              <p:nvPr/>
            </p:nvSpPr>
            <p:spPr>
              <a:xfrm>
                <a:off x="6644562" y="488455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B1">
                <a:extLst>
                  <a:ext uri="{FF2B5EF4-FFF2-40B4-BE49-F238E27FC236}">
                    <a16:creationId xmlns:a16="http://schemas.microsoft.com/office/drawing/2014/main" id="{6091B1D4-23D5-61C9-87B9-1081BEF0A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562" y="4884551"/>
                <a:ext cx="531627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970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D1AB6-F932-F5DE-B043-A96A78997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5A1956-FFBE-1F68-19FA-CD79EC67F0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4600" y="282722"/>
                <a:ext cx="11655114" cy="1325563"/>
              </a:xfrm>
            </p:spPr>
            <p:txBody>
              <a:bodyPr/>
              <a:lstStyle/>
              <a:p>
                <a:r>
                  <a:rPr lang="en-US" dirty="0"/>
                  <a:t>Example: A Turing machine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PARITY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5A1956-FFBE-1F68-19FA-CD79EC67F0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4600" y="282722"/>
                <a:ext cx="11655114" cy="1325563"/>
              </a:xfrm>
              <a:blipFill>
                <a:blip r:embed="rId2"/>
                <a:stretch>
                  <a:fillRect l="-2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B5F2E-4284-D34B-223D-4183AA08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DA8C715-5FCD-6EFA-894A-01E0D01EB5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5638116"/>
                  </p:ext>
                </p:extLst>
              </p:nvPr>
            </p:nvGraphicFramePr>
            <p:xfrm>
              <a:off x="3140529" y="1760499"/>
              <a:ext cx="5910942" cy="234404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952095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𝐞𝐯𝐞𝐧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odd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,1,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reject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𝐨𝐝𝐝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odd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accept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3468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𝐚𝐜𝐜𝐞𝐩𝐭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𝐫𝐞𝐣𝐞𝐜𝐭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DA8C715-5FCD-6EFA-894A-01E0D01EB5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5638116"/>
                  </p:ext>
                </p:extLst>
              </p:nvPr>
            </p:nvGraphicFramePr>
            <p:xfrm>
              <a:off x="3140529" y="1760499"/>
              <a:ext cx="5910942" cy="234404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952095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1639" r="-201107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1639" r="-100368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639" r="-738" b="-5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101639" r="-523077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01639" r="-738" b="-4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4107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180882" r="-523077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180882" r="-201107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180882" r="-100368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80882" r="-738" b="-295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4097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285075" r="-5230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285075" r="-20110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285075" r="-10036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285075" r="-73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468035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396923" r="-523077" b="-1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91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504688" r="-523077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295133F5-77F9-BE5F-8D6F-43E4E1F5499D}"/>
              </a:ext>
            </a:extLst>
          </p:cNvPr>
          <p:cNvSpPr/>
          <p:nvPr/>
        </p:nvSpPr>
        <p:spPr>
          <a:xfrm>
            <a:off x="2494351" y="4700623"/>
            <a:ext cx="3850002" cy="9964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E2A386-40C6-DD70-EF62-5725418E0B88}"/>
              </a:ext>
            </a:extLst>
          </p:cNvPr>
          <p:cNvCxnSpPr>
            <a:cxnSpLocks/>
          </p:cNvCxnSpPr>
          <p:nvPr/>
        </p:nvCxnSpPr>
        <p:spPr>
          <a:xfrm>
            <a:off x="6357514" y="4693110"/>
            <a:ext cx="583448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FA5D9A-2051-6563-5B92-9F17E75A482A}"/>
              </a:ext>
            </a:extLst>
          </p:cNvPr>
          <p:cNvCxnSpPr>
            <a:cxnSpLocks/>
          </p:cNvCxnSpPr>
          <p:nvPr/>
        </p:nvCxnSpPr>
        <p:spPr>
          <a:xfrm>
            <a:off x="6344353" y="5689562"/>
            <a:ext cx="584764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513CF8-E1CD-30C1-5606-1F77A803153D}"/>
              </a:ext>
            </a:extLst>
          </p:cNvPr>
          <p:cNvCxnSpPr>
            <a:cxnSpLocks/>
          </p:cNvCxnSpPr>
          <p:nvPr/>
        </p:nvCxnSpPr>
        <p:spPr>
          <a:xfrm>
            <a:off x="0" y="4700623"/>
            <a:ext cx="249435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A2B61A-5CB1-A788-E22D-E2087D6AFE03}"/>
              </a:ext>
            </a:extLst>
          </p:cNvPr>
          <p:cNvCxnSpPr>
            <a:cxnSpLocks/>
          </p:cNvCxnSpPr>
          <p:nvPr/>
        </p:nvCxnSpPr>
        <p:spPr>
          <a:xfrm>
            <a:off x="0" y="5689562"/>
            <a:ext cx="249435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AADC2A-910B-7A39-DB34-7DC35F0BBE59}"/>
              </a:ext>
            </a:extLst>
          </p:cNvPr>
          <p:cNvCxnSpPr/>
          <p:nvPr/>
        </p:nvCxnSpPr>
        <p:spPr>
          <a:xfrm>
            <a:off x="2494351" y="467935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3E290A-3F21-38C5-433C-85C2CF0D06BA}"/>
              </a:ext>
            </a:extLst>
          </p:cNvPr>
          <p:cNvCxnSpPr>
            <a:cxnSpLocks/>
          </p:cNvCxnSpPr>
          <p:nvPr/>
        </p:nvCxnSpPr>
        <p:spPr>
          <a:xfrm>
            <a:off x="2494351" y="4700623"/>
            <a:ext cx="38631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44D1E8-9798-020A-36F9-708493751950}"/>
              </a:ext>
            </a:extLst>
          </p:cNvPr>
          <p:cNvCxnSpPr>
            <a:cxnSpLocks/>
          </p:cNvCxnSpPr>
          <p:nvPr/>
        </p:nvCxnSpPr>
        <p:spPr>
          <a:xfrm>
            <a:off x="2494351" y="5689562"/>
            <a:ext cx="38631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61CA5A-87B4-F3E7-9542-5306BBFCFF8D}"/>
              </a:ext>
            </a:extLst>
          </p:cNvPr>
          <p:cNvCxnSpPr/>
          <p:nvPr/>
        </p:nvCxnSpPr>
        <p:spPr>
          <a:xfrm>
            <a:off x="3454826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152881-F19C-C993-CA00-2EAC8AF77E42}"/>
              </a:ext>
            </a:extLst>
          </p:cNvPr>
          <p:cNvCxnSpPr/>
          <p:nvPr/>
        </p:nvCxnSpPr>
        <p:spPr>
          <a:xfrm>
            <a:off x="4433021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7A80B5-BDBE-3795-E4A4-1A928D6DF857}"/>
              </a:ext>
            </a:extLst>
          </p:cNvPr>
          <p:cNvCxnSpPr/>
          <p:nvPr/>
        </p:nvCxnSpPr>
        <p:spPr>
          <a:xfrm>
            <a:off x="5389951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EC4050-7BC2-6FF0-3661-14F78B0644BD}"/>
              </a:ext>
            </a:extLst>
          </p:cNvPr>
          <p:cNvCxnSpPr/>
          <p:nvPr/>
        </p:nvCxnSpPr>
        <p:spPr>
          <a:xfrm>
            <a:off x="6357514" y="467935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A0">
                <a:extLst>
                  <a:ext uri="{FF2B5EF4-FFF2-40B4-BE49-F238E27FC236}">
                    <a16:creationId xmlns:a16="http://schemas.microsoft.com/office/drawing/2014/main" id="{B220D13C-9FED-8AAE-830F-BE80F38077D4}"/>
                  </a:ext>
                </a:extLst>
              </p:cNvPr>
              <p:cNvSpPr txBox="1"/>
              <p:nvPr/>
            </p:nvSpPr>
            <p:spPr>
              <a:xfrm>
                <a:off x="3699378" y="489207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A0">
                <a:extLst>
                  <a:ext uri="{FF2B5EF4-FFF2-40B4-BE49-F238E27FC236}">
                    <a16:creationId xmlns:a16="http://schemas.microsoft.com/office/drawing/2014/main" id="{B220D13C-9FED-8AAE-830F-BE80F3807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378" y="4892071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1">
                <a:extLst>
                  <a:ext uri="{FF2B5EF4-FFF2-40B4-BE49-F238E27FC236}">
                    <a16:creationId xmlns:a16="http://schemas.microsoft.com/office/drawing/2014/main" id="{272A1B91-AB52-B2F7-372B-ED7B289D2D55}"/>
                  </a:ext>
                </a:extLst>
              </p:cNvPr>
              <p:cNvSpPr txBox="1"/>
              <p:nvPr/>
            </p:nvSpPr>
            <p:spPr>
              <a:xfrm>
                <a:off x="4708584" y="489207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B1">
                <a:extLst>
                  <a:ext uri="{FF2B5EF4-FFF2-40B4-BE49-F238E27FC236}">
                    <a16:creationId xmlns:a16="http://schemas.microsoft.com/office/drawing/2014/main" id="{272A1B91-AB52-B2F7-372B-ED7B289D2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584" y="4892071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1">
                <a:extLst>
                  <a:ext uri="{FF2B5EF4-FFF2-40B4-BE49-F238E27FC236}">
                    <a16:creationId xmlns:a16="http://schemas.microsoft.com/office/drawing/2014/main" id="{7BE56529-DA9B-01FA-7618-B6963B026752}"/>
                  </a:ext>
                </a:extLst>
              </p:cNvPr>
              <p:cNvSpPr txBox="1"/>
              <p:nvPr/>
            </p:nvSpPr>
            <p:spPr>
              <a:xfrm>
                <a:off x="5667287" y="4892070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B1">
                <a:extLst>
                  <a:ext uri="{FF2B5EF4-FFF2-40B4-BE49-F238E27FC236}">
                    <a16:creationId xmlns:a16="http://schemas.microsoft.com/office/drawing/2014/main" id="{7BE56529-DA9B-01FA-7618-B6963B026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287" y="4892070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B1">
                <a:extLst>
                  <a:ext uri="{FF2B5EF4-FFF2-40B4-BE49-F238E27FC236}">
                    <a16:creationId xmlns:a16="http://schemas.microsoft.com/office/drawing/2014/main" id="{01797598-1438-8362-7470-27FF751AABE2}"/>
                  </a:ext>
                </a:extLst>
              </p:cNvPr>
              <p:cNvSpPr txBox="1"/>
              <p:nvPr/>
            </p:nvSpPr>
            <p:spPr>
              <a:xfrm>
                <a:off x="8553201" y="489578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B1">
                <a:extLst>
                  <a:ext uri="{FF2B5EF4-FFF2-40B4-BE49-F238E27FC236}">
                    <a16:creationId xmlns:a16="http://schemas.microsoft.com/office/drawing/2014/main" id="{01797598-1438-8362-7470-27FF751AA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201" y="4895782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1">
                <a:extLst>
                  <a:ext uri="{FF2B5EF4-FFF2-40B4-BE49-F238E27FC236}">
                    <a16:creationId xmlns:a16="http://schemas.microsoft.com/office/drawing/2014/main" id="{CCEA1CFA-7B58-774D-DC07-62C799993557}"/>
                  </a:ext>
                </a:extLst>
              </p:cNvPr>
              <p:cNvSpPr txBox="1"/>
              <p:nvPr/>
            </p:nvSpPr>
            <p:spPr>
              <a:xfrm>
                <a:off x="9543804" y="488455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B1">
                <a:extLst>
                  <a:ext uri="{FF2B5EF4-FFF2-40B4-BE49-F238E27FC236}">
                    <a16:creationId xmlns:a16="http://schemas.microsoft.com/office/drawing/2014/main" id="{CCEA1CFA-7B58-774D-DC07-62C799993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804" y="4884554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1">
                <a:extLst>
                  <a:ext uri="{FF2B5EF4-FFF2-40B4-BE49-F238E27FC236}">
                    <a16:creationId xmlns:a16="http://schemas.microsoft.com/office/drawing/2014/main" id="{E98FFD2E-6F83-412B-5BD6-66B0544CAAD7}"/>
                  </a:ext>
                </a:extLst>
              </p:cNvPr>
              <p:cNvSpPr txBox="1"/>
              <p:nvPr/>
            </p:nvSpPr>
            <p:spPr>
              <a:xfrm>
                <a:off x="10548575" y="488455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B1">
                <a:extLst>
                  <a:ext uri="{FF2B5EF4-FFF2-40B4-BE49-F238E27FC236}">
                    <a16:creationId xmlns:a16="http://schemas.microsoft.com/office/drawing/2014/main" id="{E98FFD2E-6F83-412B-5BD6-66B0544CA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575" y="4884554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B1">
                <a:extLst>
                  <a:ext uri="{FF2B5EF4-FFF2-40B4-BE49-F238E27FC236}">
                    <a16:creationId xmlns:a16="http://schemas.microsoft.com/office/drawing/2014/main" id="{5612EC71-28F7-1C50-F300-F51A6F5A91A9}"/>
                  </a:ext>
                </a:extLst>
              </p:cNvPr>
              <p:cNvSpPr txBox="1"/>
              <p:nvPr/>
            </p:nvSpPr>
            <p:spPr>
              <a:xfrm>
                <a:off x="11548033" y="488455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B1">
                <a:extLst>
                  <a:ext uri="{FF2B5EF4-FFF2-40B4-BE49-F238E27FC236}">
                    <a16:creationId xmlns:a16="http://schemas.microsoft.com/office/drawing/2014/main" id="{5612EC71-28F7-1C50-F300-F51A6F5A9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033" y="4884553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1">
                <a:extLst>
                  <a:ext uri="{FF2B5EF4-FFF2-40B4-BE49-F238E27FC236}">
                    <a16:creationId xmlns:a16="http://schemas.microsoft.com/office/drawing/2014/main" id="{08D0E1F9-1C02-4410-1549-ED9603F35A1A}"/>
                  </a:ext>
                </a:extLst>
              </p:cNvPr>
              <p:cNvSpPr txBox="1"/>
              <p:nvPr/>
            </p:nvSpPr>
            <p:spPr>
              <a:xfrm>
                <a:off x="-211121" y="488533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B1">
                <a:extLst>
                  <a:ext uri="{FF2B5EF4-FFF2-40B4-BE49-F238E27FC236}">
                    <a16:creationId xmlns:a16="http://schemas.microsoft.com/office/drawing/2014/main" id="{08D0E1F9-1C02-4410-1549-ED9603F35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121" y="4885333"/>
                <a:ext cx="53162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1">
                <a:extLst>
                  <a:ext uri="{FF2B5EF4-FFF2-40B4-BE49-F238E27FC236}">
                    <a16:creationId xmlns:a16="http://schemas.microsoft.com/office/drawing/2014/main" id="{0A89A82E-F664-6F58-DC1C-6842AEE89E04}"/>
                  </a:ext>
                </a:extLst>
              </p:cNvPr>
              <p:cNvSpPr txBox="1"/>
              <p:nvPr/>
            </p:nvSpPr>
            <p:spPr>
              <a:xfrm>
                <a:off x="1821841" y="489206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B1">
                <a:extLst>
                  <a:ext uri="{FF2B5EF4-FFF2-40B4-BE49-F238E27FC236}">
                    <a16:creationId xmlns:a16="http://schemas.microsoft.com/office/drawing/2014/main" id="{0A89A82E-F664-6F58-DC1C-6842AEE89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41" y="4892069"/>
                <a:ext cx="53162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EC4CF0D3-F8C8-BBC0-BED1-5DA517035EC1}"/>
              </a:ext>
            </a:extLst>
          </p:cNvPr>
          <p:cNvGrpSpPr/>
          <p:nvPr/>
        </p:nvGrpSpPr>
        <p:grpSpPr>
          <a:xfrm>
            <a:off x="4127117" y="5539667"/>
            <a:ext cx="1558107" cy="951177"/>
            <a:chOff x="2219236" y="5539667"/>
            <a:chExt cx="1558107" cy="951177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9F146AD-8736-97E8-20A8-AE7FABFEFE17}"/>
                </a:ext>
              </a:extLst>
            </p:cNvPr>
            <p:cNvSpPr/>
            <p:nvPr/>
          </p:nvSpPr>
          <p:spPr>
            <a:xfrm>
              <a:off x="2219236" y="5539667"/>
              <a:ext cx="1558107" cy="951177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0">
                  <a:extLst>
                    <a:ext uri="{FF2B5EF4-FFF2-40B4-BE49-F238E27FC236}">
                      <a16:creationId xmlns:a16="http://schemas.microsoft.com/office/drawing/2014/main" id="{DB1CD320-76DA-A525-8A4A-1156715E0B01}"/>
                    </a:ext>
                  </a:extLst>
                </p:cNvPr>
                <p:cNvSpPr txBox="1"/>
                <p:nvPr/>
              </p:nvSpPr>
              <p:spPr>
                <a:xfrm>
                  <a:off x="2508260" y="6015255"/>
                  <a:ext cx="10866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odd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3" name="A0">
                  <a:extLst>
                    <a:ext uri="{FF2B5EF4-FFF2-40B4-BE49-F238E27FC236}">
                      <a16:creationId xmlns:a16="http://schemas.microsoft.com/office/drawing/2014/main" id="{DB1CD320-76DA-A525-8A4A-1156715E0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260" y="6015255"/>
                  <a:ext cx="1086674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B1">
                <a:extLst>
                  <a:ext uri="{FF2B5EF4-FFF2-40B4-BE49-F238E27FC236}">
                    <a16:creationId xmlns:a16="http://schemas.microsoft.com/office/drawing/2014/main" id="{3EDE5C3F-0719-B69A-BE2D-E0F86574F445}"/>
                  </a:ext>
                </a:extLst>
              </p:cNvPr>
              <p:cNvSpPr txBox="1"/>
              <p:nvPr/>
            </p:nvSpPr>
            <p:spPr>
              <a:xfrm>
                <a:off x="2792642" y="489698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4" name="B1">
                <a:extLst>
                  <a:ext uri="{FF2B5EF4-FFF2-40B4-BE49-F238E27FC236}">
                    <a16:creationId xmlns:a16="http://schemas.microsoft.com/office/drawing/2014/main" id="{3EDE5C3F-0719-B69A-BE2D-E0F86574F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642" y="4896982"/>
                <a:ext cx="53162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B1">
                <a:extLst>
                  <a:ext uri="{FF2B5EF4-FFF2-40B4-BE49-F238E27FC236}">
                    <a16:creationId xmlns:a16="http://schemas.microsoft.com/office/drawing/2014/main" id="{AF524955-F8BA-8ED7-5764-5F8ADF8B1AC5}"/>
                  </a:ext>
                </a:extLst>
              </p:cNvPr>
              <p:cNvSpPr txBox="1"/>
              <p:nvPr/>
            </p:nvSpPr>
            <p:spPr>
              <a:xfrm>
                <a:off x="767073" y="488533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B1">
                <a:extLst>
                  <a:ext uri="{FF2B5EF4-FFF2-40B4-BE49-F238E27FC236}">
                    <a16:creationId xmlns:a16="http://schemas.microsoft.com/office/drawing/2014/main" id="{AF524955-F8BA-8ED7-5764-5F8ADF8B1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73" y="4885334"/>
                <a:ext cx="53162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D492C24-0F6A-B83B-A72D-B29E556CE82F}"/>
              </a:ext>
            </a:extLst>
          </p:cNvPr>
          <p:cNvCxnSpPr/>
          <p:nvPr/>
        </p:nvCxnSpPr>
        <p:spPr>
          <a:xfrm>
            <a:off x="152785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E69DB0-1C82-CE3D-8BE6-A4FA7197DACB}"/>
              </a:ext>
            </a:extLst>
          </p:cNvPr>
          <p:cNvCxnSpPr/>
          <p:nvPr/>
        </p:nvCxnSpPr>
        <p:spPr>
          <a:xfrm>
            <a:off x="504600" y="4714375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78203E-28F3-340B-EBE4-742FDFB96A23}"/>
              </a:ext>
            </a:extLst>
          </p:cNvPr>
          <p:cNvCxnSpPr/>
          <p:nvPr/>
        </p:nvCxnSpPr>
        <p:spPr>
          <a:xfrm>
            <a:off x="9269946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2AECD4-5E08-AF14-BDEF-AFA5A9D432F4}"/>
              </a:ext>
            </a:extLst>
          </p:cNvPr>
          <p:cNvCxnSpPr/>
          <p:nvPr/>
        </p:nvCxnSpPr>
        <p:spPr>
          <a:xfrm>
            <a:off x="1028231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B0ABB8-E58A-EFA1-1C18-508CB946998B}"/>
              </a:ext>
            </a:extLst>
          </p:cNvPr>
          <p:cNvCxnSpPr/>
          <p:nvPr/>
        </p:nvCxnSpPr>
        <p:spPr>
          <a:xfrm>
            <a:off x="1127291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51FDDA-B114-A191-4846-471C7A87063F}"/>
              </a:ext>
            </a:extLst>
          </p:cNvPr>
          <p:cNvCxnSpPr/>
          <p:nvPr/>
        </p:nvCxnSpPr>
        <p:spPr>
          <a:xfrm>
            <a:off x="8268461" y="4679358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40AC0F-777D-1A1D-77FE-D145FDFA92C2}"/>
              </a:ext>
            </a:extLst>
          </p:cNvPr>
          <p:cNvCxnSpPr/>
          <p:nvPr/>
        </p:nvCxnSpPr>
        <p:spPr>
          <a:xfrm>
            <a:off x="7299632" y="4714375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B1">
                <a:extLst>
                  <a:ext uri="{FF2B5EF4-FFF2-40B4-BE49-F238E27FC236}">
                    <a16:creationId xmlns:a16="http://schemas.microsoft.com/office/drawing/2014/main" id="{95DD3128-0161-FB99-8844-EC327C9ACBEC}"/>
                  </a:ext>
                </a:extLst>
              </p:cNvPr>
              <p:cNvSpPr txBox="1"/>
              <p:nvPr/>
            </p:nvSpPr>
            <p:spPr>
              <a:xfrm>
                <a:off x="7562602" y="488455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B1">
                <a:extLst>
                  <a:ext uri="{FF2B5EF4-FFF2-40B4-BE49-F238E27FC236}">
                    <a16:creationId xmlns:a16="http://schemas.microsoft.com/office/drawing/2014/main" id="{95DD3128-0161-FB99-8844-EC327C9AC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602" y="4884552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B1">
                <a:extLst>
                  <a:ext uri="{FF2B5EF4-FFF2-40B4-BE49-F238E27FC236}">
                    <a16:creationId xmlns:a16="http://schemas.microsoft.com/office/drawing/2014/main" id="{9E7639D8-45D1-1D42-C3A5-597B0512F7C4}"/>
                  </a:ext>
                </a:extLst>
              </p:cNvPr>
              <p:cNvSpPr txBox="1"/>
              <p:nvPr/>
            </p:nvSpPr>
            <p:spPr>
              <a:xfrm>
                <a:off x="6644562" y="488455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B1">
                <a:extLst>
                  <a:ext uri="{FF2B5EF4-FFF2-40B4-BE49-F238E27FC236}">
                    <a16:creationId xmlns:a16="http://schemas.microsoft.com/office/drawing/2014/main" id="{9E7639D8-45D1-1D42-C3A5-597B0512F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562" y="4884551"/>
                <a:ext cx="531627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257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2DF49-681C-9006-9FE5-810069DB1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E3C09EB-5EAE-BE7A-CCDE-2C8E744F63B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4600" y="282722"/>
                <a:ext cx="11655114" cy="1325563"/>
              </a:xfrm>
            </p:spPr>
            <p:txBody>
              <a:bodyPr/>
              <a:lstStyle/>
              <a:p>
                <a:r>
                  <a:rPr lang="en-US" dirty="0"/>
                  <a:t>Example: A Turing machine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PARITY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E3C09EB-5EAE-BE7A-CCDE-2C8E744F6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4600" y="282722"/>
                <a:ext cx="11655114" cy="1325563"/>
              </a:xfrm>
              <a:blipFill>
                <a:blip r:embed="rId2"/>
                <a:stretch>
                  <a:fillRect l="-2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D5311-5051-6F3B-1035-8D57ED28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A0C1544-1058-74CF-8D00-0334EED84D2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40529" y="1760499"/>
              <a:ext cx="5910942" cy="234404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952095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𝐞𝐯𝐞𝐧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odd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,1,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reject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𝐨𝐝𝐝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odd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accept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3468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𝐚𝐜𝐜𝐞𝐩𝐭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𝐫𝐞𝐣𝐞𝐜𝐭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A0C1544-1058-74CF-8D00-0334EED84D2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40529" y="1760499"/>
              <a:ext cx="5910942" cy="234404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952095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1639" r="-201107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1639" r="-100368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639" r="-738" b="-5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101639" r="-523077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01639" r="-738" b="-4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4107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180882" r="-523077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180882" r="-201107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180882" r="-100368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80882" r="-738" b="-295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4097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285075" r="-5230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285075" r="-20110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285075" r="-10036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285075" r="-73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468035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396923" r="-523077" b="-1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91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504688" r="-523077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B29F820-7FFA-FF9A-F508-D1ADA569FA3A}"/>
              </a:ext>
            </a:extLst>
          </p:cNvPr>
          <p:cNvSpPr/>
          <p:nvPr/>
        </p:nvSpPr>
        <p:spPr>
          <a:xfrm>
            <a:off x="2494351" y="4700623"/>
            <a:ext cx="3850002" cy="9964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7B45B4-EAF9-338A-B669-CF97AFE34B36}"/>
              </a:ext>
            </a:extLst>
          </p:cNvPr>
          <p:cNvCxnSpPr>
            <a:cxnSpLocks/>
          </p:cNvCxnSpPr>
          <p:nvPr/>
        </p:nvCxnSpPr>
        <p:spPr>
          <a:xfrm>
            <a:off x="6357514" y="4693110"/>
            <a:ext cx="583448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4C30B0-A345-DED9-6C20-B4D16058076B}"/>
              </a:ext>
            </a:extLst>
          </p:cNvPr>
          <p:cNvCxnSpPr>
            <a:cxnSpLocks/>
          </p:cNvCxnSpPr>
          <p:nvPr/>
        </p:nvCxnSpPr>
        <p:spPr>
          <a:xfrm>
            <a:off x="6344353" y="5689562"/>
            <a:ext cx="584764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3A415D-376D-4585-9399-F92CB2BB1A3B}"/>
              </a:ext>
            </a:extLst>
          </p:cNvPr>
          <p:cNvCxnSpPr>
            <a:cxnSpLocks/>
          </p:cNvCxnSpPr>
          <p:nvPr/>
        </p:nvCxnSpPr>
        <p:spPr>
          <a:xfrm>
            <a:off x="0" y="4700623"/>
            <a:ext cx="249435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F18921-D388-A953-81F6-47D22C6C823B}"/>
              </a:ext>
            </a:extLst>
          </p:cNvPr>
          <p:cNvCxnSpPr>
            <a:cxnSpLocks/>
          </p:cNvCxnSpPr>
          <p:nvPr/>
        </p:nvCxnSpPr>
        <p:spPr>
          <a:xfrm>
            <a:off x="0" y="5689562"/>
            <a:ext cx="249435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E97742-BC33-31D9-3ECA-43C2C8319C9B}"/>
              </a:ext>
            </a:extLst>
          </p:cNvPr>
          <p:cNvCxnSpPr/>
          <p:nvPr/>
        </p:nvCxnSpPr>
        <p:spPr>
          <a:xfrm>
            <a:off x="2494351" y="467935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5ECC12-B318-08F7-BBFA-CC8A7D3476EC}"/>
              </a:ext>
            </a:extLst>
          </p:cNvPr>
          <p:cNvCxnSpPr>
            <a:cxnSpLocks/>
          </p:cNvCxnSpPr>
          <p:nvPr/>
        </p:nvCxnSpPr>
        <p:spPr>
          <a:xfrm>
            <a:off x="2494351" y="4700623"/>
            <a:ext cx="38631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641A3B-C994-7717-D740-E080FC89B560}"/>
              </a:ext>
            </a:extLst>
          </p:cNvPr>
          <p:cNvCxnSpPr>
            <a:cxnSpLocks/>
          </p:cNvCxnSpPr>
          <p:nvPr/>
        </p:nvCxnSpPr>
        <p:spPr>
          <a:xfrm>
            <a:off x="2494351" y="5689562"/>
            <a:ext cx="38631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C4F65C-F6BE-A1B6-98CD-F838EF8B3A11}"/>
              </a:ext>
            </a:extLst>
          </p:cNvPr>
          <p:cNvCxnSpPr/>
          <p:nvPr/>
        </p:nvCxnSpPr>
        <p:spPr>
          <a:xfrm>
            <a:off x="3454826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42054E-B076-94EE-A047-2C26A31B6A1B}"/>
              </a:ext>
            </a:extLst>
          </p:cNvPr>
          <p:cNvCxnSpPr/>
          <p:nvPr/>
        </p:nvCxnSpPr>
        <p:spPr>
          <a:xfrm>
            <a:off x="4433021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1034BB0-2C71-077F-4A8D-135FE59D080D}"/>
              </a:ext>
            </a:extLst>
          </p:cNvPr>
          <p:cNvCxnSpPr/>
          <p:nvPr/>
        </p:nvCxnSpPr>
        <p:spPr>
          <a:xfrm>
            <a:off x="5389951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C82CAD-6E08-8680-1660-C9A1A3704ACC}"/>
              </a:ext>
            </a:extLst>
          </p:cNvPr>
          <p:cNvCxnSpPr/>
          <p:nvPr/>
        </p:nvCxnSpPr>
        <p:spPr>
          <a:xfrm>
            <a:off x="6357514" y="467935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A0">
                <a:extLst>
                  <a:ext uri="{FF2B5EF4-FFF2-40B4-BE49-F238E27FC236}">
                    <a16:creationId xmlns:a16="http://schemas.microsoft.com/office/drawing/2014/main" id="{72BEE037-0B31-F392-3086-D244A95C032E}"/>
                  </a:ext>
                </a:extLst>
              </p:cNvPr>
              <p:cNvSpPr txBox="1"/>
              <p:nvPr/>
            </p:nvSpPr>
            <p:spPr>
              <a:xfrm>
                <a:off x="3699378" y="489207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A0">
                <a:extLst>
                  <a:ext uri="{FF2B5EF4-FFF2-40B4-BE49-F238E27FC236}">
                    <a16:creationId xmlns:a16="http://schemas.microsoft.com/office/drawing/2014/main" id="{72BEE037-0B31-F392-3086-D244A95C0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378" y="4892071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1">
                <a:extLst>
                  <a:ext uri="{FF2B5EF4-FFF2-40B4-BE49-F238E27FC236}">
                    <a16:creationId xmlns:a16="http://schemas.microsoft.com/office/drawing/2014/main" id="{C1DE0E23-A06A-6447-3A01-E5CBBA90E213}"/>
                  </a:ext>
                </a:extLst>
              </p:cNvPr>
              <p:cNvSpPr txBox="1"/>
              <p:nvPr/>
            </p:nvSpPr>
            <p:spPr>
              <a:xfrm>
                <a:off x="4708584" y="489207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B1">
                <a:extLst>
                  <a:ext uri="{FF2B5EF4-FFF2-40B4-BE49-F238E27FC236}">
                    <a16:creationId xmlns:a16="http://schemas.microsoft.com/office/drawing/2014/main" id="{C1DE0E23-A06A-6447-3A01-E5CBBA90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584" y="4892071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1">
                <a:extLst>
                  <a:ext uri="{FF2B5EF4-FFF2-40B4-BE49-F238E27FC236}">
                    <a16:creationId xmlns:a16="http://schemas.microsoft.com/office/drawing/2014/main" id="{B5EC2508-F76B-E09C-9BA9-16B6E654570B}"/>
                  </a:ext>
                </a:extLst>
              </p:cNvPr>
              <p:cNvSpPr txBox="1"/>
              <p:nvPr/>
            </p:nvSpPr>
            <p:spPr>
              <a:xfrm>
                <a:off x="5667287" y="4892070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B1">
                <a:extLst>
                  <a:ext uri="{FF2B5EF4-FFF2-40B4-BE49-F238E27FC236}">
                    <a16:creationId xmlns:a16="http://schemas.microsoft.com/office/drawing/2014/main" id="{B5EC2508-F76B-E09C-9BA9-16B6E6545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287" y="4892070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B1">
                <a:extLst>
                  <a:ext uri="{FF2B5EF4-FFF2-40B4-BE49-F238E27FC236}">
                    <a16:creationId xmlns:a16="http://schemas.microsoft.com/office/drawing/2014/main" id="{C9C41127-1C17-FF7E-8F9C-A1329F1194D7}"/>
                  </a:ext>
                </a:extLst>
              </p:cNvPr>
              <p:cNvSpPr txBox="1"/>
              <p:nvPr/>
            </p:nvSpPr>
            <p:spPr>
              <a:xfrm>
                <a:off x="8553201" y="489578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B1">
                <a:extLst>
                  <a:ext uri="{FF2B5EF4-FFF2-40B4-BE49-F238E27FC236}">
                    <a16:creationId xmlns:a16="http://schemas.microsoft.com/office/drawing/2014/main" id="{C9C41127-1C17-FF7E-8F9C-A1329F119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201" y="4895782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1">
                <a:extLst>
                  <a:ext uri="{FF2B5EF4-FFF2-40B4-BE49-F238E27FC236}">
                    <a16:creationId xmlns:a16="http://schemas.microsoft.com/office/drawing/2014/main" id="{F719EB5B-D2D9-8EFD-081A-E56A01856053}"/>
                  </a:ext>
                </a:extLst>
              </p:cNvPr>
              <p:cNvSpPr txBox="1"/>
              <p:nvPr/>
            </p:nvSpPr>
            <p:spPr>
              <a:xfrm>
                <a:off x="9543804" y="488455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B1">
                <a:extLst>
                  <a:ext uri="{FF2B5EF4-FFF2-40B4-BE49-F238E27FC236}">
                    <a16:creationId xmlns:a16="http://schemas.microsoft.com/office/drawing/2014/main" id="{F719EB5B-D2D9-8EFD-081A-E56A01856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804" y="4884554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1">
                <a:extLst>
                  <a:ext uri="{FF2B5EF4-FFF2-40B4-BE49-F238E27FC236}">
                    <a16:creationId xmlns:a16="http://schemas.microsoft.com/office/drawing/2014/main" id="{E15B61E1-2514-2E64-76F0-BD7DF4CA3558}"/>
                  </a:ext>
                </a:extLst>
              </p:cNvPr>
              <p:cNvSpPr txBox="1"/>
              <p:nvPr/>
            </p:nvSpPr>
            <p:spPr>
              <a:xfrm>
                <a:off x="10548575" y="488455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B1">
                <a:extLst>
                  <a:ext uri="{FF2B5EF4-FFF2-40B4-BE49-F238E27FC236}">
                    <a16:creationId xmlns:a16="http://schemas.microsoft.com/office/drawing/2014/main" id="{E15B61E1-2514-2E64-76F0-BD7DF4CA3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575" y="4884554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B1">
                <a:extLst>
                  <a:ext uri="{FF2B5EF4-FFF2-40B4-BE49-F238E27FC236}">
                    <a16:creationId xmlns:a16="http://schemas.microsoft.com/office/drawing/2014/main" id="{748FD68D-7A87-1FFB-8E9B-A0DAC449F000}"/>
                  </a:ext>
                </a:extLst>
              </p:cNvPr>
              <p:cNvSpPr txBox="1"/>
              <p:nvPr/>
            </p:nvSpPr>
            <p:spPr>
              <a:xfrm>
                <a:off x="11548033" y="488455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B1">
                <a:extLst>
                  <a:ext uri="{FF2B5EF4-FFF2-40B4-BE49-F238E27FC236}">
                    <a16:creationId xmlns:a16="http://schemas.microsoft.com/office/drawing/2014/main" id="{748FD68D-7A87-1FFB-8E9B-A0DAC449F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033" y="4884553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1">
                <a:extLst>
                  <a:ext uri="{FF2B5EF4-FFF2-40B4-BE49-F238E27FC236}">
                    <a16:creationId xmlns:a16="http://schemas.microsoft.com/office/drawing/2014/main" id="{8E1BC946-B7CF-48C1-78C6-1794DF587645}"/>
                  </a:ext>
                </a:extLst>
              </p:cNvPr>
              <p:cNvSpPr txBox="1"/>
              <p:nvPr/>
            </p:nvSpPr>
            <p:spPr>
              <a:xfrm>
                <a:off x="-211121" y="488533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B1">
                <a:extLst>
                  <a:ext uri="{FF2B5EF4-FFF2-40B4-BE49-F238E27FC236}">
                    <a16:creationId xmlns:a16="http://schemas.microsoft.com/office/drawing/2014/main" id="{8E1BC946-B7CF-48C1-78C6-1794DF58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121" y="4885333"/>
                <a:ext cx="53162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1">
                <a:extLst>
                  <a:ext uri="{FF2B5EF4-FFF2-40B4-BE49-F238E27FC236}">
                    <a16:creationId xmlns:a16="http://schemas.microsoft.com/office/drawing/2014/main" id="{AA9E09A5-A489-9E71-8BE6-1EBD8251A637}"/>
                  </a:ext>
                </a:extLst>
              </p:cNvPr>
              <p:cNvSpPr txBox="1"/>
              <p:nvPr/>
            </p:nvSpPr>
            <p:spPr>
              <a:xfrm>
                <a:off x="1821841" y="489206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B1">
                <a:extLst>
                  <a:ext uri="{FF2B5EF4-FFF2-40B4-BE49-F238E27FC236}">
                    <a16:creationId xmlns:a16="http://schemas.microsoft.com/office/drawing/2014/main" id="{AA9E09A5-A489-9E71-8BE6-1EBD8251A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41" y="4892069"/>
                <a:ext cx="53162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BBCC7E5D-CA81-D099-DF42-CA2187DC1E55}"/>
              </a:ext>
            </a:extLst>
          </p:cNvPr>
          <p:cNvGrpSpPr/>
          <p:nvPr/>
        </p:nvGrpSpPr>
        <p:grpSpPr>
          <a:xfrm>
            <a:off x="5086455" y="5539667"/>
            <a:ext cx="1558107" cy="951177"/>
            <a:chOff x="2219236" y="5539667"/>
            <a:chExt cx="1558107" cy="951177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A799CBF3-50EC-BA41-F97A-D8512D6366C1}"/>
                </a:ext>
              </a:extLst>
            </p:cNvPr>
            <p:cNvSpPr/>
            <p:nvPr/>
          </p:nvSpPr>
          <p:spPr>
            <a:xfrm>
              <a:off x="2219236" y="5539667"/>
              <a:ext cx="1558107" cy="951177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0">
                  <a:extLst>
                    <a:ext uri="{FF2B5EF4-FFF2-40B4-BE49-F238E27FC236}">
                      <a16:creationId xmlns:a16="http://schemas.microsoft.com/office/drawing/2014/main" id="{DFE5C861-4A0F-F55B-09DB-81140CD2A25C}"/>
                    </a:ext>
                  </a:extLst>
                </p:cNvPr>
                <p:cNvSpPr txBox="1"/>
                <p:nvPr/>
              </p:nvSpPr>
              <p:spPr>
                <a:xfrm>
                  <a:off x="2508260" y="6015255"/>
                  <a:ext cx="10866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odd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3" name="A0">
                  <a:extLst>
                    <a:ext uri="{FF2B5EF4-FFF2-40B4-BE49-F238E27FC236}">
                      <a16:creationId xmlns:a16="http://schemas.microsoft.com/office/drawing/2014/main" id="{DFE5C861-4A0F-F55B-09DB-81140CD2A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260" y="6015255"/>
                  <a:ext cx="1086674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B1">
                <a:extLst>
                  <a:ext uri="{FF2B5EF4-FFF2-40B4-BE49-F238E27FC236}">
                    <a16:creationId xmlns:a16="http://schemas.microsoft.com/office/drawing/2014/main" id="{6B43F787-99F6-CD5A-8E32-8C83D6B42DE1}"/>
                  </a:ext>
                </a:extLst>
              </p:cNvPr>
              <p:cNvSpPr txBox="1"/>
              <p:nvPr/>
            </p:nvSpPr>
            <p:spPr>
              <a:xfrm>
                <a:off x="2792642" y="489698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4" name="B1">
                <a:extLst>
                  <a:ext uri="{FF2B5EF4-FFF2-40B4-BE49-F238E27FC236}">
                    <a16:creationId xmlns:a16="http://schemas.microsoft.com/office/drawing/2014/main" id="{6B43F787-99F6-CD5A-8E32-8C83D6B42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642" y="4896982"/>
                <a:ext cx="53162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B1">
                <a:extLst>
                  <a:ext uri="{FF2B5EF4-FFF2-40B4-BE49-F238E27FC236}">
                    <a16:creationId xmlns:a16="http://schemas.microsoft.com/office/drawing/2014/main" id="{6E972EA8-3015-AFD1-ED8A-760E15D5628A}"/>
                  </a:ext>
                </a:extLst>
              </p:cNvPr>
              <p:cNvSpPr txBox="1"/>
              <p:nvPr/>
            </p:nvSpPr>
            <p:spPr>
              <a:xfrm>
                <a:off x="767073" y="488533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B1">
                <a:extLst>
                  <a:ext uri="{FF2B5EF4-FFF2-40B4-BE49-F238E27FC236}">
                    <a16:creationId xmlns:a16="http://schemas.microsoft.com/office/drawing/2014/main" id="{6E972EA8-3015-AFD1-ED8A-760E15D56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73" y="4885334"/>
                <a:ext cx="53162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A458EF-1787-C0CB-A4F8-296DC2F21C9A}"/>
              </a:ext>
            </a:extLst>
          </p:cNvPr>
          <p:cNvCxnSpPr/>
          <p:nvPr/>
        </p:nvCxnSpPr>
        <p:spPr>
          <a:xfrm>
            <a:off x="152785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FCA2CF0-BD22-1AC6-6485-9AACA4568369}"/>
              </a:ext>
            </a:extLst>
          </p:cNvPr>
          <p:cNvCxnSpPr/>
          <p:nvPr/>
        </p:nvCxnSpPr>
        <p:spPr>
          <a:xfrm>
            <a:off x="504600" y="4714375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D225FC6-C2FA-890F-5A77-F796471FD364}"/>
              </a:ext>
            </a:extLst>
          </p:cNvPr>
          <p:cNvCxnSpPr/>
          <p:nvPr/>
        </p:nvCxnSpPr>
        <p:spPr>
          <a:xfrm>
            <a:off x="9269946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50D2B1-0B0D-730B-CCB9-F770AC82547A}"/>
              </a:ext>
            </a:extLst>
          </p:cNvPr>
          <p:cNvCxnSpPr/>
          <p:nvPr/>
        </p:nvCxnSpPr>
        <p:spPr>
          <a:xfrm>
            <a:off x="1028231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CF6EC46-023C-5CFF-821C-1C76F4AE089D}"/>
              </a:ext>
            </a:extLst>
          </p:cNvPr>
          <p:cNvCxnSpPr/>
          <p:nvPr/>
        </p:nvCxnSpPr>
        <p:spPr>
          <a:xfrm>
            <a:off x="1127291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40600FC-66A9-51C9-560B-56303D438B93}"/>
              </a:ext>
            </a:extLst>
          </p:cNvPr>
          <p:cNvCxnSpPr/>
          <p:nvPr/>
        </p:nvCxnSpPr>
        <p:spPr>
          <a:xfrm>
            <a:off x="8268461" y="4679358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FAF5C7-6DAE-03A5-A899-B6B872EFC1D3}"/>
              </a:ext>
            </a:extLst>
          </p:cNvPr>
          <p:cNvCxnSpPr/>
          <p:nvPr/>
        </p:nvCxnSpPr>
        <p:spPr>
          <a:xfrm>
            <a:off x="7299632" y="4714375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B1">
                <a:extLst>
                  <a:ext uri="{FF2B5EF4-FFF2-40B4-BE49-F238E27FC236}">
                    <a16:creationId xmlns:a16="http://schemas.microsoft.com/office/drawing/2014/main" id="{3C646C82-3CD7-0C5A-CD26-F69FDB80F19F}"/>
                  </a:ext>
                </a:extLst>
              </p:cNvPr>
              <p:cNvSpPr txBox="1"/>
              <p:nvPr/>
            </p:nvSpPr>
            <p:spPr>
              <a:xfrm>
                <a:off x="7562602" y="488455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B1">
                <a:extLst>
                  <a:ext uri="{FF2B5EF4-FFF2-40B4-BE49-F238E27FC236}">
                    <a16:creationId xmlns:a16="http://schemas.microsoft.com/office/drawing/2014/main" id="{3C646C82-3CD7-0C5A-CD26-F69FDB80F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602" y="4884552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B1">
                <a:extLst>
                  <a:ext uri="{FF2B5EF4-FFF2-40B4-BE49-F238E27FC236}">
                    <a16:creationId xmlns:a16="http://schemas.microsoft.com/office/drawing/2014/main" id="{CFB6326C-0984-AFD6-0212-E14D43F3337A}"/>
                  </a:ext>
                </a:extLst>
              </p:cNvPr>
              <p:cNvSpPr txBox="1"/>
              <p:nvPr/>
            </p:nvSpPr>
            <p:spPr>
              <a:xfrm>
                <a:off x="6644562" y="488455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B1">
                <a:extLst>
                  <a:ext uri="{FF2B5EF4-FFF2-40B4-BE49-F238E27FC236}">
                    <a16:creationId xmlns:a16="http://schemas.microsoft.com/office/drawing/2014/main" id="{CFB6326C-0984-AFD6-0212-E14D43F33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562" y="4884551"/>
                <a:ext cx="531627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2279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AC490-78DA-56C2-D103-A3B48D71C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750C82-E19E-E09B-AAD6-26D6B56C10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4600" y="282722"/>
                <a:ext cx="11655114" cy="1325563"/>
              </a:xfrm>
            </p:spPr>
            <p:txBody>
              <a:bodyPr/>
              <a:lstStyle/>
              <a:p>
                <a:r>
                  <a:rPr lang="en-US" dirty="0"/>
                  <a:t>Example: A Turing machine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PARITY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750C82-E19E-E09B-AAD6-26D6B56C10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4600" y="282722"/>
                <a:ext cx="11655114" cy="1325563"/>
              </a:xfrm>
              <a:blipFill>
                <a:blip r:embed="rId2"/>
                <a:stretch>
                  <a:fillRect l="-2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2741B-7B41-FB93-6604-B1F27992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472F245-F0AE-5D36-292C-444E664883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7249199"/>
                  </p:ext>
                </p:extLst>
              </p:nvPr>
            </p:nvGraphicFramePr>
            <p:xfrm>
              <a:off x="3140529" y="1760499"/>
              <a:ext cx="5910942" cy="234404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952095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𝐞𝐯𝐞𝐧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odd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,1,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reject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𝐨𝐝𝐝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odd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accept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3468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𝐚𝐜𝐜𝐞𝐩𝐭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𝐫𝐞𝐣𝐞𝐜𝐭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472F245-F0AE-5D36-292C-444E664883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7249199"/>
                  </p:ext>
                </p:extLst>
              </p:nvPr>
            </p:nvGraphicFramePr>
            <p:xfrm>
              <a:off x="3140529" y="1760499"/>
              <a:ext cx="5910942" cy="234404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952095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1639" r="-201107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1639" r="-100368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639" r="-738" b="-5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101639" r="-523077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01639" r="-738" b="-4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4107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180882" r="-523077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180882" r="-201107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180882" r="-100368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80882" r="-738" b="-295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4097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285075" r="-5230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285075" r="-20110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285075" r="-10036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285075" r="-73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468035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396923" r="-523077" b="-1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91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504688" r="-523077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4D611CA-937B-EBE5-490F-F8FA96AA7109}"/>
              </a:ext>
            </a:extLst>
          </p:cNvPr>
          <p:cNvSpPr/>
          <p:nvPr/>
        </p:nvSpPr>
        <p:spPr>
          <a:xfrm>
            <a:off x="2494351" y="4700623"/>
            <a:ext cx="3850002" cy="9964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8344BA-75A8-DEF5-8E30-076ABDBCF6C1}"/>
              </a:ext>
            </a:extLst>
          </p:cNvPr>
          <p:cNvCxnSpPr>
            <a:cxnSpLocks/>
          </p:cNvCxnSpPr>
          <p:nvPr/>
        </p:nvCxnSpPr>
        <p:spPr>
          <a:xfrm>
            <a:off x="6357514" y="4693110"/>
            <a:ext cx="583448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3FD4CB-A1FF-A02F-4DFB-E4A368C536E5}"/>
              </a:ext>
            </a:extLst>
          </p:cNvPr>
          <p:cNvCxnSpPr>
            <a:cxnSpLocks/>
          </p:cNvCxnSpPr>
          <p:nvPr/>
        </p:nvCxnSpPr>
        <p:spPr>
          <a:xfrm>
            <a:off x="6344353" y="5689562"/>
            <a:ext cx="5847647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982E2D-78F5-921D-14D7-0E72F7C71766}"/>
              </a:ext>
            </a:extLst>
          </p:cNvPr>
          <p:cNvCxnSpPr>
            <a:cxnSpLocks/>
          </p:cNvCxnSpPr>
          <p:nvPr/>
        </p:nvCxnSpPr>
        <p:spPr>
          <a:xfrm>
            <a:off x="0" y="4700623"/>
            <a:ext cx="249435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C0E929-5732-1B53-03BC-76210221D1B3}"/>
              </a:ext>
            </a:extLst>
          </p:cNvPr>
          <p:cNvCxnSpPr>
            <a:cxnSpLocks/>
          </p:cNvCxnSpPr>
          <p:nvPr/>
        </p:nvCxnSpPr>
        <p:spPr>
          <a:xfrm>
            <a:off x="0" y="5689562"/>
            <a:ext cx="249435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AFBEB1-46E2-882F-2D51-2E36168D9E30}"/>
              </a:ext>
            </a:extLst>
          </p:cNvPr>
          <p:cNvCxnSpPr/>
          <p:nvPr/>
        </p:nvCxnSpPr>
        <p:spPr>
          <a:xfrm>
            <a:off x="2494351" y="467935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F77226-9795-E8C3-68D5-907D5FA97711}"/>
              </a:ext>
            </a:extLst>
          </p:cNvPr>
          <p:cNvCxnSpPr>
            <a:cxnSpLocks/>
          </p:cNvCxnSpPr>
          <p:nvPr/>
        </p:nvCxnSpPr>
        <p:spPr>
          <a:xfrm>
            <a:off x="2494351" y="4700623"/>
            <a:ext cx="38631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D819672-5934-34FE-6D4B-28370A133607}"/>
              </a:ext>
            </a:extLst>
          </p:cNvPr>
          <p:cNvCxnSpPr>
            <a:cxnSpLocks/>
          </p:cNvCxnSpPr>
          <p:nvPr/>
        </p:nvCxnSpPr>
        <p:spPr>
          <a:xfrm>
            <a:off x="2494351" y="5689562"/>
            <a:ext cx="38631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C35707-53AB-E5D1-0790-F7195F87E1D3}"/>
              </a:ext>
            </a:extLst>
          </p:cNvPr>
          <p:cNvCxnSpPr/>
          <p:nvPr/>
        </p:nvCxnSpPr>
        <p:spPr>
          <a:xfrm>
            <a:off x="3454826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2C8248-4276-394F-E6F4-942F7C12243F}"/>
              </a:ext>
            </a:extLst>
          </p:cNvPr>
          <p:cNvCxnSpPr/>
          <p:nvPr/>
        </p:nvCxnSpPr>
        <p:spPr>
          <a:xfrm>
            <a:off x="4433021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A6F4FB-8D49-6D0D-012B-DAD7B0658D92}"/>
              </a:ext>
            </a:extLst>
          </p:cNvPr>
          <p:cNvCxnSpPr/>
          <p:nvPr/>
        </p:nvCxnSpPr>
        <p:spPr>
          <a:xfrm>
            <a:off x="5389951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1B1693-04F0-2E06-65DE-BCAEE8C4826C}"/>
              </a:ext>
            </a:extLst>
          </p:cNvPr>
          <p:cNvCxnSpPr/>
          <p:nvPr/>
        </p:nvCxnSpPr>
        <p:spPr>
          <a:xfrm>
            <a:off x="6357514" y="467935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A0">
                <a:extLst>
                  <a:ext uri="{FF2B5EF4-FFF2-40B4-BE49-F238E27FC236}">
                    <a16:creationId xmlns:a16="http://schemas.microsoft.com/office/drawing/2014/main" id="{02F50D8B-8D73-7E2A-0054-F3BE88B47B5B}"/>
                  </a:ext>
                </a:extLst>
              </p:cNvPr>
              <p:cNvSpPr txBox="1"/>
              <p:nvPr/>
            </p:nvSpPr>
            <p:spPr>
              <a:xfrm>
                <a:off x="3699378" y="489207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A0">
                <a:extLst>
                  <a:ext uri="{FF2B5EF4-FFF2-40B4-BE49-F238E27FC236}">
                    <a16:creationId xmlns:a16="http://schemas.microsoft.com/office/drawing/2014/main" id="{02F50D8B-8D73-7E2A-0054-F3BE88B4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378" y="4892071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1">
                <a:extLst>
                  <a:ext uri="{FF2B5EF4-FFF2-40B4-BE49-F238E27FC236}">
                    <a16:creationId xmlns:a16="http://schemas.microsoft.com/office/drawing/2014/main" id="{5184002A-1986-5F0E-54D7-95DA51DE4FB2}"/>
                  </a:ext>
                </a:extLst>
              </p:cNvPr>
              <p:cNvSpPr txBox="1"/>
              <p:nvPr/>
            </p:nvSpPr>
            <p:spPr>
              <a:xfrm>
                <a:off x="4708584" y="489207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B1">
                <a:extLst>
                  <a:ext uri="{FF2B5EF4-FFF2-40B4-BE49-F238E27FC236}">
                    <a16:creationId xmlns:a16="http://schemas.microsoft.com/office/drawing/2014/main" id="{5184002A-1986-5F0E-54D7-95DA51DE4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584" y="4892071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1">
                <a:extLst>
                  <a:ext uri="{FF2B5EF4-FFF2-40B4-BE49-F238E27FC236}">
                    <a16:creationId xmlns:a16="http://schemas.microsoft.com/office/drawing/2014/main" id="{C9D61357-BF85-0F16-08A9-01FF04B2FAB2}"/>
                  </a:ext>
                </a:extLst>
              </p:cNvPr>
              <p:cNvSpPr txBox="1"/>
              <p:nvPr/>
            </p:nvSpPr>
            <p:spPr>
              <a:xfrm>
                <a:off x="5667287" y="4892070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B1">
                <a:extLst>
                  <a:ext uri="{FF2B5EF4-FFF2-40B4-BE49-F238E27FC236}">
                    <a16:creationId xmlns:a16="http://schemas.microsoft.com/office/drawing/2014/main" id="{C9D61357-BF85-0F16-08A9-01FF04B2F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287" y="4892070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B1">
                <a:extLst>
                  <a:ext uri="{FF2B5EF4-FFF2-40B4-BE49-F238E27FC236}">
                    <a16:creationId xmlns:a16="http://schemas.microsoft.com/office/drawing/2014/main" id="{ECBF1A91-9A34-F58C-B9C6-908D43EFE548}"/>
                  </a:ext>
                </a:extLst>
              </p:cNvPr>
              <p:cNvSpPr txBox="1"/>
              <p:nvPr/>
            </p:nvSpPr>
            <p:spPr>
              <a:xfrm>
                <a:off x="8553201" y="489578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B1">
                <a:extLst>
                  <a:ext uri="{FF2B5EF4-FFF2-40B4-BE49-F238E27FC236}">
                    <a16:creationId xmlns:a16="http://schemas.microsoft.com/office/drawing/2014/main" id="{ECBF1A91-9A34-F58C-B9C6-908D43EFE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201" y="4895782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1">
                <a:extLst>
                  <a:ext uri="{FF2B5EF4-FFF2-40B4-BE49-F238E27FC236}">
                    <a16:creationId xmlns:a16="http://schemas.microsoft.com/office/drawing/2014/main" id="{AB18D31C-AA8E-5992-3155-8A32DA1EC3DF}"/>
                  </a:ext>
                </a:extLst>
              </p:cNvPr>
              <p:cNvSpPr txBox="1"/>
              <p:nvPr/>
            </p:nvSpPr>
            <p:spPr>
              <a:xfrm>
                <a:off x="9543804" y="488455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B1">
                <a:extLst>
                  <a:ext uri="{FF2B5EF4-FFF2-40B4-BE49-F238E27FC236}">
                    <a16:creationId xmlns:a16="http://schemas.microsoft.com/office/drawing/2014/main" id="{AB18D31C-AA8E-5992-3155-8A32DA1EC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804" y="4884554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1">
                <a:extLst>
                  <a:ext uri="{FF2B5EF4-FFF2-40B4-BE49-F238E27FC236}">
                    <a16:creationId xmlns:a16="http://schemas.microsoft.com/office/drawing/2014/main" id="{71E19284-F437-6AEC-76C2-42ADFAC12D35}"/>
                  </a:ext>
                </a:extLst>
              </p:cNvPr>
              <p:cNvSpPr txBox="1"/>
              <p:nvPr/>
            </p:nvSpPr>
            <p:spPr>
              <a:xfrm>
                <a:off x="10548575" y="488455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B1">
                <a:extLst>
                  <a:ext uri="{FF2B5EF4-FFF2-40B4-BE49-F238E27FC236}">
                    <a16:creationId xmlns:a16="http://schemas.microsoft.com/office/drawing/2014/main" id="{71E19284-F437-6AEC-76C2-42ADFAC12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575" y="4884554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B1">
                <a:extLst>
                  <a:ext uri="{FF2B5EF4-FFF2-40B4-BE49-F238E27FC236}">
                    <a16:creationId xmlns:a16="http://schemas.microsoft.com/office/drawing/2014/main" id="{CEFFE314-1FAB-7107-8B6F-897F44CA8D87}"/>
                  </a:ext>
                </a:extLst>
              </p:cNvPr>
              <p:cNvSpPr txBox="1"/>
              <p:nvPr/>
            </p:nvSpPr>
            <p:spPr>
              <a:xfrm>
                <a:off x="11548033" y="488455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B1">
                <a:extLst>
                  <a:ext uri="{FF2B5EF4-FFF2-40B4-BE49-F238E27FC236}">
                    <a16:creationId xmlns:a16="http://schemas.microsoft.com/office/drawing/2014/main" id="{CEFFE314-1FAB-7107-8B6F-897F44CA8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033" y="4884553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1">
                <a:extLst>
                  <a:ext uri="{FF2B5EF4-FFF2-40B4-BE49-F238E27FC236}">
                    <a16:creationId xmlns:a16="http://schemas.microsoft.com/office/drawing/2014/main" id="{F85877D1-CC91-29FC-FE70-35FE88B70DCE}"/>
                  </a:ext>
                </a:extLst>
              </p:cNvPr>
              <p:cNvSpPr txBox="1"/>
              <p:nvPr/>
            </p:nvSpPr>
            <p:spPr>
              <a:xfrm>
                <a:off x="-211121" y="488533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B1">
                <a:extLst>
                  <a:ext uri="{FF2B5EF4-FFF2-40B4-BE49-F238E27FC236}">
                    <a16:creationId xmlns:a16="http://schemas.microsoft.com/office/drawing/2014/main" id="{F85877D1-CC91-29FC-FE70-35FE88B70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121" y="4885333"/>
                <a:ext cx="53162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1">
                <a:extLst>
                  <a:ext uri="{FF2B5EF4-FFF2-40B4-BE49-F238E27FC236}">
                    <a16:creationId xmlns:a16="http://schemas.microsoft.com/office/drawing/2014/main" id="{E6E55616-10BA-BAA8-CC66-E08F084A6704}"/>
                  </a:ext>
                </a:extLst>
              </p:cNvPr>
              <p:cNvSpPr txBox="1"/>
              <p:nvPr/>
            </p:nvSpPr>
            <p:spPr>
              <a:xfrm>
                <a:off x="1821841" y="489206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B1">
                <a:extLst>
                  <a:ext uri="{FF2B5EF4-FFF2-40B4-BE49-F238E27FC236}">
                    <a16:creationId xmlns:a16="http://schemas.microsoft.com/office/drawing/2014/main" id="{E6E55616-10BA-BAA8-CC66-E08F084A6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41" y="4892069"/>
                <a:ext cx="53162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2780F6F6-4E0B-6900-C964-FE55B8BEBE2C}"/>
              </a:ext>
            </a:extLst>
          </p:cNvPr>
          <p:cNvGrpSpPr/>
          <p:nvPr/>
        </p:nvGrpSpPr>
        <p:grpSpPr>
          <a:xfrm>
            <a:off x="5086455" y="5539667"/>
            <a:ext cx="1558107" cy="951177"/>
            <a:chOff x="2219236" y="5539667"/>
            <a:chExt cx="1558107" cy="951177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2C0562D9-DD97-21D8-CAE1-DC6D44414CCA}"/>
                </a:ext>
              </a:extLst>
            </p:cNvPr>
            <p:cNvSpPr/>
            <p:nvPr/>
          </p:nvSpPr>
          <p:spPr>
            <a:xfrm>
              <a:off x="2219236" y="5539667"/>
              <a:ext cx="1558107" cy="951177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0">
                  <a:extLst>
                    <a:ext uri="{FF2B5EF4-FFF2-40B4-BE49-F238E27FC236}">
                      <a16:creationId xmlns:a16="http://schemas.microsoft.com/office/drawing/2014/main" id="{199AE76A-500F-9DF6-8D98-8D3F318A03EA}"/>
                    </a:ext>
                  </a:extLst>
                </p:cNvPr>
                <p:cNvSpPr txBox="1"/>
                <p:nvPr/>
              </p:nvSpPr>
              <p:spPr>
                <a:xfrm>
                  <a:off x="2508260" y="6015255"/>
                  <a:ext cx="10866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odd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3" name="A0">
                  <a:extLst>
                    <a:ext uri="{FF2B5EF4-FFF2-40B4-BE49-F238E27FC236}">
                      <a16:creationId xmlns:a16="http://schemas.microsoft.com/office/drawing/2014/main" id="{199AE76A-500F-9DF6-8D98-8D3F318A03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260" y="6015255"/>
                  <a:ext cx="1086674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B1">
                <a:extLst>
                  <a:ext uri="{FF2B5EF4-FFF2-40B4-BE49-F238E27FC236}">
                    <a16:creationId xmlns:a16="http://schemas.microsoft.com/office/drawing/2014/main" id="{0476CC5D-3AAB-B3B1-3970-8E30AFC416A8}"/>
                  </a:ext>
                </a:extLst>
              </p:cNvPr>
              <p:cNvSpPr txBox="1"/>
              <p:nvPr/>
            </p:nvSpPr>
            <p:spPr>
              <a:xfrm>
                <a:off x="2792642" y="489698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4" name="B1">
                <a:extLst>
                  <a:ext uri="{FF2B5EF4-FFF2-40B4-BE49-F238E27FC236}">
                    <a16:creationId xmlns:a16="http://schemas.microsoft.com/office/drawing/2014/main" id="{0476CC5D-3AAB-B3B1-3970-8E30AFC41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642" y="4896982"/>
                <a:ext cx="53162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B1">
                <a:extLst>
                  <a:ext uri="{FF2B5EF4-FFF2-40B4-BE49-F238E27FC236}">
                    <a16:creationId xmlns:a16="http://schemas.microsoft.com/office/drawing/2014/main" id="{0E665581-1298-720A-380F-9C241525AFA5}"/>
                  </a:ext>
                </a:extLst>
              </p:cNvPr>
              <p:cNvSpPr txBox="1"/>
              <p:nvPr/>
            </p:nvSpPr>
            <p:spPr>
              <a:xfrm>
                <a:off x="767073" y="488533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B1">
                <a:extLst>
                  <a:ext uri="{FF2B5EF4-FFF2-40B4-BE49-F238E27FC236}">
                    <a16:creationId xmlns:a16="http://schemas.microsoft.com/office/drawing/2014/main" id="{0E665581-1298-720A-380F-9C241525A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73" y="4885334"/>
                <a:ext cx="53162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9401F7-7331-FCAC-5A31-CD328F3D5DE0}"/>
              </a:ext>
            </a:extLst>
          </p:cNvPr>
          <p:cNvCxnSpPr/>
          <p:nvPr/>
        </p:nvCxnSpPr>
        <p:spPr>
          <a:xfrm>
            <a:off x="152785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E9A78B8-15FF-3F56-7525-EFD534B06504}"/>
              </a:ext>
            </a:extLst>
          </p:cNvPr>
          <p:cNvCxnSpPr/>
          <p:nvPr/>
        </p:nvCxnSpPr>
        <p:spPr>
          <a:xfrm>
            <a:off x="504600" y="4714375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227A991-ABBC-38DE-C70A-F2A4186C5E77}"/>
              </a:ext>
            </a:extLst>
          </p:cNvPr>
          <p:cNvCxnSpPr/>
          <p:nvPr/>
        </p:nvCxnSpPr>
        <p:spPr>
          <a:xfrm>
            <a:off x="9269946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A9C43C7-9686-A6E9-9076-618A1A0487A1}"/>
              </a:ext>
            </a:extLst>
          </p:cNvPr>
          <p:cNvCxnSpPr/>
          <p:nvPr/>
        </p:nvCxnSpPr>
        <p:spPr>
          <a:xfrm>
            <a:off x="1028231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571BE9-BB0C-2F3F-42C9-8C59175B61CE}"/>
              </a:ext>
            </a:extLst>
          </p:cNvPr>
          <p:cNvCxnSpPr/>
          <p:nvPr/>
        </p:nvCxnSpPr>
        <p:spPr>
          <a:xfrm>
            <a:off x="1127291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BCE1FFD-CA2F-977C-DBB7-62F0E0228692}"/>
              </a:ext>
            </a:extLst>
          </p:cNvPr>
          <p:cNvCxnSpPr/>
          <p:nvPr/>
        </p:nvCxnSpPr>
        <p:spPr>
          <a:xfrm>
            <a:off x="8268461" y="4679358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726DF28-BBD3-0686-6837-DAC4B32F93EF}"/>
              </a:ext>
            </a:extLst>
          </p:cNvPr>
          <p:cNvCxnSpPr/>
          <p:nvPr/>
        </p:nvCxnSpPr>
        <p:spPr>
          <a:xfrm>
            <a:off x="7299632" y="4714375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B1">
                <a:extLst>
                  <a:ext uri="{FF2B5EF4-FFF2-40B4-BE49-F238E27FC236}">
                    <a16:creationId xmlns:a16="http://schemas.microsoft.com/office/drawing/2014/main" id="{03575F35-53D5-597C-8CD5-8B8A23766171}"/>
                  </a:ext>
                </a:extLst>
              </p:cNvPr>
              <p:cNvSpPr txBox="1"/>
              <p:nvPr/>
            </p:nvSpPr>
            <p:spPr>
              <a:xfrm>
                <a:off x="7562602" y="488455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B1">
                <a:extLst>
                  <a:ext uri="{FF2B5EF4-FFF2-40B4-BE49-F238E27FC236}">
                    <a16:creationId xmlns:a16="http://schemas.microsoft.com/office/drawing/2014/main" id="{03575F35-53D5-597C-8CD5-8B8A23766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602" y="4884552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B1">
                <a:extLst>
                  <a:ext uri="{FF2B5EF4-FFF2-40B4-BE49-F238E27FC236}">
                    <a16:creationId xmlns:a16="http://schemas.microsoft.com/office/drawing/2014/main" id="{57DE732D-9104-4437-6FB8-F65177387612}"/>
                  </a:ext>
                </a:extLst>
              </p:cNvPr>
              <p:cNvSpPr txBox="1"/>
              <p:nvPr/>
            </p:nvSpPr>
            <p:spPr>
              <a:xfrm>
                <a:off x="6644562" y="488455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B1">
                <a:extLst>
                  <a:ext uri="{FF2B5EF4-FFF2-40B4-BE49-F238E27FC236}">
                    <a16:creationId xmlns:a16="http://schemas.microsoft.com/office/drawing/2014/main" id="{57DE732D-9104-4437-6FB8-F65177387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562" y="4884551"/>
                <a:ext cx="531627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96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18EF-B993-A913-5F68-94D71028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D68C-5B9F-2629-190D-A96E8C0A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Please ask questions!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“What does that notation mean?”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“I forget what a _____ is. Can you remind me?”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“How do we know _____?”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“I’m lost. Can you explain that again?”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9025E-5876-594F-FFCC-6890D9F5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033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C2133-1C25-F7DD-58EA-E7A52F2F6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BE8394-10B6-1C9A-2225-82C2D3B75E9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4600" y="282722"/>
                <a:ext cx="11655114" cy="1325563"/>
              </a:xfrm>
            </p:spPr>
            <p:txBody>
              <a:bodyPr/>
              <a:lstStyle/>
              <a:p>
                <a:r>
                  <a:rPr lang="en-US" dirty="0"/>
                  <a:t>Example: A Turing machine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PARITY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BE8394-10B6-1C9A-2225-82C2D3B75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4600" y="282722"/>
                <a:ext cx="11655114" cy="1325563"/>
              </a:xfrm>
              <a:blipFill>
                <a:blip r:embed="rId2"/>
                <a:stretch>
                  <a:fillRect l="-2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C3ED1-6892-E01B-F74D-FF468360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09B94E6-FF21-D976-FC43-6EBD30A70C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40529" y="1760499"/>
              <a:ext cx="5910942" cy="234404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952095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𝐞𝐯𝐞𝐧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odd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,1,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reject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𝐨𝐝𝐝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odd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accept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3468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𝐚𝐜𝐜𝐞𝐩𝐭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𝐫𝐞𝐣𝐞𝐜𝐭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409B94E6-FF21-D976-FC43-6EBD30A70C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40529" y="1760499"/>
              <a:ext cx="5910942" cy="234404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952095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1639" r="-201107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1639" r="-100368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639" r="-738" b="-5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101639" r="-523077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01639" r="-738" b="-4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4107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180882" r="-523077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180882" r="-201107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180882" r="-100368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80882" r="-738" b="-295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4097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285075" r="-5230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285075" r="-20110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285075" r="-10036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285075" r="-73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468035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396923" r="-523077" b="-1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91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504688" r="-523077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AD3BC51-D8C1-D6C4-9B4C-A75B2D5D5B96}"/>
              </a:ext>
            </a:extLst>
          </p:cNvPr>
          <p:cNvSpPr/>
          <p:nvPr/>
        </p:nvSpPr>
        <p:spPr>
          <a:xfrm>
            <a:off x="2494350" y="4700623"/>
            <a:ext cx="4801991" cy="9964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0B9A7D-34ED-D065-8D92-FA8367661496}"/>
              </a:ext>
            </a:extLst>
          </p:cNvPr>
          <p:cNvCxnSpPr>
            <a:cxnSpLocks/>
          </p:cNvCxnSpPr>
          <p:nvPr/>
        </p:nvCxnSpPr>
        <p:spPr>
          <a:xfrm>
            <a:off x="7299632" y="4693110"/>
            <a:ext cx="489236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3811DB-3FE5-7996-4F6F-3A1BCBC2A2BD}"/>
              </a:ext>
            </a:extLst>
          </p:cNvPr>
          <p:cNvCxnSpPr>
            <a:cxnSpLocks/>
          </p:cNvCxnSpPr>
          <p:nvPr/>
        </p:nvCxnSpPr>
        <p:spPr>
          <a:xfrm>
            <a:off x="7299632" y="5689562"/>
            <a:ext cx="489236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40F6A5-7400-AB01-324C-47A05660C29B}"/>
              </a:ext>
            </a:extLst>
          </p:cNvPr>
          <p:cNvCxnSpPr>
            <a:cxnSpLocks/>
          </p:cNvCxnSpPr>
          <p:nvPr/>
        </p:nvCxnSpPr>
        <p:spPr>
          <a:xfrm>
            <a:off x="0" y="4700623"/>
            <a:ext cx="249435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6BECC4-7D20-42B8-E21A-5A29DEC287B1}"/>
              </a:ext>
            </a:extLst>
          </p:cNvPr>
          <p:cNvCxnSpPr>
            <a:cxnSpLocks/>
          </p:cNvCxnSpPr>
          <p:nvPr/>
        </p:nvCxnSpPr>
        <p:spPr>
          <a:xfrm>
            <a:off x="0" y="5689562"/>
            <a:ext cx="249435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1F2132-6938-D035-1882-0E7B316BF760}"/>
              </a:ext>
            </a:extLst>
          </p:cNvPr>
          <p:cNvCxnSpPr/>
          <p:nvPr/>
        </p:nvCxnSpPr>
        <p:spPr>
          <a:xfrm>
            <a:off x="2494351" y="467935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BCA773-4647-B194-348F-1B3C42C390F2}"/>
              </a:ext>
            </a:extLst>
          </p:cNvPr>
          <p:cNvCxnSpPr>
            <a:cxnSpLocks/>
          </p:cNvCxnSpPr>
          <p:nvPr/>
        </p:nvCxnSpPr>
        <p:spPr>
          <a:xfrm>
            <a:off x="2494351" y="4700623"/>
            <a:ext cx="48052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1449F2-252D-11B8-A9FC-C4CE08B56BC3}"/>
              </a:ext>
            </a:extLst>
          </p:cNvPr>
          <p:cNvCxnSpPr>
            <a:cxnSpLocks/>
          </p:cNvCxnSpPr>
          <p:nvPr/>
        </p:nvCxnSpPr>
        <p:spPr>
          <a:xfrm>
            <a:off x="2494351" y="5689562"/>
            <a:ext cx="48052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4DA8BA-6237-6E01-03AB-5BBF255FC176}"/>
              </a:ext>
            </a:extLst>
          </p:cNvPr>
          <p:cNvCxnSpPr/>
          <p:nvPr/>
        </p:nvCxnSpPr>
        <p:spPr>
          <a:xfrm>
            <a:off x="3454826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F6A4C3-7E94-2A8D-40C2-D45EBA834E1B}"/>
              </a:ext>
            </a:extLst>
          </p:cNvPr>
          <p:cNvCxnSpPr/>
          <p:nvPr/>
        </p:nvCxnSpPr>
        <p:spPr>
          <a:xfrm>
            <a:off x="4433021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BA5E4B-6700-2D3C-A6B4-5E5FAD927F49}"/>
              </a:ext>
            </a:extLst>
          </p:cNvPr>
          <p:cNvCxnSpPr/>
          <p:nvPr/>
        </p:nvCxnSpPr>
        <p:spPr>
          <a:xfrm>
            <a:off x="5389951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4CC7AF5-027F-228C-D34C-B13A29E71A6E}"/>
              </a:ext>
            </a:extLst>
          </p:cNvPr>
          <p:cNvCxnSpPr/>
          <p:nvPr/>
        </p:nvCxnSpPr>
        <p:spPr>
          <a:xfrm>
            <a:off x="6357514" y="467935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A0">
                <a:extLst>
                  <a:ext uri="{FF2B5EF4-FFF2-40B4-BE49-F238E27FC236}">
                    <a16:creationId xmlns:a16="http://schemas.microsoft.com/office/drawing/2014/main" id="{3A9DE058-87B5-A822-DEBA-B10DC99D3374}"/>
                  </a:ext>
                </a:extLst>
              </p:cNvPr>
              <p:cNvSpPr txBox="1"/>
              <p:nvPr/>
            </p:nvSpPr>
            <p:spPr>
              <a:xfrm>
                <a:off x="3699378" y="489207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A0">
                <a:extLst>
                  <a:ext uri="{FF2B5EF4-FFF2-40B4-BE49-F238E27FC236}">
                    <a16:creationId xmlns:a16="http://schemas.microsoft.com/office/drawing/2014/main" id="{3A9DE058-87B5-A822-DEBA-B10DC99D3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378" y="4892071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1">
                <a:extLst>
                  <a:ext uri="{FF2B5EF4-FFF2-40B4-BE49-F238E27FC236}">
                    <a16:creationId xmlns:a16="http://schemas.microsoft.com/office/drawing/2014/main" id="{5BE4E3F3-4B52-1E60-F6CD-F1166625AB23}"/>
                  </a:ext>
                </a:extLst>
              </p:cNvPr>
              <p:cNvSpPr txBox="1"/>
              <p:nvPr/>
            </p:nvSpPr>
            <p:spPr>
              <a:xfrm>
                <a:off x="4708584" y="489207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B1">
                <a:extLst>
                  <a:ext uri="{FF2B5EF4-FFF2-40B4-BE49-F238E27FC236}">
                    <a16:creationId xmlns:a16="http://schemas.microsoft.com/office/drawing/2014/main" id="{5BE4E3F3-4B52-1E60-F6CD-F1166625A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584" y="4892071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1">
                <a:extLst>
                  <a:ext uri="{FF2B5EF4-FFF2-40B4-BE49-F238E27FC236}">
                    <a16:creationId xmlns:a16="http://schemas.microsoft.com/office/drawing/2014/main" id="{8AE75F56-DB9E-D9D2-A2D9-AC20BEF085C3}"/>
                  </a:ext>
                </a:extLst>
              </p:cNvPr>
              <p:cNvSpPr txBox="1"/>
              <p:nvPr/>
            </p:nvSpPr>
            <p:spPr>
              <a:xfrm>
                <a:off x="5667287" y="4892070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B1">
                <a:extLst>
                  <a:ext uri="{FF2B5EF4-FFF2-40B4-BE49-F238E27FC236}">
                    <a16:creationId xmlns:a16="http://schemas.microsoft.com/office/drawing/2014/main" id="{8AE75F56-DB9E-D9D2-A2D9-AC20BEF08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287" y="4892070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B1">
                <a:extLst>
                  <a:ext uri="{FF2B5EF4-FFF2-40B4-BE49-F238E27FC236}">
                    <a16:creationId xmlns:a16="http://schemas.microsoft.com/office/drawing/2014/main" id="{BA966579-F89C-862B-E8B6-C04F1798237F}"/>
                  </a:ext>
                </a:extLst>
              </p:cNvPr>
              <p:cNvSpPr txBox="1"/>
              <p:nvPr/>
            </p:nvSpPr>
            <p:spPr>
              <a:xfrm>
                <a:off x="8553201" y="489578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B1">
                <a:extLst>
                  <a:ext uri="{FF2B5EF4-FFF2-40B4-BE49-F238E27FC236}">
                    <a16:creationId xmlns:a16="http://schemas.microsoft.com/office/drawing/2014/main" id="{BA966579-F89C-862B-E8B6-C04F1798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201" y="4895782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1">
                <a:extLst>
                  <a:ext uri="{FF2B5EF4-FFF2-40B4-BE49-F238E27FC236}">
                    <a16:creationId xmlns:a16="http://schemas.microsoft.com/office/drawing/2014/main" id="{A8FA7C80-994F-E61E-6F44-217F666833ED}"/>
                  </a:ext>
                </a:extLst>
              </p:cNvPr>
              <p:cNvSpPr txBox="1"/>
              <p:nvPr/>
            </p:nvSpPr>
            <p:spPr>
              <a:xfrm>
                <a:off x="9543804" y="488455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B1">
                <a:extLst>
                  <a:ext uri="{FF2B5EF4-FFF2-40B4-BE49-F238E27FC236}">
                    <a16:creationId xmlns:a16="http://schemas.microsoft.com/office/drawing/2014/main" id="{A8FA7C80-994F-E61E-6F44-217F6668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804" y="4884554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1">
                <a:extLst>
                  <a:ext uri="{FF2B5EF4-FFF2-40B4-BE49-F238E27FC236}">
                    <a16:creationId xmlns:a16="http://schemas.microsoft.com/office/drawing/2014/main" id="{DE62350B-2580-3190-582A-F0A7B8E8E4AF}"/>
                  </a:ext>
                </a:extLst>
              </p:cNvPr>
              <p:cNvSpPr txBox="1"/>
              <p:nvPr/>
            </p:nvSpPr>
            <p:spPr>
              <a:xfrm>
                <a:off x="10548575" y="488455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B1">
                <a:extLst>
                  <a:ext uri="{FF2B5EF4-FFF2-40B4-BE49-F238E27FC236}">
                    <a16:creationId xmlns:a16="http://schemas.microsoft.com/office/drawing/2014/main" id="{DE62350B-2580-3190-582A-F0A7B8E8E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575" y="4884554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B1">
                <a:extLst>
                  <a:ext uri="{FF2B5EF4-FFF2-40B4-BE49-F238E27FC236}">
                    <a16:creationId xmlns:a16="http://schemas.microsoft.com/office/drawing/2014/main" id="{7DECD4E2-FA82-4C83-2970-2122E258577E}"/>
                  </a:ext>
                </a:extLst>
              </p:cNvPr>
              <p:cNvSpPr txBox="1"/>
              <p:nvPr/>
            </p:nvSpPr>
            <p:spPr>
              <a:xfrm>
                <a:off x="11548033" y="488455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B1">
                <a:extLst>
                  <a:ext uri="{FF2B5EF4-FFF2-40B4-BE49-F238E27FC236}">
                    <a16:creationId xmlns:a16="http://schemas.microsoft.com/office/drawing/2014/main" id="{7DECD4E2-FA82-4C83-2970-2122E2585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033" y="4884553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1">
                <a:extLst>
                  <a:ext uri="{FF2B5EF4-FFF2-40B4-BE49-F238E27FC236}">
                    <a16:creationId xmlns:a16="http://schemas.microsoft.com/office/drawing/2014/main" id="{09F7A2C0-EF50-452F-4C7A-D4AFAF3D6D85}"/>
                  </a:ext>
                </a:extLst>
              </p:cNvPr>
              <p:cNvSpPr txBox="1"/>
              <p:nvPr/>
            </p:nvSpPr>
            <p:spPr>
              <a:xfrm>
                <a:off x="-211121" y="488533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B1">
                <a:extLst>
                  <a:ext uri="{FF2B5EF4-FFF2-40B4-BE49-F238E27FC236}">
                    <a16:creationId xmlns:a16="http://schemas.microsoft.com/office/drawing/2014/main" id="{09F7A2C0-EF50-452F-4C7A-D4AFAF3D6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121" y="4885333"/>
                <a:ext cx="53162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1">
                <a:extLst>
                  <a:ext uri="{FF2B5EF4-FFF2-40B4-BE49-F238E27FC236}">
                    <a16:creationId xmlns:a16="http://schemas.microsoft.com/office/drawing/2014/main" id="{8AD1E060-06BB-2DD4-7403-C22F268DE1DB}"/>
                  </a:ext>
                </a:extLst>
              </p:cNvPr>
              <p:cNvSpPr txBox="1"/>
              <p:nvPr/>
            </p:nvSpPr>
            <p:spPr>
              <a:xfrm>
                <a:off x="1821841" y="489206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B1">
                <a:extLst>
                  <a:ext uri="{FF2B5EF4-FFF2-40B4-BE49-F238E27FC236}">
                    <a16:creationId xmlns:a16="http://schemas.microsoft.com/office/drawing/2014/main" id="{8AD1E060-06BB-2DD4-7403-C22F268DE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41" y="4892069"/>
                <a:ext cx="53162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D8F58439-0ABE-7857-D97F-9B34510AA48C}"/>
              </a:ext>
            </a:extLst>
          </p:cNvPr>
          <p:cNvGrpSpPr/>
          <p:nvPr/>
        </p:nvGrpSpPr>
        <p:grpSpPr>
          <a:xfrm>
            <a:off x="6056925" y="5539667"/>
            <a:ext cx="1558107" cy="951177"/>
            <a:chOff x="2219236" y="5539667"/>
            <a:chExt cx="1558107" cy="951177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DA21A28E-CA39-4BBB-671F-2AD28BBE7592}"/>
                </a:ext>
              </a:extLst>
            </p:cNvPr>
            <p:cNvSpPr/>
            <p:nvPr/>
          </p:nvSpPr>
          <p:spPr>
            <a:xfrm>
              <a:off x="2219236" y="5539667"/>
              <a:ext cx="1558107" cy="951177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0">
                  <a:extLst>
                    <a:ext uri="{FF2B5EF4-FFF2-40B4-BE49-F238E27FC236}">
                      <a16:creationId xmlns:a16="http://schemas.microsoft.com/office/drawing/2014/main" id="{4BB03E3C-031E-0A32-206F-19FC8CB40C10}"/>
                    </a:ext>
                  </a:extLst>
                </p:cNvPr>
                <p:cNvSpPr txBox="1"/>
                <p:nvPr/>
              </p:nvSpPr>
              <p:spPr>
                <a:xfrm>
                  <a:off x="2508260" y="6015255"/>
                  <a:ext cx="10866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even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3" name="A0">
                  <a:extLst>
                    <a:ext uri="{FF2B5EF4-FFF2-40B4-BE49-F238E27FC236}">
                      <a16:creationId xmlns:a16="http://schemas.microsoft.com/office/drawing/2014/main" id="{4BB03E3C-031E-0A32-206F-19FC8CB40C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260" y="6015255"/>
                  <a:ext cx="1086674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B1">
                <a:extLst>
                  <a:ext uri="{FF2B5EF4-FFF2-40B4-BE49-F238E27FC236}">
                    <a16:creationId xmlns:a16="http://schemas.microsoft.com/office/drawing/2014/main" id="{8E2C0F08-BD89-6DF1-A622-5B7F5AF0FE11}"/>
                  </a:ext>
                </a:extLst>
              </p:cNvPr>
              <p:cNvSpPr txBox="1"/>
              <p:nvPr/>
            </p:nvSpPr>
            <p:spPr>
              <a:xfrm>
                <a:off x="2792642" y="489698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4" name="B1">
                <a:extLst>
                  <a:ext uri="{FF2B5EF4-FFF2-40B4-BE49-F238E27FC236}">
                    <a16:creationId xmlns:a16="http://schemas.microsoft.com/office/drawing/2014/main" id="{8E2C0F08-BD89-6DF1-A622-5B7F5AF0F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642" y="4896982"/>
                <a:ext cx="53162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B1">
                <a:extLst>
                  <a:ext uri="{FF2B5EF4-FFF2-40B4-BE49-F238E27FC236}">
                    <a16:creationId xmlns:a16="http://schemas.microsoft.com/office/drawing/2014/main" id="{5EC07677-F9B7-F158-FA83-6F9759122A91}"/>
                  </a:ext>
                </a:extLst>
              </p:cNvPr>
              <p:cNvSpPr txBox="1"/>
              <p:nvPr/>
            </p:nvSpPr>
            <p:spPr>
              <a:xfrm>
                <a:off x="767073" y="488533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B1">
                <a:extLst>
                  <a:ext uri="{FF2B5EF4-FFF2-40B4-BE49-F238E27FC236}">
                    <a16:creationId xmlns:a16="http://schemas.microsoft.com/office/drawing/2014/main" id="{5EC07677-F9B7-F158-FA83-6F9759122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73" y="4885334"/>
                <a:ext cx="53162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5CAD46-9982-41FE-D9DC-5A93D49D6449}"/>
              </a:ext>
            </a:extLst>
          </p:cNvPr>
          <p:cNvCxnSpPr/>
          <p:nvPr/>
        </p:nvCxnSpPr>
        <p:spPr>
          <a:xfrm>
            <a:off x="152785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F4E0C0-CBFF-4DAB-1EB7-CD185AB8CFE2}"/>
              </a:ext>
            </a:extLst>
          </p:cNvPr>
          <p:cNvCxnSpPr/>
          <p:nvPr/>
        </p:nvCxnSpPr>
        <p:spPr>
          <a:xfrm>
            <a:off x="504600" y="4714375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2C8D38B-D33F-C240-8A46-1CDBAF2B31A4}"/>
              </a:ext>
            </a:extLst>
          </p:cNvPr>
          <p:cNvCxnSpPr/>
          <p:nvPr/>
        </p:nvCxnSpPr>
        <p:spPr>
          <a:xfrm>
            <a:off x="9269946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96EEAC5-9F6C-B198-AC46-EE2FC59CAE29}"/>
              </a:ext>
            </a:extLst>
          </p:cNvPr>
          <p:cNvCxnSpPr/>
          <p:nvPr/>
        </p:nvCxnSpPr>
        <p:spPr>
          <a:xfrm>
            <a:off x="1028231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EB9D9C-E7AD-0B98-4FD9-0FAEFC3A759C}"/>
              </a:ext>
            </a:extLst>
          </p:cNvPr>
          <p:cNvCxnSpPr/>
          <p:nvPr/>
        </p:nvCxnSpPr>
        <p:spPr>
          <a:xfrm>
            <a:off x="1127291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53E4979-79FE-8E62-2F81-97D09E0A1571}"/>
              </a:ext>
            </a:extLst>
          </p:cNvPr>
          <p:cNvCxnSpPr/>
          <p:nvPr/>
        </p:nvCxnSpPr>
        <p:spPr>
          <a:xfrm>
            <a:off x="8268461" y="4679358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B1">
                <a:extLst>
                  <a:ext uri="{FF2B5EF4-FFF2-40B4-BE49-F238E27FC236}">
                    <a16:creationId xmlns:a16="http://schemas.microsoft.com/office/drawing/2014/main" id="{F02059C1-70F7-552D-9EC2-AC2E7F1A11EF}"/>
                  </a:ext>
                </a:extLst>
              </p:cNvPr>
              <p:cNvSpPr txBox="1"/>
              <p:nvPr/>
            </p:nvSpPr>
            <p:spPr>
              <a:xfrm>
                <a:off x="7562602" y="488455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B1">
                <a:extLst>
                  <a:ext uri="{FF2B5EF4-FFF2-40B4-BE49-F238E27FC236}">
                    <a16:creationId xmlns:a16="http://schemas.microsoft.com/office/drawing/2014/main" id="{F02059C1-70F7-552D-9EC2-AC2E7F1A1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602" y="4884552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B1">
                <a:extLst>
                  <a:ext uri="{FF2B5EF4-FFF2-40B4-BE49-F238E27FC236}">
                    <a16:creationId xmlns:a16="http://schemas.microsoft.com/office/drawing/2014/main" id="{CB738A0C-6850-7B12-C7E6-9F250AB4BFA6}"/>
                  </a:ext>
                </a:extLst>
              </p:cNvPr>
              <p:cNvSpPr txBox="1"/>
              <p:nvPr/>
            </p:nvSpPr>
            <p:spPr>
              <a:xfrm>
                <a:off x="6644562" y="488455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B1">
                <a:extLst>
                  <a:ext uri="{FF2B5EF4-FFF2-40B4-BE49-F238E27FC236}">
                    <a16:creationId xmlns:a16="http://schemas.microsoft.com/office/drawing/2014/main" id="{CB738A0C-6850-7B12-C7E6-9F250AB4B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562" y="4884551"/>
                <a:ext cx="531627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6727FA0-7657-6113-3C8A-EB10FFFF760D}"/>
              </a:ext>
            </a:extLst>
          </p:cNvPr>
          <p:cNvCxnSpPr/>
          <p:nvPr/>
        </p:nvCxnSpPr>
        <p:spPr>
          <a:xfrm>
            <a:off x="7299632" y="4693110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8020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3F47A-B406-1B71-CACD-0CFAAA6D2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767364-7F47-60A8-DB98-B6E3A03327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4600" y="282722"/>
                <a:ext cx="11655114" cy="1325563"/>
              </a:xfrm>
            </p:spPr>
            <p:txBody>
              <a:bodyPr/>
              <a:lstStyle/>
              <a:p>
                <a:r>
                  <a:rPr lang="en-US" dirty="0"/>
                  <a:t>Example: A Turing machine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PARITY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767364-7F47-60A8-DB98-B6E3A0332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4600" y="282722"/>
                <a:ext cx="11655114" cy="1325563"/>
              </a:xfrm>
              <a:blipFill>
                <a:blip r:embed="rId2"/>
                <a:stretch>
                  <a:fillRect l="-2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670A3-224F-30DA-6EA2-07CEA796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9B5B300-23D5-BE24-7F5F-E32385BA03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7093147"/>
                  </p:ext>
                </p:extLst>
              </p:nvPr>
            </p:nvGraphicFramePr>
            <p:xfrm>
              <a:off x="3140529" y="1760499"/>
              <a:ext cx="5910942" cy="234404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952095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𝐞𝐯𝐞𝐧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odd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,1,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reject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𝐨𝐝𝐝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odd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accept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3468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𝐚𝐜𝐜𝐞𝐩𝐭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𝐫𝐞𝐣𝐞𝐜𝐭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9B5B300-23D5-BE24-7F5F-E32385BA03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7093147"/>
                  </p:ext>
                </p:extLst>
              </p:nvPr>
            </p:nvGraphicFramePr>
            <p:xfrm>
              <a:off x="3140529" y="1760499"/>
              <a:ext cx="5910942" cy="234404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952095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1639" r="-205166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1639" r="-104412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639" r="-4797" b="-5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101639" r="-530128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01639" r="-4797" b="-4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4107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180882" r="-530128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180882" r="-205166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180882" r="-104412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80882" r="-4797" b="-295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4097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285075" r="-53012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285075" r="-205166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285075" r="-10441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accent4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285075" r="-4797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468035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396923" r="-530128" b="-1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91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504688" r="-530128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CFAB582-03C5-F9BC-AC6F-B70CB47401A6}"/>
              </a:ext>
            </a:extLst>
          </p:cNvPr>
          <p:cNvSpPr/>
          <p:nvPr/>
        </p:nvSpPr>
        <p:spPr>
          <a:xfrm>
            <a:off x="2494350" y="4700623"/>
            <a:ext cx="4801991" cy="9964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B614BC-E3CA-535C-2415-7A9385B76D8D}"/>
              </a:ext>
            </a:extLst>
          </p:cNvPr>
          <p:cNvCxnSpPr>
            <a:cxnSpLocks/>
          </p:cNvCxnSpPr>
          <p:nvPr/>
        </p:nvCxnSpPr>
        <p:spPr>
          <a:xfrm>
            <a:off x="7299632" y="4693110"/>
            <a:ext cx="489236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9AA26C-6490-C5AB-E272-80DEC1D57304}"/>
              </a:ext>
            </a:extLst>
          </p:cNvPr>
          <p:cNvCxnSpPr>
            <a:cxnSpLocks/>
          </p:cNvCxnSpPr>
          <p:nvPr/>
        </p:nvCxnSpPr>
        <p:spPr>
          <a:xfrm>
            <a:off x="7299632" y="5689562"/>
            <a:ext cx="4892368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2FA9A36-1979-DEDA-7050-4B2DACB6AC00}"/>
              </a:ext>
            </a:extLst>
          </p:cNvPr>
          <p:cNvCxnSpPr>
            <a:cxnSpLocks/>
          </p:cNvCxnSpPr>
          <p:nvPr/>
        </p:nvCxnSpPr>
        <p:spPr>
          <a:xfrm>
            <a:off x="0" y="4700623"/>
            <a:ext cx="249435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5AA583-6692-FDB2-3016-F7617D5DEFF5}"/>
              </a:ext>
            </a:extLst>
          </p:cNvPr>
          <p:cNvCxnSpPr>
            <a:cxnSpLocks/>
          </p:cNvCxnSpPr>
          <p:nvPr/>
        </p:nvCxnSpPr>
        <p:spPr>
          <a:xfrm>
            <a:off x="0" y="5689562"/>
            <a:ext cx="249435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9DC851-FE04-98D7-B498-08A1CB0A6AE8}"/>
              </a:ext>
            </a:extLst>
          </p:cNvPr>
          <p:cNvCxnSpPr/>
          <p:nvPr/>
        </p:nvCxnSpPr>
        <p:spPr>
          <a:xfrm>
            <a:off x="2494351" y="467935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3190C8-0A04-6AAC-BB21-4ABF3484268F}"/>
              </a:ext>
            </a:extLst>
          </p:cNvPr>
          <p:cNvCxnSpPr>
            <a:cxnSpLocks/>
          </p:cNvCxnSpPr>
          <p:nvPr/>
        </p:nvCxnSpPr>
        <p:spPr>
          <a:xfrm>
            <a:off x="2494351" y="4700623"/>
            <a:ext cx="48052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F53601-F228-73DE-0099-E884B32CCCF0}"/>
              </a:ext>
            </a:extLst>
          </p:cNvPr>
          <p:cNvCxnSpPr>
            <a:cxnSpLocks/>
          </p:cNvCxnSpPr>
          <p:nvPr/>
        </p:nvCxnSpPr>
        <p:spPr>
          <a:xfrm>
            <a:off x="2494351" y="5689562"/>
            <a:ext cx="480528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3FEEC2-2D75-F2D8-1902-1F4150330BA3}"/>
              </a:ext>
            </a:extLst>
          </p:cNvPr>
          <p:cNvCxnSpPr/>
          <p:nvPr/>
        </p:nvCxnSpPr>
        <p:spPr>
          <a:xfrm>
            <a:off x="3454826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F60048-21B0-9618-AA31-A0314EBFEC49}"/>
              </a:ext>
            </a:extLst>
          </p:cNvPr>
          <p:cNvCxnSpPr/>
          <p:nvPr/>
        </p:nvCxnSpPr>
        <p:spPr>
          <a:xfrm>
            <a:off x="4433021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00A47A-DDCE-1156-CFE3-F7DD733CA748}"/>
              </a:ext>
            </a:extLst>
          </p:cNvPr>
          <p:cNvCxnSpPr/>
          <p:nvPr/>
        </p:nvCxnSpPr>
        <p:spPr>
          <a:xfrm>
            <a:off x="5389951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9A9F7F-0EC1-7B85-DFD5-0202E169E3D9}"/>
              </a:ext>
            </a:extLst>
          </p:cNvPr>
          <p:cNvCxnSpPr/>
          <p:nvPr/>
        </p:nvCxnSpPr>
        <p:spPr>
          <a:xfrm>
            <a:off x="6357514" y="467935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A0">
                <a:extLst>
                  <a:ext uri="{FF2B5EF4-FFF2-40B4-BE49-F238E27FC236}">
                    <a16:creationId xmlns:a16="http://schemas.microsoft.com/office/drawing/2014/main" id="{644E379D-EA53-DF1D-92BE-06EE99F1B88F}"/>
                  </a:ext>
                </a:extLst>
              </p:cNvPr>
              <p:cNvSpPr txBox="1"/>
              <p:nvPr/>
            </p:nvSpPr>
            <p:spPr>
              <a:xfrm>
                <a:off x="3699378" y="489207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A0">
                <a:extLst>
                  <a:ext uri="{FF2B5EF4-FFF2-40B4-BE49-F238E27FC236}">
                    <a16:creationId xmlns:a16="http://schemas.microsoft.com/office/drawing/2014/main" id="{644E379D-EA53-DF1D-92BE-06EE99F1B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378" y="4892071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1">
                <a:extLst>
                  <a:ext uri="{FF2B5EF4-FFF2-40B4-BE49-F238E27FC236}">
                    <a16:creationId xmlns:a16="http://schemas.microsoft.com/office/drawing/2014/main" id="{5B12BD7F-C9CF-E3BD-C82C-73F4F33D4A80}"/>
                  </a:ext>
                </a:extLst>
              </p:cNvPr>
              <p:cNvSpPr txBox="1"/>
              <p:nvPr/>
            </p:nvSpPr>
            <p:spPr>
              <a:xfrm>
                <a:off x="4708584" y="489207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B1">
                <a:extLst>
                  <a:ext uri="{FF2B5EF4-FFF2-40B4-BE49-F238E27FC236}">
                    <a16:creationId xmlns:a16="http://schemas.microsoft.com/office/drawing/2014/main" id="{5B12BD7F-C9CF-E3BD-C82C-73F4F33D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584" y="4892071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1">
                <a:extLst>
                  <a:ext uri="{FF2B5EF4-FFF2-40B4-BE49-F238E27FC236}">
                    <a16:creationId xmlns:a16="http://schemas.microsoft.com/office/drawing/2014/main" id="{2B2F3B03-3746-6826-A69D-2F2EFE62585D}"/>
                  </a:ext>
                </a:extLst>
              </p:cNvPr>
              <p:cNvSpPr txBox="1"/>
              <p:nvPr/>
            </p:nvSpPr>
            <p:spPr>
              <a:xfrm>
                <a:off x="5667287" y="4892070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B1">
                <a:extLst>
                  <a:ext uri="{FF2B5EF4-FFF2-40B4-BE49-F238E27FC236}">
                    <a16:creationId xmlns:a16="http://schemas.microsoft.com/office/drawing/2014/main" id="{2B2F3B03-3746-6826-A69D-2F2EFE625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287" y="4892070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B1">
                <a:extLst>
                  <a:ext uri="{FF2B5EF4-FFF2-40B4-BE49-F238E27FC236}">
                    <a16:creationId xmlns:a16="http://schemas.microsoft.com/office/drawing/2014/main" id="{BA820D62-D9FE-F200-044B-04915AFE477E}"/>
                  </a:ext>
                </a:extLst>
              </p:cNvPr>
              <p:cNvSpPr txBox="1"/>
              <p:nvPr/>
            </p:nvSpPr>
            <p:spPr>
              <a:xfrm>
                <a:off x="8553201" y="489578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B1">
                <a:extLst>
                  <a:ext uri="{FF2B5EF4-FFF2-40B4-BE49-F238E27FC236}">
                    <a16:creationId xmlns:a16="http://schemas.microsoft.com/office/drawing/2014/main" id="{BA820D62-D9FE-F200-044B-04915AFE4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201" y="4895782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1">
                <a:extLst>
                  <a:ext uri="{FF2B5EF4-FFF2-40B4-BE49-F238E27FC236}">
                    <a16:creationId xmlns:a16="http://schemas.microsoft.com/office/drawing/2014/main" id="{46B6995D-BB1F-102F-0D80-F26A07A6DC97}"/>
                  </a:ext>
                </a:extLst>
              </p:cNvPr>
              <p:cNvSpPr txBox="1"/>
              <p:nvPr/>
            </p:nvSpPr>
            <p:spPr>
              <a:xfrm>
                <a:off x="9543804" y="488455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B1">
                <a:extLst>
                  <a:ext uri="{FF2B5EF4-FFF2-40B4-BE49-F238E27FC236}">
                    <a16:creationId xmlns:a16="http://schemas.microsoft.com/office/drawing/2014/main" id="{46B6995D-BB1F-102F-0D80-F26A07A6D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804" y="4884554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1">
                <a:extLst>
                  <a:ext uri="{FF2B5EF4-FFF2-40B4-BE49-F238E27FC236}">
                    <a16:creationId xmlns:a16="http://schemas.microsoft.com/office/drawing/2014/main" id="{4FB7DD69-4B51-29C6-E486-72C67A3161AE}"/>
                  </a:ext>
                </a:extLst>
              </p:cNvPr>
              <p:cNvSpPr txBox="1"/>
              <p:nvPr/>
            </p:nvSpPr>
            <p:spPr>
              <a:xfrm>
                <a:off x="10548575" y="488455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B1">
                <a:extLst>
                  <a:ext uri="{FF2B5EF4-FFF2-40B4-BE49-F238E27FC236}">
                    <a16:creationId xmlns:a16="http://schemas.microsoft.com/office/drawing/2014/main" id="{4FB7DD69-4B51-29C6-E486-72C67A316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575" y="4884554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B1">
                <a:extLst>
                  <a:ext uri="{FF2B5EF4-FFF2-40B4-BE49-F238E27FC236}">
                    <a16:creationId xmlns:a16="http://schemas.microsoft.com/office/drawing/2014/main" id="{947CC271-50D2-063D-57AA-70CBF0920E65}"/>
                  </a:ext>
                </a:extLst>
              </p:cNvPr>
              <p:cNvSpPr txBox="1"/>
              <p:nvPr/>
            </p:nvSpPr>
            <p:spPr>
              <a:xfrm>
                <a:off x="11548033" y="488455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B1">
                <a:extLst>
                  <a:ext uri="{FF2B5EF4-FFF2-40B4-BE49-F238E27FC236}">
                    <a16:creationId xmlns:a16="http://schemas.microsoft.com/office/drawing/2014/main" id="{947CC271-50D2-063D-57AA-70CBF0920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033" y="4884553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1">
                <a:extLst>
                  <a:ext uri="{FF2B5EF4-FFF2-40B4-BE49-F238E27FC236}">
                    <a16:creationId xmlns:a16="http://schemas.microsoft.com/office/drawing/2014/main" id="{9C8150E6-67E1-63AC-3074-FFE6E9ABE83B}"/>
                  </a:ext>
                </a:extLst>
              </p:cNvPr>
              <p:cNvSpPr txBox="1"/>
              <p:nvPr/>
            </p:nvSpPr>
            <p:spPr>
              <a:xfrm>
                <a:off x="-211121" y="488533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B1">
                <a:extLst>
                  <a:ext uri="{FF2B5EF4-FFF2-40B4-BE49-F238E27FC236}">
                    <a16:creationId xmlns:a16="http://schemas.microsoft.com/office/drawing/2014/main" id="{9C8150E6-67E1-63AC-3074-FFE6E9ABE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121" y="4885333"/>
                <a:ext cx="53162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1">
                <a:extLst>
                  <a:ext uri="{FF2B5EF4-FFF2-40B4-BE49-F238E27FC236}">
                    <a16:creationId xmlns:a16="http://schemas.microsoft.com/office/drawing/2014/main" id="{37C4C083-472C-EFC3-C318-8A79E863C4F2}"/>
                  </a:ext>
                </a:extLst>
              </p:cNvPr>
              <p:cNvSpPr txBox="1"/>
              <p:nvPr/>
            </p:nvSpPr>
            <p:spPr>
              <a:xfrm>
                <a:off x="1821841" y="489206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B1">
                <a:extLst>
                  <a:ext uri="{FF2B5EF4-FFF2-40B4-BE49-F238E27FC236}">
                    <a16:creationId xmlns:a16="http://schemas.microsoft.com/office/drawing/2014/main" id="{37C4C083-472C-EFC3-C318-8A79E863C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41" y="4892069"/>
                <a:ext cx="53162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FF959E53-0529-AC7B-C4E6-03BA66959F2B}"/>
              </a:ext>
            </a:extLst>
          </p:cNvPr>
          <p:cNvGrpSpPr/>
          <p:nvPr/>
        </p:nvGrpSpPr>
        <p:grpSpPr>
          <a:xfrm>
            <a:off x="6056925" y="5539667"/>
            <a:ext cx="1558107" cy="951177"/>
            <a:chOff x="2219236" y="5539667"/>
            <a:chExt cx="1558107" cy="951177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E8B7FFB-51F7-A24A-8430-5BED15235F33}"/>
                </a:ext>
              </a:extLst>
            </p:cNvPr>
            <p:cNvSpPr/>
            <p:nvPr/>
          </p:nvSpPr>
          <p:spPr>
            <a:xfrm>
              <a:off x="2219236" y="5539667"/>
              <a:ext cx="1558107" cy="951177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0">
                  <a:extLst>
                    <a:ext uri="{FF2B5EF4-FFF2-40B4-BE49-F238E27FC236}">
                      <a16:creationId xmlns:a16="http://schemas.microsoft.com/office/drawing/2014/main" id="{08B62AAA-121C-5946-F5C4-671E23755AE7}"/>
                    </a:ext>
                  </a:extLst>
                </p:cNvPr>
                <p:cNvSpPr txBox="1"/>
                <p:nvPr/>
              </p:nvSpPr>
              <p:spPr>
                <a:xfrm>
                  <a:off x="2508260" y="6015255"/>
                  <a:ext cx="10866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even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3" name="A0">
                  <a:extLst>
                    <a:ext uri="{FF2B5EF4-FFF2-40B4-BE49-F238E27FC236}">
                      <a16:creationId xmlns:a16="http://schemas.microsoft.com/office/drawing/2014/main" id="{08B62AAA-121C-5946-F5C4-671E23755A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260" y="6015255"/>
                  <a:ext cx="1086674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B1">
                <a:extLst>
                  <a:ext uri="{FF2B5EF4-FFF2-40B4-BE49-F238E27FC236}">
                    <a16:creationId xmlns:a16="http://schemas.microsoft.com/office/drawing/2014/main" id="{5B64FADD-96AD-EE01-8A86-B0B898296C7B}"/>
                  </a:ext>
                </a:extLst>
              </p:cNvPr>
              <p:cNvSpPr txBox="1"/>
              <p:nvPr/>
            </p:nvSpPr>
            <p:spPr>
              <a:xfrm>
                <a:off x="2792642" y="489698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4" name="B1">
                <a:extLst>
                  <a:ext uri="{FF2B5EF4-FFF2-40B4-BE49-F238E27FC236}">
                    <a16:creationId xmlns:a16="http://schemas.microsoft.com/office/drawing/2014/main" id="{5B64FADD-96AD-EE01-8A86-B0B898296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642" y="4896982"/>
                <a:ext cx="53162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B1">
                <a:extLst>
                  <a:ext uri="{FF2B5EF4-FFF2-40B4-BE49-F238E27FC236}">
                    <a16:creationId xmlns:a16="http://schemas.microsoft.com/office/drawing/2014/main" id="{8CA37C74-51DD-2587-89E3-C48444C64E95}"/>
                  </a:ext>
                </a:extLst>
              </p:cNvPr>
              <p:cNvSpPr txBox="1"/>
              <p:nvPr/>
            </p:nvSpPr>
            <p:spPr>
              <a:xfrm>
                <a:off x="767073" y="488533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B1">
                <a:extLst>
                  <a:ext uri="{FF2B5EF4-FFF2-40B4-BE49-F238E27FC236}">
                    <a16:creationId xmlns:a16="http://schemas.microsoft.com/office/drawing/2014/main" id="{8CA37C74-51DD-2587-89E3-C48444C64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73" y="4885334"/>
                <a:ext cx="53162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D4020B-14D9-ECA4-0CC9-935CFC237802}"/>
              </a:ext>
            </a:extLst>
          </p:cNvPr>
          <p:cNvCxnSpPr/>
          <p:nvPr/>
        </p:nvCxnSpPr>
        <p:spPr>
          <a:xfrm>
            <a:off x="152785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EA27E11-DF1D-713A-0F06-D0F5AB32F81D}"/>
              </a:ext>
            </a:extLst>
          </p:cNvPr>
          <p:cNvCxnSpPr/>
          <p:nvPr/>
        </p:nvCxnSpPr>
        <p:spPr>
          <a:xfrm>
            <a:off x="504600" y="4714375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E45A0D-D95E-DB50-B7C6-B64F23ED7891}"/>
              </a:ext>
            </a:extLst>
          </p:cNvPr>
          <p:cNvCxnSpPr/>
          <p:nvPr/>
        </p:nvCxnSpPr>
        <p:spPr>
          <a:xfrm>
            <a:off x="9269946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870BB46-653F-2B1B-A870-29DBCDE7E7E6}"/>
              </a:ext>
            </a:extLst>
          </p:cNvPr>
          <p:cNvCxnSpPr/>
          <p:nvPr/>
        </p:nvCxnSpPr>
        <p:spPr>
          <a:xfrm>
            <a:off x="1028231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4D35E4-3CB3-CDDE-7722-AFCD1310E0EA}"/>
              </a:ext>
            </a:extLst>
          </p:cNvPr>
          <p:cNvCxnSpPr/>
          <p:nvPr/>
        </p:nvCxnSpPr>
        <p:spPr>
          <a:xfrm>
            <a:off x="1127291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4AC630-9AEE-150A-74B9-51D29F7BD22A}"/>
              </a:ext>
            </a:extLst>
          </p:cNvPr>
          <p:cNvCxnSpPr/>
          <p:nvPr/>
        </p:nvCxnSpPr>
        <p:spPr>
          <a:xfrm>
            <a:off x="8268461" y="4679358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B1">
                <a:extLst>
                  <a:ext uri="{FF2B5EF4-FFF2-40B4-BE49-F238E27FC236}">
                    <a16:creationId xmlns:a16="http://schemas.microsoft.com/office/drawing/2014/main" id="{368D842F-7FD5-CD62-AF2F-D8FDBE580295}"/>
                  </a:ext>
                </a:extLst>
              </p:cNvPr>
              <p:cNvSpPr txBox="1"/>
              <p:nvPr/>
            </p:nvSpPr>
            <p:spPr>
              <a:xfrm>
                <a:off x="7562602" y="488455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B1">
                <a:extLst>
                  <a:ext uri="{FF2B5EF4-FFF2-40B4-BE49-F238E27FC236}">
                    <a16:creationId xmlns:a16="http://schemas.microsoft.com/office/drawing/2014/main" id="{368D842F-7FD5-CD62-AF2F-D8FDBE580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602" y="4884552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B1">
                <a:extLst>
                  <a:ext uri="{FF2B5EF4-FFF2-40B4-BE49-F238E27FC236}">
                    <a16:creationId xmlns:a16="http://schemas.microsoft.com/office/drawing/2014/main" id="{733AF44F-0349-A0DF-C39D-CA9A7D07C05A}"/>
                  </a:ext>
                </a:extLst>
              </p:cNvPr>
              <p:cNvSpPr txBox="1"/>
              <p:nvPr/>
            </p:nvSpPr>
            <p:spPr>
              <a:xfrm>
                <a:off x="6644562" y="488455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B1">
                <a:extLst>
                  <a:ext uri="{FF2B5EF4-FFF2-40B4-BE49-F238E27FC236}">
                    <a16:creationId xmlns:a16="http://schemas.microsoft.com/office/drawing/2014/main" id="{733AF44F-0349-A0DF-C39D-CA9A7D07C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562" y="4884551"/>
                <a:ext cx="531627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255AF8-FB6E-62C0-5CEF-39DE74D4E108}"/>
              </a:ext>
            </a:extLst>
          </p:cNvPr>
          <p:cNvCxnSpPr/>
          <p:nvPr/>
        </p:nvCxnSpPr>
        <p:spPr>
          <a:xfrm>
            <a:off x="7299632" y="4693110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345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A39EF-8E8A-DE14-77F1-849C6B5D4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36A273-85FF-84D0-5A68-2B8C439AE10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4600" y="282722"/>
                <a:ext cx="11655114" cy="1325563"/>
              </a:xfrm>
            </p:spPr>
            <p:txBody>
              <a:bodyPr/>
              <a:lstStyle/>
              <a:p>
                <a:r>
                  <a:rPr lang="en-US" dirty="0"/>
                  <a:t>Example: A Turing machine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PARITY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36A273-85FF-84D0-5A68-2B8C439AE1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4600" y="282722"/>
                <a:ext cx="11655114" cy="1325563"/>
              </a:xfrm>
              <a:blipFill>
                <a:blip r:embed="rId2"/>
                <a:stretch>
                  <a:fillRect l="-21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E7434-EF28-22C8-C7D9-C16BD389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B8338E8-1941-6A98-7149-665D1FD57E3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40529" y="1760499"/>
              <a:ext cx="5910942" cy="234404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952095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𝐞𝐯𝐞𝐧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odd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,1,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reject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𝐨𝐝𝐝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odd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accept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⊔,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34680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𝐚𝐜𝐜𝐞𝐩𝐭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𝐫𝐞𝐣𝐞𝐜𝐭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B8338E8-1941-6A98-7149-665D1FD57E3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40529" y="1760499"/>
              <a:ext cx="5910942" cy="2344040"/>
            </p:xfrm>
            <a:graphic>
              <a:graphicData uri="http://schemas.openxmlformats.org/drawingml/2006/table">
                <a:tbl>
                  <a:tblPr firstRow="1" firstCol="1">
                    <a:tableStyleId>{F5AB1C69-6EDB-4FF4-983F-18BD219EF322}</a:tableStyleId>
                  </a:tblPr>
                  <a:tblGrid>
                    <a:gridCol w="952095">
                      <a:extLst>
                        <a:ext uri="{9D8B030D-6E8A-4147-A177-3AD203B41FA5}">
                          <a16:colId xmlns:a16="http://schemas.microsoft.com/office/drawing/2014/main" val="2306436105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2654377200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378988731"/>
                        </a:ext>
                      </a:extLst>
                    </a:gridCol>
                    <a:gridCol w="1652949">
                      <a:extLst>
                        <a:ext uri="{9D8B030D-6E8A-4147-A177-3AD203B41FA5}">
                          <a16:colId xmlns:a16="http://schemas.microsoft.com/office/drawing/2014/main" val="3650926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1639" r="-201107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1639" r="-100368" b="-5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639" r="-738" b="-5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14916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101639" r="-523077" b="-4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01639" r="-738" b="-4409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7447837"/>
                      </a:ext>
                    </a:extLst>
                  </a:tr>
                  <a:tr h="4107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180882" r="-523077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180882" r="-201107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180882" r="-100368" b="-295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180882" r="-738" b="-295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125304"/>
                      </a:ext>
                    </a:extLst>
                  </a:tr>
                  <a:tr h="4097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285075" r="-52307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7934" t="-285075" r="-201107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353" t="-285075" r="-10036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303" t="-285075" r="-73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3468035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396923" r="-523077" b="-10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0677776"/>
                      </a:ext>
                    </a:extLst>
                  </a:tr>
                  <a:tr h="391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41" t="-504688" r="-523077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77736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DB47710-230B-220F-E489-2F0738F2EFA4}"/>
              </a:ext>
            </a:extLst>
          </p:cNvPr>
          <p:cNvSpPr/>
          <p:nvPr/>
        </p:nvSpPr>
        <p:spPr>
          <a:xfrm>
            <a:off x="2494350" y="4700623"/>
            <a:ext cx="5774109" cy="9964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2B63F4-21FC-9CFA-1A27-E7F06548E081}"/>
              </a:ext>
            </a:extLst>
          </p:cNvPr>
          <p:cNvCxnSpPr>
            <a:cxnSpLocks/>
          </p:cNvCxnSpPr>
          <p:nvPr/>
        </p:nvCxnSpPr>
        <p:spPr>
          <a:xfrm>
            <a:off x="8268461" y="4693110"/>
            <a:ext cx="39235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D5352D-B288-DA4F-563A-DFC8DE6C4DC3}"/>
              </a:ext>
            </a:extLst>
          </p:cNvPr>
          <p:cNvCxnSpPr>
            <a:cxnSpLocks/>
          </p:cNvCxnSpPr>
          <p:nvPr/>
        </p:nvCxnSpPr>
        <p:spPr>
          <a:xfrm>
            <a:off x="8268461" y="5689562"/>
            <a:ext cx="3923539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CBB367-AD30-CBD8-6A72-F3EA7BF00533}"/>
              </a:ext>
            </a:extLst>
          </p:cNvPr>
          <p:cNvCxnSpPr>
            <a:cxnSpLocks/>
          </p:cNvCxnSpPr>
          <p:nvPr/>
        </p:nvCxnSpPr>
        <p:spPr>
          <a:xfrm>
            <a:off x="0" y="4700623"/>
            <a:ext cx="249435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D4712C-FA83-FDDB-31DE-1DE388F6B4CC}"/>
              </a:ext>
            </a:extLst>
          </p:cNvPr>
          <p:cNvCxnSpPr>
            <a:cxnSpLocks/>
          </p:cNvCxnSpPr>
          <p:nvPr/>
        </p:nvCxnSpPr>
        <p:spPr>
          <a:xfrm>
            <a:off x="0" y="5689562"/>
            <a:ext cx="249435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CA28FE-7627-F0CA-5A45-A9B6A7EDEC55}"/>
              </a:ext>
            </a:extLst>
          </p:cNvPr>
          <p:cNvCxnSpPr/>
          <p:nvPr/>
        </p:nvCxnSpPr>
        <p:spPr>
          <a:xfrm>
            <a:off x="2494351" y="467935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E8F748-D35A-4A7B-5D41-460B1EDA6052}"/>
              </a:ext>
            </a:extLst>
          </p:cNvPr>
          <p:cNvCxnSpPr>
            <a:cxnSpLocks/>
          </p:cNvCxnSpPr>
          <p:nvPr/>
        </p:nvCxnSpPr>
        <p:spPr>
          <a:xfrm>
            <a:off x="2494351" y="4700623"/>
            <a:ext cx="57741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D08652-ACDA-F2FF-B6D3-692D9A0B53BD}"/>
              </a:ext>
            </a:extLst>
          </p:cNvPr>
          <p:cNvCxnSpPr>
            <a:cxnSpLocks/>
          </p:cNvCxnSpPr>
          <p:nvPr/>
        </p:nvCxnSpPr>
        <p:spPr>
          <a:xfrm>
            <a:off x="2494351" y="5689562"/>
            <a:ext cx="57741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0FA4BEB-6F23-B02D-6CF6-0477BC001508}"/>
              </a:ext>
            </a:extLst>
          </p:cNvPr>
          <p:cNvCxnSpPr/>
          <p:nvPr/>
        </p:nvCxnSpPr>
        <p:spPr>
          <a:xfrm>
            <a:off x="3454826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87C5FF-5E04-4142-2C95-0460449E3D36}"/>
              </a:ext>
            </a:extLst>
          </p:cNvPr>
          <p:cNvCxnSpPr/>
          <p:nvPr/>
        </p:nvCxnSpPr>
        <p:spPr>
          <a:xfrm>
            <a:off x="4433021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67D996F-536E-F213-0814-94A64A8A46B2}"/>
              </a:ext>
            </a:extLst>
          </p:cNvPr>
          <p:cNvCxnSpPr/>
          <p:nvPr/>
        </p:nvCxnSpPr>
        <p:spPr>
          <a:xfrm>
            <a:off x="5389951" y="470062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C8EEAA-403D-BBBF-B875-6234113799FD}"/>
              </a:ext>
            </a:extLst>
          </p:cNvPr>
          <p:cNvCxnSpPr/>
          <p:nvPr/>
        </p:nvCxnSpPr>
        <p:spPr>
          <a:xfrm>
            <a:off x="6357514" y="467935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A0">
                <a:extLst>
                  <a:ext uri="{FF2B5EF4-FFF2-40B4-BE49-F238E27FC236}">
                    <a16:creationId xmlns:a16="http://schemas.microsoft.com/office/drawing/2014/main" id="{FEE13ADD-5FE6-84BF-9CBD-8F027739586F}"/>
                  </a:ext>
                </a:extLst>
              </p:cNvPr>
              <p:cNvSpPr txBox="1"/>
              <p:nvPr/>
            </p:nvSpPr>
            <p:spPr>
              <a:xfrm>
                <a:off x="3699378" y="489207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A0">
                <a:extLst>
                  <a:ext uri="{FF2B5EF4-FFF2-40B4-BE49-F238E27FC236}">
                    <a16:creationId xmlns:a16="http://schemas.microsoft.com/office/drawing/2014/main" id="{FEE13ADD-5FE6-84BF-9CBD-8F0277395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378" y="4892071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B1">
                <a:extLst>
                  <a:ext uri="{FF2B5EF4-FFF2-40B4-BE49-F238E27FC236}">
                    <a16:creationId xmlns:a16="http://schemas.microsoft.com/office/drawing/2014/main" id="{B104E081-EA4D-C163-E3A0-99DE8559843B}"/>
                  </a:ext>
                </a:extLst>
              </p:cNvPr>
              <p:cNvSpPr txBox="1"/>
              <p:nvPr/>
            </p:nvSpPr>
            <p:spPr>
              <a:xfrm>
                <a:off x="4708584" y="489207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B1">
                <a:extLst>
                  <a:ext uri="{FF2B5EF4-FFF2-40B4-BE49-F238E27FC236}">
                    <a16:creationId xmlns:a16="http://schemas.microsoft.com/office/drawing/2014/main" id="{B104E081-EA4D-C163-E3A0-99DE85598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584" y="4892071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B1">
                <a:extLst>
                  <a:ext uri="{FF2B5EF4-FFF2-40B4-BE49-F238E27FC236}">
                    <a16:creationId xmlns:a16="http://schemas.microsoft.com/office/drawing/2014/main" id="{D3325DC9-7FF8-BF14-93C1-E1708706FEE7}"/>
                  </a:ext>
                </a:extLst>
              </p:cNvPr>
              <p:cNvSpPr txBox="1"/>
              <p:nvPr/>
            </p:nvSpPr>
            <p:spPr>
              <a:xfrm>
                <a:off x="5667287" y="4892070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B1">
                <a:extLst>
                  <a:ext uri="{FF2B5EF4-FFF2-40B4-BE49-F238E27FC236}">
                    <a16:creationId xmlns:a16="http://schemas.microsoft.com/office/drawing/2014/main" id="{D3325DC9-7FF8-BF14-93C1-E1708706F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287" y="4892070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B1">
                <a:extLst>
                  <a:ext uri="{FF2B5EF4-FFF2-40B4-BE49-F238E27FC236}">
                    <a16:creationId xmlns:a16="http://schemas.microsoft.com/office/drawing/2014/main" id="{771A4280-5542-692A-42D9-3888BF0D3469}"/>
                  </a:ext>
                </a:extLst>
              </p:cNvPr>
              <p:cNvSpPr txBox="1"/>
              <p:nvPr/>
            </p:nvSpPr>
            <p:spPr>
              <a:xfrm>
                <a:off x="8553201" y="489578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B1">
                <a:extLst>
                  <a:ext uri="{FF2B5EF4-FFF2-40B4-BE49-F238E27FC236}">
                    <a16:creationId xmlns:a16="http://schemas.microsoft.com/office/drawing/2014/main" id="{771A4280-5542-692A-42D9-3888BF0D3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201" y="4895782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B1">
                <a:extLst>
                  <a:ext uri="{FF2B5EF4-FFF2-40B4-BE49-F238E27FC236}">
                    <a16:creationId xmlns:a16="http://schemas.microsoft.com/office/drawing/2014/main" id="{E62B80B0-DA98-9689-9571-60B074E29CC2}"/>
                  </a:ext>
                </a:extLst>
              </p:cNvPr>
              <p:cNvSpPr txBox="1"/>
              <p:nvPr/>
            </p:nvSpPr>
            <p:spPr>
              <a:xfrm>
                <a:off x="9543804" y="488455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B1">
                <a:extLst>
                  <a:ext uri="{FF2B5EF4-FFF2-40B4-BE49-F238E27FC236}">
                    <a16:creationId xmlns:a16="http://schemas.microsoft.com/office/drawing/2014/main" id="{E62B80B0-DA98-9689-9571-60B074E2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804" y="4884554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B1">
                <a:extLst>
                  <a:ext uri="{FF2B5EF4-FFF2-40B4-BE49-F238E27FC236}">
                    <a16:creationId xmlns:a16="http://schemas.microsoft.com/office/drawing/2014/main" id="{18B9B6E4-E2EF-5266-9214-2D0CEC37A327}"/>
                  </a:ext>
                </a:extLst>
              </p:cNvPr>
              <p:cNvSpPr txBox="1"/>
              <p:nvPr/>
            </p:nvSpPr>
            <p:spPr>
              <a:xfrm>
                <a:off x="10548575" y="488455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B1">
                <a:extLst>
                  <a:ext uri="{FF2B5EF4-FFF2-40B4-BE49-F238E27FC236}">
                    <a16:creationId xmlns:a16="http://schemas.microsoft.com/office/drawing/2014/main" id="{18B9B6E4-E2EF-5266-9214-2D0CEC37A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575" y="4884554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B1">
                <a:extLst>
                  <a:ext uri="{FF2B5EF4-FFF2-40B4-BE49-F238E27FC236}">
                    <a16:creationId xmlns:a16="http://schemas.microsoft.com/office/drawing/2014/main" id="{561BCB43-A116-0D11-3A51-49BEEF7B8745}"/>
                  </a:ext>
                </a:extLst>
              </p:cNvPr>
              <p:cNvSpPr txBox="1"/>
              <p:nvPr/>
            </p:nvSpPr>
            <p:spPr>
              <a:xfrm>
                <a:off x="11548033" y="488455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B1">
                <a:extLst>
                  <a:ext uri="{FF2B5EF4-FFF2-40B4-BE49-F238E27FC236}">
                    <a16:creationId xmlns:a16="http://schemas.microsoft.com/office/drawing/2014/main" id="{561BCB43-A116-0D11-3A51-49BEEF7B8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033" y="4884553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1">
                <a:extLst>
                  <a:ext uri="{FF2B5EF4-FFF2-40B4-BE49-F238E27FC236}">
                    <a16:creationId xmlns:a16="http://schemas.microsoft.com/office/drawing/2014/main" id="{5BA194AE-C039-3F8B-83BD-CBD1848CDD25}"/>
                  </a:ext>
                </a:extLst>
              </p:cNvPr>
              <p:cNvSpPr txBox="1"/>
              <p:nvPr/>
            </p:nvSpPr>
            <p:spPr>
              <a:xfrm>
                <a:off x="-211121" y="488533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0" name="B1">
                <a:extLst>
                  <a:ext uri="{FF2B5EF4-FFF2-40B4-BE49-F238E27FC236}">
                    <a16:creationId xmlns:a16="http://schemas.microsoft.com/office/drawing/2014/main" id="{5BA194AE-C039-3F8B-83BD-CBD1848CD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1121" y="4885333"/>
                <a:ext cx="53162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1">
                <a:extLst>
                  <a:ext uri="{FF2B5EF4-FFF2-40B4-BE49-F238E27FC236}">
                    <a16:creationId xmlns:a16="http://schemas.microsoft.com/office/drawing/2014/main" id="{E0F5DED5-1ECE-DD9D-4D83-A6F0D8F74D84}"/>
                  </a:ext>
                </a:extLst>
              </p:cNvPr>
              <p:cNvSpPr txBox="1"/>
              <p:nvPr/>
            </p:nvSpPr>
            <p:spPr>
              <a:xfrm>
                <a:off x="1821841" y="489206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B1">
                <a:extLst>
                  <a:ext uri="{FF2B5EF4-FFF2-40B4-BE49-F238E27FC236}">
                    <a16:creationId xmlns:a16="http://schemas.microsoft.com/office/drawing/2014/main" id="{E0F5DED5-1ECE-DD9D-4D83-A6F0D8F74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41" y="4892069"/>
                <a:ext cx="53162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BE6A365F-4844-D906-1D46-817357CB18A1}"/>
              </a:ext>
            </a:extLst>
          </p:cNvPr>
          <p:cNvGrpSpPr/>
          <p:nvPr/>
        </p:nvGrpSpPr>
        <p:grpSpPr>
          <a:xfrm>
            <a:off x="6979926" y="5539667"/>
            <a:ext cx="1558107" cy="971493"/>
            <a:chOff x="2219236" y="5539667"/>
            <a:chExt cx="1558107" cy="971493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809836C-F9F4-1C65-8F56-01AC92BAF45C}"/>
                </a:ext>
              </a:extLst>
            </p:cNvPr>
            <p:cNvSpPr/>
            <p:nvPr/>
          </p:nvSpPr>
          <p:spPr>
            <a:xfrm>
              <a:off x="2219236" y="5539667"/>
              <a:ext cx="1558107" cy="951177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A0">
                  <a:extLst>
                    <a:ext uri="{FF2B5EF4-FFF2-40B4-BE49-F238E27FC236}">
                      <a16:creationId xmlns:a16="http://schemas.microsoft.com/office/drawing/2014/main" id="{ED8071F4-CF48-2558-78BD-CA6FACF1216C}"/>
                    </a:ext>
                  </a:extLst>
                </p:cNvPr>
                <p:cNvSpPr txBox="1"/>
                <p:nvPr/>
              </p:nvSpPr>
              <p:spPr>
                <a:xfrm>
                  <a:off x="2508260" y="6015255"/>
                  <a:ext cx="1086674" cy="495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3" name="A0">
                  <a:extLst>
                    <a:ext uri="{FF2B5EF4-FFF2-40B4-BE49-F238E27FC236}">
                      <a16:creationId xmlns:a16="http://schemas.microsoft.com/office/drawing/2014/main" id="{ED8071F4-CF48-2558-78BD-CA6FACF121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260" y="6015255"/>
                  <a:ext cx="1086674" cy="495905"/>
                </a:xfrm>
                <a:prstGeom prst="rect">
                  <a:avLst/>
                </a:prstGeom>
                <a:blipFill>
                  <a:blip r:embed="rId1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B1">
                <a:extLst>
                  <a:ext uri="{FF2B5EF4-FFF2-40B4-BE49-F238E27FC236}">
                    <a16:creationId xmlns:a16="http://schemas.microsoft.com/office/drawing/2014/main" id="{4EC1436C-14E3-1293-A399-D622AC120D28}"/>
                  </a:ext>
                </a:extLst>
              </p:cNvPr>
              <p:cNvSpPr txBox="1"/>
              <p:nvPr/>
            </p:nvSpPr>
            <p:spPr>
              <a:xfrm>
                <a:off x="2792642" y="489698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4" name="B1">
                <a:extLst>
                  <a:ext uri="{FF2B5EF4-FFF2-40B4-BE49-F238E27FC236}">
                    <a16:creationId xmlns:a16="http://schemas.microsoft.com/office/drawing/2014/main" id="{4EC1436C-14E3-1293-A399-D622AC120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642" y="4896982"/>
                <a:ext cx="53162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B1">
                <a:extLst>
                  <a:ext uri="{FF2B5EF4-FFF2-40B4-BE49-F238E27FC236}">
                    <a16:creationId xmlns:a16="http://schemas.microsoft.com/office/drawing/2014/main" id="{18159090-5D88-FF2A-6EAD-7AB6D2D90DBC}"/>
                  </a:ext>
                </a:extLst>
              </p:cNvPr>
              <p:cNvSpPr txBox="1"/>
              <p:nvPr/>
            </p:nvSpPr>
            <p:spPr>
              <a:xfrm>
                <a:off x="767073" y="488533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B1">
                <a:extLst>
                  <a:ext uri="{FF2B5EF4-FFF2-40B4-BE49-F238E27FC236}">
                    <a16:creationId xmlns:a16="http://schemas.microsoft.com/office/drawing/2014/main" id="{18159090-5D88-FF2A-6EAD-7AB6D2D90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73" y="4885334"/>
                <a:ext cx="531627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F2E09BD-9074-9F74-7D1B-26A617CAFB8A}"/>
              </a:ext>
            </a:extLst>
          </p:cNvPr>
          <p:cNvCxnSpPr/>
          <p:nvPr/>
        </p:nvCxnSpPr>
        <p:spPr>
          <a:xfrm>
            <a:off x="152785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2043AB2-4D44-84C0-CD87-19C824C3031B}"/>
              </a:ext>
            </a:extLst>
          </p:cNvPr>
          <p:cNvCxnSpPr/>
          <p:nvPr/>
        </p:nvCxnSpPr>
        <p:spPr>
          <a:xfrm>
            <a:off x="504600" y="4714375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E2C7A5-BAA5-40B3-A36D-ACE28E046450}"/>
              </a:ext>
            </a:extLst>
          </p:cNvPr>
          <p:cNvCxnSpPr/>
          <p:nvPr/>
        </p:nvCxnSpPr>
        <p:spPr>
          <a:xfrm>
            <a:off x="9269946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DDDC36-4D60-ACAD-97D7-026E5B218BE0}"/>
              </a:ext>
            </a:extLst>
          </p:cNvPr>
          <p:cNvCxnSpPr/>
          <p:nvPr/>
        </p:nvCxnSpPr>
        <p:spPr>
          <a:xfrm>
            <a:off x="1028231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CC4FB1-CFB4-15C9-DFE1-FAE797ECA1EB}"/>
              </a:ext>
            </a:extLst>
          </p:cNvPr>
          <p:cNvCxnSpPr/>
          <p:nvPr/>
        </p:nvCxnSpPr>
        <p:spPr>
          <a:xfrm>
            <a:off x="11272917" y="4693110"/>
            <a:ext cx="0" cy="101020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B1">
                <a:extLst>
                  <a:ext uri="{FF2B5EF4-FFF2-40B4-BE49-F238E27FC236}">
                    <a16:creationId xmlns:a16="http://schemas.microsoft.com/office/drawing/2014/main" id="{25FB6B95-3D20-D287-3221-751827E77733}"/>
                  </a:ext>
                </a:extLst>
              </p:cNvPr>
              <p:cNvSpPr txBox="1"/>
              <p:nvPr/>
            </p:nvSpPr>
            <p:spPr>
              <a:xfrm>
                <a:off x="7562602" y="488455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8" name="B1">
                <a:extLst>
                  <a:ext uri="{FF2B5EF4-FFF2-40B4-BE49-F238E27FC236}">
                    <a16:creationId xmlns:a16="http://schemas.microsoft.com/office/drawing/2014/main" id="{25FB6B95-3D20-D287-3221-751827E77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602" y="4884552"/>
                <a:ext cx="531627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B1">
                <a:extLst>
                  <a:ext uri="{FF2B5EF4-FFF2-40B4-BE49-F238E27FC236}">
                    <a16:creationId xmlns:a16="http://schemas.microsoft.com/office/drawing/2014/main" id="{89B1ECF8-13D5-A9DA-BCF8-A0D84BB367E5}"/>
                  </a:ext>
                </a:extLst>
              </p:cNvPr>
              <p:cNvSpPr txBox="1"/>
              <p:nvPr/>
            </p:nvSpPr>
            <p:spPr>
              <a:xfrm>
                <a:off x="6644562" y="4884551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sz="3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B1">
                <a:extLst>
                  <a:ext uri="{FF2B5EF4-FFF2-40B4-BE49-F238E27FC236}">
                    <a16:creationId xmlns:a16="http://schemas.microsoft.com/office/drawing/2014/main" id="{89B1ECF8-13D5-A9DA-BCF8-A0D84BB36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562" y="4884551"/>
                <a:ext cx="531627" cy="58477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8F399A-725D-770F-AB4F-A1C8AC638726}"/>
              </a:ext>
            </a:extLst>
          </p:cNvPr>
          <p:cNvCxnSpPr/>
          <p:nvPr/>
        </p:nvCxnSpPr>
        <p:spPr>
          <a:xfrm>
            <a:off x="7299632" y="4693110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5003C2-A7CE-BA8B-C800-36211187EF5C}"/>
              </a:ext>
            </a:extLst>
          </p:cNvPr>
          <p:cNvCxnSpPr/>
          <p:nvPr/>
        </p:nvCxnSpPr>
        <p:spPr>
          <a:xfrm>
            <a:off x="8268461" y="4693110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hought Bubble: Cloud 42">
                <a:extLst>
                  <a:ext uri="{FF2B5EF4-FFF2-40B4-BE49-F238E27FC236}">
                    <a16:creationId xmlns:a16="http://schemas.microsoft.com/office/drawing/2014/main" id="{67B3EA4F-F1A2-C612-8A7D-D9D5C21592C9}"/>
                  </a:ext>
                </a:extLst>
              </p:cNvPr>
              <p:cNvSpPr/>
              <p:nvPr/>
            </p:nvSpPr>
            <p:spPr>
              <a:xfrm>
                <a:off x="9448800" y="2340870"/>
                <a:ext cx="2682568" cy="1742402"/>
              </a:xfrm>
              <a:prstGeom prst="cloudCallout">
                <a:avLst>
                  <a:gd name="adj1" fmla="val -53297"/>
                  <a:gd name="adj2" fmla="val 68862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101∉</m:t>
                      </m:r>
                      <m:r>
                        <m:rPr>
                          <m:nor/>
                        </m:rPr>
                        <a:rPr lang="en-US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PARITY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hought Bubble: Cloud 42">
                <a:extLst>
                  <a:ext uri="{FF2B5EF4-FFF2-40B4-BE49-F238E27FC236}">
                    <a16:creationId xmlns:a16="http://schemas.microsoft.com/office/drawing/2014/main" id="{67B3EA4F-F1A2-C612-8A7D-D9D5C21592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2340870"/>
                <a:ext cx="2682568" cy="1742402"/>
              </a:xfrm>
              <a:prstGeom prst="cloudCallout">
                <a:avLst>
                  <a:gd name="adj1" fmla="val -53297"/>
                  <a:gd name="adj2" fmla="val 68862"/>
                </a:avLst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62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41F8D-43C0-BDC7-7DE9-6226ABD6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F4826-5509-E0B6-40BD-C0AB2217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9" descr="A book cover of a book&#10;&#10;Description automatically generated">
            <a:extLst>
              <a:ext uri="{FF2B5EF4-FFF2-40B4-BE49-F238E27FC236}">
                <a16:creationId xmlns:a16="http://schemas.microsoft.com/office/drawing/2014/main" id="{5DD09F13-2281-B744-0A1C-BC235DD22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9362" y="826474"/>
            <a:ext cx="4064438" cy="5205051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DD7F6A6-C776-F3D9-4DB0-EE7756180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658293" cy="46652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Classic</a:t>
            </a:r>
          </a:p>
          <a:p>
            <a:pPr>
              <a:lnSpc>
                <a:spcPct val="150000"/>
              </a:lnSpc>
            </a:pPr>
            <a:r>
              <a:rPr lang="en-US" dirty="0"/>
              <a:t>Popular</a:t>
            </a:r>
          </a:p>
          <a:p>
            <a:pPr>
              <a:lnSpc>
                <a:spcPct val="150000"/>
              </a:lnSpc>
            </a:pPr>
            <a:r>
              <a:rPr lang="en-US" dirty="0"/>
              <a:t>High-quality</a:t>
            </a:r>
          </a:p>
          <a:p>
            <a:pPr>
              <a:lnSpc>
                <a:spcPct val="150000"/>
              </a:lnSpc>
            </a:pPr>
            <a:r>
              <a:rPr lang="en-US" dirty="0"/>
              <a:t>Not free ☹️</a:t>
            </a:r>
          </a:p>
        </p:txBody>
      </p:sp>
    </p:spTree>
    <p:extLst>
      <p:ext uri="{BB962C8B-B14F-4D97-AF65-F5344CB8AC3E}">
        <p14:creationId xmlns:p14="http://schemas.microsoft.com/office/powerpoint/2010/main" val="220028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F6C9D-0E52-C6A7-3B0A-B84B0A12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3128-2324-A3B4-4655-104481C01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29 homework exercises</a:t>
            </a:r>
          </a:p>
          <a:p>
            <a:pPr lvl="1"/>
            <a:r>
              <a:rPr lang="en-US" dirty="0"/>
              <a:t>Exercises 1-3 are due </a:t>
            </a:r>
            <a:r>
              <a:rPr lang="en-US" b="1" dirty="0">
                <a:highlight>
                  <a:srgbClr val="FFFF00"/>
                </a:highlight>
              </a:rPr>
              <a:t>Friday, October 3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Midterm exam in class on Friday, October 24</a:t>
            </a:r>
          </a:p>
          <a:p>
            <a:pPr>
              <a:lnSpc>
                <a:spcPct val="150000"/>
              </a:lnSpc>
            </a:pPr>
            <a:r>
              <a:rPr lang="en-US" dirty="0"/>
              <a:t>Final exam at the end of the quarter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F327F-8B21-6161-D978-57B0685E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6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3BCB-3BB4-68EA-2C43-2CE141AF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F9B4E-29A3-E29C-6DF1-3EDF2D737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00" y="2060916"/>
            <a:ext cx="11145600" cy="44299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Fridays, 9am to 11am, JCL 205</a:t>
            </a:r>
          </a:p>
          <a:p>
            <a:r>
              <a:rPr lang="en-US" dirty="0">
                <a:solidFill>
                  <a:schemeClr val="accent1"/>
                </a:solidFill>
              </a:rPr>
              <a:t>Confused/curious?</a:t>
            </a:r>
            <a:r>
              <a:rPr lang="en-US" dirty="0"/>
              <a:t>		👉 I’ll try to help you learn</a:t>
            </a:r>
          </a:p>
          <a:p>
            <a:r>
              <a:rPr lang="en-US" dirty="0">
                <a:solidFill>
                  <a:schemeClr val="accent1"/>
                </a:solidFill>
              </a:rPr>
              <a:t>Stuck</a:t>
            </a:r>
            <a:r>
              <a:rPr lang="en-US" dirty="0"/>
              <a:t> on the homework? 	👉 I’ll try to think of a good hint</a:t>
            </a:r>
          </a:p>
          <a:p>
            <a:r>
              <a:rPr lang="en-US" dirty="0"/>
              <a:t>Have a </a:t>
            </a:r>
            <a:r>
              <a:rPr lang="en-US" dirty="0">
                <a:solidFill>
                  <a:schemeClr val="accent1"/>
                </a:solidFill>
              </a:rPr>
              <a:t>complaint? 		</a:t>
            </a:r>
            <a:r>
              <a:rPr lang="en-US" dirty="0"/>
              <a:t>👉 I’ll listen and try to make things better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E3056-4233-5CBB-6AE2-4C4F122E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04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49BCC-F487-B02F-7D92-39D9D5CA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assistants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1AB39-6621-BBBA-5602-033FBFD2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Mirza Mehmedagic</a:t>
            </a:r>
          </a:p>
          <a:p>
            <a:pPr lvl="1"/>
            <a:r>
              <a:rPr lang="en-US" dirty="0"/>
              <a:t>Office hours: Thursdays, 11am to noon, JCL 205</a:t>
            </a:r>
          </a:p>
          <a:p>
            <a:r>
              <a:rPr lang="en-US" dirty="0"/>
              <a:t>Zelin </a:t>
            </a:r>
            <a:r>
              <a:rPr lang="en-US" dirty="0" err="1"/>
              <a:t>Lv</a:t>
            </a:r>
            <a:endParaRPr lang="en-US" dirty="0"/>
          </a:p>
          <a:p>
            <a:pPr lvl="1"/>
            <a:r>
              <a:rPr lang="en-US" dirty="0"/>
              <a:t>Office hours: Thursdays, 3pm to 4pm, JCL 205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F23D7-5FA6-523E-1717-8B1DC01D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082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200358</TotalTime>
  <Words>2560</Words>
  <Application>Microsoft Office PowerPoint</Application>
  <PresentationFormat>Widescreen</PresentationFormat>
  <Paragraphs>794</Paragraphs>
  <Slides>52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Courier New</vt:lpstr>
      <vt:lpstr>Office Theme</vt:lpstr>
      <vt:lpstr>CMSC 28100  Introduction to Complexity Theory  Autumn 2025 Instructor: William Hoza</vt:lpstr>
      <vt:lpstr>The nature of this course</vt:lpstr>
      <vt:lpstr>Who this course is designed for</vt:lpstr>
      <vt:lpstr>Who this course is designed for</vt:lpstr>
      <vt:lpstr>Class participation</vt:lpstr>
      <vt:lpstr>Textbook</vt:lpstr>
      <vt:lpstr>Assessment</vt:lpstr>
      <vt:lpstr>My office hours</vt:lpstr>
      <vt:lpstr>Teaching assistants</vt:lpstr>
      <vt:lpstr>Student meet-up time</vt:lpstr>
      <vt:lpstr>https://canvas.uchicago.edu/courses/66278</vt:lpstr>
      <vt:lpstr>The central question of this course:  Which problems can be solved through computation?</vt:lpstr>
      <vt:lpstr>Examples</vt:lpstr>
      <vt:lpstr>Impossibility proofs</vt:lpstr>
      <vt:lpstr>Which problems can be solved through computation?</vt:lpstr>
      <vt:lpstr>Computation</vt:lpstr>
      <vt:lpstr>Computation</vt:lpstr>
      <vt:lpstr>Ex: Palindromes</vt:lpstr>
      <vt:lpstr>Ex: Palindromes</vt:lpstr>
      <vt:lpstr>Local decisions</vt:lpstr>
      <vt:lpstr>PowerPoint Presentation</vt:lpstr>
      <vt:lpstr>PowerPoint Presentation</vt:lpstr>
      <vt:lpstr>PowerPoint Presentation</vt:lpstr>
      <vt:lpstr>The Turing machine model</vt:lpstr>
      <vt:lpstr>The Turing machine model</vt:lpstr>
      <vt:lpstr>Turing machines</vt:lpstr>
      <vt:lpstr>Transition function</vt:lpstr>
      <vt:lpstr>Input</vt:lpstr>
      <vt:lpstr>Symbols and alphabets</vt:lpstr>
      <vt:lpstr>Strings</vt:lpstr>
      <vt:lpstr>The empty string</vt:lpstr>
      <vt:lpstr>Arbitrary-length strings</vt:lpstr>
      <vt:lpstr>Turing machine initialization</vt:lpstr>
      <vt:lpstr>Halting</vt:lpstr>
      <vt:lpstr>Accepting and rejecting</vt:lpstr>
      <vt:lpstr>Looping</vt:lpstr>
      <vt:lpstr>Which problems can be solved through computation?</vt:lpstr>
      <vt:lpstr>Languages</vt:lpstr>
      <vt:lpstr>Deciding a language</vt:lpstr>
      <vt:lpstr>Example: Palindromes</vt:lpstr>
      <vt:lpstr>Example: Parity</vt:lpstr>
      <vt:lpstr>Example: A Turing machine that decides "PARITY"</vt:lpstr>
      <vt:lpstr>Example: A Turing machine that decides "PARITY"</vt:lpstr>
      <vt:lpstr>Example: A Turing machine that decides "PARITY"</vt:lpstr>
      <vt:lpstr>Example: A Turing machine that decides "PARITY"</vt:lpstr>
      <vt:lpstr>Example: A Turing machine that decides "PARITY"</vt:lpstr>
      <vt:lpstr>Example: A Turing machine that decides "PARITY"</vt:lpstr>
      <vt:lpstr>Example: A Turing machine that decides "PARITY"</vt:lpstr>
      <vt:lpstr>Example: A Turing machine that decides "PARITY"</vt:lpstr>
      <vt:lpstr>Example: A Turing machine that decides "PARITY"</vt:lpstr>
      <vt:lpstr>Example: A Turing machine that decides "PARITY"</vt:lpstr>
      <vt:lpstr>Example: A Turing machine that decides "PARITY"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704</cp:revision>
  <dcterms:created xsi:type="dcterms:W3CDTF">2022-12-12T23:26:37Z</dcterms:created>
  <dcterms:modified xsi:type="dcterms:W3CDTF">2025-09-29T20:44:19Z</dcterms:modified>
</cp:coreProperties>
</file>