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92" r:id="rId3"/>
    <p:sldId id="295" r:id="rId4"/>
    <p:sldId id="294" r:id="rId5"/>
    <p:sldId id="302" r:id="rId6"/>
    <p:sldId id="300" r:id="rId7"/>
    <p:sldId id="303" r:id="rId8"/>
    <p:sldId id="307" r:id="rId9"/>
    <p:sldId id="305" r:id="rId10"/>
    <p:sldId id="265" r:id="rId11"/>
    <p:sldId id="308" r:id="rId12"/>
    <p:sldId id="273" r:id="rId13"/>
    <p:sldId id="272" r:id="rId14"/>
    <p:sldId id="268" r:id="rId15"/>
    <p:sldId id="276" r:id="rId16"/>
    <p:sldId id="296" r:id="rId17"/>
    <p:sldId id="278" r:id="rId18"/>
    <p:sldId id="279" r:id="rId19"/>
    <p:sldId id="269" r:id="rId20"/>
    <p:sldId id="280" r:id="rId21"/>
    <p:sldId id="309" r:id="rId22"/>
    <p:sldId id="297" r:id="rId23"/>
    <p:sldId id="298" r:id="rId24"/>
    <p:sldId id="283" r:id="rId25"/>
    <p:sldId id="285" r:id="rId26"/>
    <p:sldId id="270" r:id="rId27"/>
    <p:sldId id="286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Hoza" initials="WH" lastIdx="1" clrIdx="0">
    <p:extLst>
      <p:ext uri="{19B8F6BF-5375-455C-9EA6-DF929625EA0E}">
        <p15:presenceInfo xmlns:p15="http://schemas.microsoft.com/office/powerpoint/2012/main" userId="55e445cb25cbed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856" autoAdjust="0"/>
  </p:normalViewPr>
  <p:slideViewPr>
    <p:cSldViewPr snapToGrid="0">
      <p:cViewPr varScale="1">
        <p:scale>
          <a:sx n="93" d="100"/>
          <a:sy n="93" d="100"/>
        </p:scale>
        <p:origin x="11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0DCF8-1FFB-46CE-9764-EA2474733DEB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20F7E-1864-444A-BCAB-64DF75CF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10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20F7E-1864-444A-BCAB-64DF75CF9F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07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20F7E-1864-444A-BCAB-64DF75CF9F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E64E-FC8C-47E5-921D-81F92B58C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A8863-3763-48E4-9545-1C485FC37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EBF54-A788-445C-8AD4-18E13F74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D34-D208-4B81-BF1D-9E3DADABF1E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19A30-9669-48DD-88CE-B6AF68F1C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5E9A0-28DF-481B-8C03-F37E599D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9FE-E30B-493F-9EC5-651B1A5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4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CF19-10FC-4696-A306-7074C203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D4693-2BEE-4C50-A116-3728606E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E4F00-DBF8-4F2E-950F-1E7A0C36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D34-D208-4B81-BF1D-9E3DADABF1E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3AAF3-AD5C-46BD-8C3D-AA5E9369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2B23-B470-4188-BE56-50E1F03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9FE-E30B-493F-9EC5-651B1A5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6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856A16-2EDE-476A-87E7-56B938C92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94A7D-E336-4123-BED4-DFF88C6FC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55A8E-D58D-4714-9892-B20288C2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D34-D208-4B81-BF1D-9E3DADABF1E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AB772-F666-4896-9CA8-1085A47C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A6A55-40AC-4E9C-A736-DBCFD7C8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9FE-E30B-493F-9EC5-651B1A5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9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BE80F-6963-4CF3-BC16-006A8D22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9899F-23E4-4225-A15D-8BD967D6E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0FDC8-9019-4739-81E5-6FCA1AB2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D34-D208-4B81-BF1D-9E3DADABF1E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A7AE6-3BFB-4200-97A0-2667286D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2830D-D662-4CB6-956C-443C8121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9FE-E30B-493F-9EC5-651B1A5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5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D0C-F2E9-44CA-B1ED-9AC71ED4B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37FB-F359-4D8C-9677-2AA62D230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A9D0C-C1E1-49F9-9507-0816F54A7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D34-D208-4B81-BF1D-9E3DADABF1E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E85A4-FADE-4D71-84CC-DC69BCA7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2B667-C212-4C96-BC6E-CA1B8469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9FE-E30B-493F-9EC5-651B1A5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0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1FE7-AE73-4FED-A475-26D84D56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AB634-1828-4C5C-95B2-BF1B2DE6E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58535-8376-43E6-9C10-823350B7A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286AE-473C-40E4-91BB-895E222C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D34-D208-4B81-BF1D-9E3DADABF1E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030B2-8C7A-4F23-8158-559EB15B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18DC1-A4BC-4E22-ABBC-158C9048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9FE-E30B-493F-9EC5-651B1A5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1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767B-B32E-460C-B760-B7A1D052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7CD03-C394-4A15-9FC2-F092C276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C942C-71C8-43CD-B9B4-34B742C05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1E617-2EA6-46D5-8AB7-3DB05DF0B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4C5172-1AE8-43FB-92C2-A6E6E721E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AA5D8-FAE2-4D27-B354-4F07B482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D34-D208-4B81-BF1D-9E3DADABF1E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3E8DDD-41A4-4D93-AB09-C732653C9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EBD67D-1F0B-4DC8-8609-3678D65C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9FE-E30B-493F-9EC5-651B1A5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0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D00E-BEA2-47F4-BE89-AADE7BF1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959793-8B66-4B9B-BDA1-13444B31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D34-D208-4B81-BF1D-9E3DADABF1E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49423-4B99-474C-9BB5-3AADB0AF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FBADC-FED3-49D1-A55F-A2B01F8A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9FE-E30B-493F-9EC5-651B1A5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0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E2F804-C6B8-4C65-8D2B-C5226D1F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D34-D208-4B81-BF1D-9E3DADABF1E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5D372-8EA2-4A28-9009-936C1759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9F547-E3BD-4283-865A-FEAA2A56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9FE-E30B-493F-9EC5-651B1A5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1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E55D-9FC2-4F7B-AE00-478B8342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69A67-BEC2-42AF-A899-BD3FCD4E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340A9-2CD8-483C-92EA-9EC4BF7DE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7AB18-B191-441B-93E6-FD36449A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D34-D208-4B81-BF1D-9E3DADABF1E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7AA0E-CDF4-4CD5-A919-E6F573536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6E81C-2DC8-44E6-939A-A90B897C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9FE-E30B-493F-9EC5-651B1A5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2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9477-59A6-45B5-8D05-17C7EC5D0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D790C6-397A-460B-9809-AC5D88E87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4828F-2476-45B9-9C00-FB4F1ADC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0D8FD-5138-48C4-9184-D5309AEC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D34-D208-4B81-BF1D-9E3DADABF1E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A59C9-D4DE-4BAF-90E4-6052D122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1D457-49A0-406B-AAD5-0C5E07FF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9FE-E30B-493F-9EC5-651B1A5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1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53584-DB21-4623-91BE-894B975E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B35E8-6E42-4AE5-8B48-0D05AC525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FBA7B-8FE0-4D52-B546-ED67D6CF5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F1D34-D208-4B81-BF1D-9E3DADABF1E9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0A53B-8841-46E2-9069-58B5A2139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88840-9E8F-4883-97F1-B941FAF4F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179FE-E30B-493F-9EC5-651B1A5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8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3.png"/><Relationship Id="rId21" Type="http://schemas.openxmlformats.org/officeDocument/2006/relationships/image" Target="../media/image36.png"/><Relationship Id="rId7" Type="http://schemas.openxmlformats.org/officeDocument/2006/relationships/image" Target="../media/image220.png"/><Relationship Id="rId12" Type="http://schemas.openxmlformats.org/officeDocument/2006/relationships/image" Target="../media/image28.png"/><Relationship Id="rId1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png"/><Relationship Id="rId20" Type="http://schemas.openxmlformats.org/officeDocument/2006/relationships/image" Target="../media/image35.png"/><Relationship Id="rId1" Type="http://schemas.openxmlformats.org/officeDocument/2006/relationships/tags" Target="../tags/tag8.xml"/><Relationship Id="rId11" Type="http://schemas.openxmlformats.org/officeDocument/2006/relationships/image" Target="../media/image27.png"/><Relationship Id="rId5" Type="http://schemas.openxmlformats.org/officeDocument/2006/relationships/image" Target="../media/image210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4.png"/><Relationship Id="rId9" Type="http://schemas.openxmlformats.org/officeDocument/2006/relationships/image" Target="../media/image25.png"/><Relationship Id="rId1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4.png"/><Relationship Id="rId5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49.png"/><Relationship Id="rId5" Type="http://schemas.openxmlformats.org/officeDocument/2006/relationships/image" Target="../media/image48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1" Type="http://schemas.openxmlformats.org/officeDocument/2006/relationships/image" Target="../media/image65.png"/><Relationship Id="rId7" Type="http://schemas.openxmlformats.org/officeDocument/2006/relationships/image" Target="../media/image54.png"/><Relationship Id="rId12" Type="http://schemas.openxmlformats.org/officeDocument/2006/relationships/image" Target="../media/image56.png"/><Relationship Id="rId17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.png"/><Relationship Id="rId20" Type="http://schemas.openxmlformats.org/officeDocument/2006/relationships/image" Target="../media/image64.png"/><Relationship Id="rId1" Type="http://schemas.openxmlformats.org/officeDocument/2006/relationships/tags" Target="../tags/tag16.xml"/><Relationship Id="rId6" Type="http://schemas.openxmlformats.org/officeDocument/2006/relationships/image" Target="../media/image500.png"/><Relationship Id="rId11" Type="http://schemas.openxmlformats.org/officeDocument/2006/relationships/image" Target="../media/image55.png"/><Relationship Id="rId24" Type="http://schemas.openxmlformats.org/officeDocument/2006/relationships/image" Target="../media/image68.png"/><Relationship Id="rId5" Type="http://schemas.openxmlformats.org/officeDocument/2006/relationships/image" Target="../media/image53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10" Type="http://schemas.openxmlformats.org/officeDocument/2006/relationships/image" Target="../media/image540.png"/><Relationship Id="rId19" Type="http://schemas.openxmlformats.org/officeDocument/2006/relationships/image" Target="../media/image63.png"/><Relationship Id="rId9" Type="http://schemas.openxmlformats.org/officeDocument/2006/relationships/image" Target="../media/image530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7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7" Type="http://schemas.openxmlformats.org/officeDocument/2006/relationships/image" Target="../media/image7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710.png"/><Relationship Id="rId5" Type="http://schemas.openxmlformats.org/officeDocument/2006/relationships/image" Target="../media/image77.png"/><Relationship Id="rId9" Type="http://schemas.openxmlformats.org/officeDocument/2006/relationships/image" Target="../media/image7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39.png"/><Relationship Id="rId5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7" Type="http://schemas.openxmlformats.org/officeDocument/2006/relationships/image" Target="../media/image8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9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image" Target="../media/image8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39.png"/><Relationship Id="rId5" Type="http://schemas.openxmlformats.org/officeDocument/2006/relationships/image" Target="../media/image8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8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image" Target="../media/image840.png"/><Relationship Id="rId5" Type="http://schemas.openxmlformats.org/officeDocument/2006/relationships/image" Target="../media/image8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4.png"/><Relationship Id="rId18" Type="http://schemas.openxmlformats.org/officeDocument/2006/relationships/image" Target="../media/image8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png"/><Relationship Id="rId1" Type="http://schemas.openxmlformats.org/officeDocument/2006/relationships/tags" Target="../tags/tag3.xml"/><Relationship Id="rId15" Type="http://schemas.openxmlformats.org/officeDocument/2006/relationships/image" Target="../media/image10.png"/><Relationship Id="rId19" Type="http://schemas.openxmlformats.org/officeDocument/2006/relationships/image" Target="../media/image16.png"/><Relationship Id="rId1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6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228D-F3C4-4235-8C50-4B7A2877B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95543"/>
            <a:ext cx="9144000" cy="2387600"/>
          </a:xfrm>
        </p:spPr>
        <p:txBody>
          <a:bodyPr>
            <a:noAutofit/>
          </a:bodyPr>
          <a:lstStyle/>
          <a:p>
            <a:r>
              <a:rPr lang="en-US" sz="5400" dirty="0"/>
              <a:t>Hitting Sets Give</a:t>
            </a:r>
            <a:br>
              <a:rPr lang="en-US" sz="5400" dirty="0"/>
            </a:br>
            <a:r>
              <a:rPr lang="en-US" sz="5400" dirty="0"/>
              <a:t>Two-Sided </a:t>
            </a:r>
            <a:r>
              <a:rPr lang="en-US" sz="5400" dirty="0" err="1"/>
              <a:t>Derandomization</a:t>
            </a:r>
            <a:br>
              <a:rPr lang="en-US" sz="5400" dirty="0"/>
            </a:br>
            <a:r>
              <a:rPr lang="en-US" sz="5400" dirty="0"/>
              <a:t>of Small Space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DD286-4BA7-4402-A2D9-6235D57DC7AE}"/>
              </a:ext>
            </a:extLst>
          </p:cNvPr>
          <p:cNvSpPr txBox="1"/>
          <p:nvPr/>
        </p:nvSpPr>
        <p:spPr>
          <a:xfrm>
            <a:off x="1081101" y="4532580"/>
            <a:ext cx="33945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/>
              <a:t>Kuan</a:t>
            </a:r>
            <a:r>
              <a:rPr lang="en-US" sz="2200" b="1" dirty="0"/>
              <a:t> Cheng</a:t>
            </a:r>
            <a:r>
              <a:rPr lang="en-US" sz="2200" baseline="30000" dirty="0"/>
              <a:t>1</a:t>
            </a:r>
          </a:p>
          <a:p>
            <a:pPr algn="ctr"/>
            <a:r>
              <a:rPr lang="en-US" sz="2200" dirty="0">
                <a:latin typeface="+mj-lt"/>
              </a:rPr>
              <a:t>University of Texas at Austin</a:t>
            </a:r>
          </a:p>
          <a:p>
            <a:pPr algn="ctr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ckkcdh@hotmail.com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AABC01-D71A-46AE-8E03-E424921B6259}"/>
              </a:ext>
            </a:extLst>
          </p:cNvPr>
          <p:cNvSpPr txBox="1"/>
          <p:nvPr/>
        </p:nvSpPr>
        <p:spPr>
          <a:xfrm>
            <a:off x="4937341" y="3191097"/>
            <a:ext cx="23173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CCC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47ED7F-5DF9-4265-BEB0-A213E2331D21}"/>
              </a:ext>
            </a:extLst>
          </p:cNvPr>
          <p:cNvSpPr txBox="1"/>
          <p:nvPr/>
        </p:nvSpPr>
        <p:spPr>
          <a:xfrm>
            <a:off x="7716342" y="4541128"/>
            <a:ext cx="33945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William M. Hoza</a:t>
            </a:r>
            <a:r>
              <a:rPr lang="en-US" sz="2200" baseline="30000" dirty="0"/>
              <a:t>2</a:t>
            </a:r>
            <a:endParaRPr lang="en-US" sz="2200" b="1" baseline="30000" dirty="0"/>
          </a:p>
          <a:p>
            <a:pPr algn="ctr"/>
            <a:r>
              <a:rPr lang="en-US" sz="2200" dirty="0">
                <a:latin typeface="+mj-lt"/>
              </a:rPr>
              <a:t>University of Texas at Austin</a:t>
            </a:r>
          </a:p>
          <a:p>
            <a:pPr algn="ctr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whoza@utexas.edu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780F6C-CC94-4474-8463-292D2DD12911}"/>
              </a:ext>
            </a:extLst>
          </p:cNvPr>
          <p:cNvSpPr txBox="1"/>
          <p:nvPr/>
        </p:nvSpPr>
        <p:spPr>
          <a:xfrm>
            <a:off x="0" y="6334780"/>
            <a:ext cx="1219200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aseline="30000" dirty="0">
                <a:solidFill>
                  <a:schemeClr val="bg1"/>
                </a:solidFill>
              </a:rPr>
              <a:t>1</a:t>
            </a:r>
            <a:r>
              <a:rPr lang="en-US" sz="1400" dirty="0">
                <a:solidFill>
                  <a:schemeClr val="bg1"/>
                </a:solidFill>
              </a:rPr>
              <a:t>Supported by a Simons Investigator Award (#409864, David Zuckerman).</a:t>
            </a:r>
          </a:p>
          <a:p>
            <a:r>
              <a:rPr lang="en-US" sz="1400" baseline="30000" dirty="0">
                <a:solidFill>
                  <a:schemeClr val="bg1"/>
                </a:solidFill>
              </a:rPr>
              <a:t>2</a:t>
            </a:r>
            <a:r>
              <a:rPr lang="en-US" sz="1400" dirty="0">
                <a:solidFill>
                  <a:schemeClr val="bg1"/>
                </a:solidFill>
              </a:rPr>
              <a:t>Supported by the NSF GRFP under Grant DGE-1610403 and by a Harrington Fellowship from UT Austin.</a:t>
            </a:r>
          </a:p>
        </p:txBody>
      </p:sp>
      <p:pic>
        <p:nvPicPr>
          <p:cNvPr id="5" name="Picture 4" descr="A person that is standing in the grass&#10;&#10;Description automatically generated">
            <a:extLst>
              <a:ext uri="{FF2B5EF4-FFF2-40B4-BE49-F238E27FC236}">
                <a16:creationId xmlns:a16="http://schemas.microsoft.com/office/drawing/2014/main" id="{251E5A04-F7CA-4776-B71E-F5270A312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238" y="2412160"/>
            <a:ext cx="1988762" cy="1988762"/>
          </a:xfrm>
          <a:prstGeom prst="ellipse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578041E-053F-4307-BC94-8FBFC8A2A8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8" t="8283" r="6011" b="24062"/>
          <a:stretch/>
        </p:blipFill>
        <p:spPr bwMode="auto">
          <a:xfrm>
            <a:off x="1783997" y="2412160"/>
            <a:ext cx="1988762" cy="198876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226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C7CF-1E75-4217-91B6-D69A9BE6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645"/>
            <a:ext cx="10515600" cy="1325563"/>
          </a:xfrm>
        </p:spPr>
        <p:txBody>
          <a:bodyPr/>
          <a:lstStyle/>
          <a:p>
            <a:r>
              <a:rPr lang="en-US" dirty="0"/>
              <a:t>Read-once branching programs (ROBPs)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EFBB9D-4AA1-465F-A757-529EC63DE2DF}"/>
              </a:ext>
            </a:extLst>
          </p:cNvPr>
          <p:cNvSpPr/>
          <p:nvPr/>
        </p:nvSpPr>
        <p:spPr>
          <a:xfrm>
            <a:off x="2360644" y="2024742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7772987-A59B-4A0D-920B-6C2289EDC9C1}"/>
              </a:ext>
            </a:extLst>
          </p:cNvPr>
          <p:cNvSpPr/>
          <p:nvPr/>
        </p:nvSpPr>
        <p:spPr>
          <a:xfrm>
            <a:off x="2360644" y="2886268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54CFCA-AD34-4746-B1DE-08261F6F42FD}"/>
              </a:ext>
            </a:extLst>
          </p:cNvPr>
          <p:cNvSpPr/>
          <p:nvPr/>
        </p:nvSpPr>
        <p:spPr>
          <a:xfrm>
            <a:off x="2360644" y="3747794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09DCD0-52FE-4559-81E5-C07A76E370C6}"/>
              </a:ext>
            </a:extLst>
          </p:cNvPr>
          <p:cNvSpPr/>
          <p:nvPr/>
        </p:nvSpPr>
        <p:spPr>
          <a:xfrm>
            <a:off x="2360644" y="4609320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6E0F90-F9BD-4A87-A96B-EDE8D5837CD2}"/>
              </a:ext>
            </a:extLst>
          </p:cNvPr>
          <p:cNvSpPr/>
          <p:nvPr/>
        </p:nvSpPr>
        <p:spPr>
          <a:xfrm>
            <a:off x="2360643" y="5470846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C3DA67-245F-4AF8-ACC2-05694BA0DED8}"/>
              </a:ext>
            </a:extLst>
          </p:cNvPr>
          <p:cNvSpPr/>
          <p:nvPr/>
        </p:nvSpPr>
        <p:spPr>
          <a:xfrm>
            <a:off x="3399452" y="2024742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6D9581-4CB0-4C66-9512-79AD5B0B5D3E}"/>
              </a:ext>
            </a:extLst>
          </p:cNvPr>
          <p:cNvSpPr/>
          <p:nvPr/>
        </p:nvSpPr>
        <p:spPr>
          <a:xfrm>
            <a:off x="3399452" y="2886268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DA1228-D8F8-43BF-9D80-5B5DE45A04C0}"/>
              </a:ext>
            </a:extLst>
          </p:cNvPr>
          <p:cNvSpPr/>
          <p:nvPr/>
        </p:nvSpPr>
        <p:spPr>
          <a:xfrm>
            <a:off x="3399452" y="3747794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9BFD37-4BCF-426D-868F-F50FA3AC90E4}"/>
              </a:ext>
            </a:extLst>
          </p:cNvPr>
          <p:cNvSpPr/>
          <p:nvPr/>
        </p:nvSpPr>
        <p:spPr>
          <a:xfrm>
            <a:off x="3399452" y="4609320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5411DE-32BB-441D-A542-F59DD0892F25}"/>
              </a:ext>
            </a:extLst>
          </p:cNvPr>
          <p:cNvSpPr/>
          <p:nvPr/>
        </p:nvSpPr>
        <p:spPr>
          <a:xfrm>
            <a:off x="3399451" y="5470846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92C664-82D7-4943-8F12-054819A6E109}"/>
              </a:ext>
            </a:extLst>
          </p:cNvPr>
          <p:cNvSpPr/>
          <p:nvPr/>
        </p:nvSpPr>
        <p:spPr>
          <a:xfrm>
            <a:off x="4438260" y="2024742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F6C9B0-14A8-4D0A-8F1A-19111A32349F}"/>
              </a:ext>
            </a:extLst>
          </p:cNvPr>
          <p:cNvSpPr/>
          <p:nvPr/>
        </p:nvSpPr>
        <p:spPr>
          <a:xfrm>
            <a:off x="4438260" y="2886268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1102EC-886C-40B7-B754-B57377F5C65F}"/>
              </a:ext>
            </a:extLst>
          </p:cNvPr>
          <p:cNvSpPr/>
          <p:nvPr/>
        </p:nvSpPr>
        <p:spPr>
          <a:xfrm>
            <a:off x="4438260" y="3747794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8F8A3C9-386E-4EA5-B9D5-3F19F443812A}"/>
              </a:ext>
            </a:extLst>
          </p:cNvPr>
          <p:cNvSpPr/>
          <p:nvPr/>
        </p:nvSpPr>
        <p:spPr>
          <a:xfrm>
            <a:off x="4438260" y="4609320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17BE96-03B5-4CBF-B88F-36AC45BB1BAE}"/>
              </a:ext>
            </a:extLst>
          </p:cNvPr>
          <p:cNvSpPr/>
          <p:nvPr/>
        </p:nvSpPr>
        <p:spPr>
          <a:xfrm>
            <a:off x="4438259" y="5470846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3CC057-28A9-4E4A-BCFB-F62DD22041CB}"/>
              </a:ext>
            </a:extLst>
          </p:cNvPr>
          <p:cNvSpPr/>
          <p:nvPr/>
        </p:nvSpPr>
        <p:spPr>
          <a:xfrm>
            <a:off x="5477068" y="2024742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C21ED0-9760-42B9-B2E2-C71CFCD854CB}"/>
              </a:ext>
            </a:extLst>
          </p:cNvPr>
          <p:cNvSpPr/>
          <p:nvPr/>
        </p:nvSpPr>
        <p:spPr>
          <a:xfrm>
            <a:off x="5477068" y="2886268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69B131-57BC-4CEF-AF7E-F314D8654FE1}"/>
              </a:ext>
            </a:extLst>
          </p:cNvPr>
          <p:cNvSpPr/>
          <p:nvPr/>
        </p:nvSpPr>
        <p:spPr>
          <a:xfrm>
            <a:off x="5477068" y="3747794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29BA42-BE7B-4073-880C-D9AE3D1E133B}"/>
              </a:ext>
            </a:extLst>
          </p:cNvPr>
          <p:cNvSpPr/>
          <p:nvPr/>
        </p:nvSpPr>
        <p:spPr>
          <a:xfrm>
            <a:off x="5477068" y="4609320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188C67A-1DC5-4A3C-BD39-287667308BAF}"/>
              </a:ext>
            </a:extLst>
          </p:cNvPr>
          <p:cNvSpPr/>
          <p:nvPr/>
        </p:nvSpPr>
        <p:spPr>
          <a:xfrm>
            <a:off x="5477067" y="5470846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B79D14-1EF8-4BCC-BE74-629D2FEB4568}"/>
              </a:ext>
            </a:extLst>
          </p:cNvPr>
          <p:cNvSpPr/>
          <p:nvPr/>
        </p:nvSpPr>
        <p:spPr>
          <a:xfrm>
            <a:off x="6515875" y="2024742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9D1B60B-4D97-4DEA-9C3B-F64B19176EE5}"/>
              </a:ext>
            </a:extLst>
          </p:cNvPr>
          <p:cNvSpPr/>
          <p:nvPr/>
        </p:nvSpPr>
        <p:spPr>
          <a:xfrm>
            <a:off x="6515875" y="2886268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D2B147-6E21-41B7-96F9-56E22EA531E1}"/>
              </a:ext>
            </a:extLst>
          </p:cNvPr>
          <p:cNvSpPr/>
          <p:nvPr/>
        </p:nvSpPr>
        <p:spPr>
          <a:xfrm>
            <a:off x="6515875" y="3747794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347855-175E-4A1D-B27B-20DE5BD78BF9}"/>
              </a:ext>
            </a:extLst>
          </p:cNvPr>
          <p:cNvSpPr/>
          <p:nvPr/>
        </p:nvSpPr>
        <p:spPr>
          <a:xfrm>
            <a:off x="6515875" y="4609320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D38A3C0-A215-4B90-AF79-4C0ABA8A44C0}"/>
              </a:ext>
            </a:extLst>
          </p:cNvPr>
          <p:cNvSpPr/>
          <p:nvPr/>
        </p:nvSpPr>
        <p:spPr>
          <a:xfrm>
            <a:off x="6515874" y="5470846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316F90A-2766-4950-85FD-2B856875A6AD}"/>
              </a:ext>
            </a:extLst>
          </p:cNvPr>
          <p:cNvSpPr/>
          <p:nvPr/>
        </p:nvSpPr>
        <p:spPr>
          <a:xfrm>
            <a:off x="7554681" y="2024742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D61AA9-A3B8-490B-9E9B-86F84BBF3F81}"/>
              </a:ext>
            </a:extLst>
          </p:cNvPr>
          <p:cNvSpPr/>
          <p:nvPr/>
        </p:nvSpPr>
        <p:spPr>
          <a:xfrm>
            <a:off x="7554681" y="2886268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2796B16-3DCB-4420-A8C0-2C5C7D29428B}"/>
              </a:ext>
            </a:extLst>
          </p:cNvPr>
          <p:cNvSpPr/>
          <p:nvPr/>
        </p:nvSpPr>
        <p:spPr>
          <a:xfrm>
            <a:off x="7554681" y="3747794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B82A5D2-6CB8-4A6A-8158-185F1C0B0D92}"/>
              </a:ext>
            </a:extLst>
          </p:cNvPr>
          <p:cNvSpPr/>
          <p:nvPr/>
        </p:nvSpPr>
        <p:spPr>
          <a:xfrm>
            <a:off x="7554681" y="4609320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BAE36BA-6665-451A-A98D-6D6A0FC126D4}"/>
              </a:ext>
            </a:extLst>
          </p:cNvPr>
          <p:cNvSpPr/>
          <p:nvPr/>
        </p:nvSpPr>
        <p:spPr>
          <a:xfrm>
            <a:off x="7554680" y="5470846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DFB2282-712B-4AC9-9382-BBB797EDB65B}"/>
              </a:ext>
            </a:extLst>
          </p:cNvPr>
          <p:cNvSpPr/>
          <p:nvPr/>
        </p:nvSpPr>
        <p:spPr>
          <a:xfrm>
            <a:off x="8593486" y="2024742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3EF8041-E8C1-4A6A-97A5-F49EEAA43254}"/>
              </a:ext>
            </a:extLst>
          </p:cNvPr>
          <p:cNvSpPr/>
          <p:nvPr/>
        </p:nvSpPr>
        <p:spPr>
          <a:xfrm>
            <a:off x="8593486" y="2886268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AAF711-B61C-4E49-B90D-42AA2626ADB7}"/>
              </a:ext>
            </a:extLst>
          </p:cNvPr>
          <p:cNvSpPr/>
          <p:nvPr/>
        </p:nvSpPr>
        <p:spPr>
          <a:xfrm>
            <a:off x="8593486" y="3747794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52EACF7-0193-4B99-8EA6-EEDA55D733C8}"/>
              </a:ext>
            </a:extLst>
          </p:cNvPr>
          <p:cNvSpPr/>
          <p:nvPr/>
        </p:nvSpPr>
        <p:spPr>
          <a:xfrm>
            <a:off x="8593486" y="4609320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D68FAF4-63C5-4867-8576-010BBEB190A1}"/>
              </a:ext>
            </a:extLst>
          </p:cNvPr>
          <p:cNvSpPr/>
          <p:nvPr/>
        </p:nvSpPr>
        <p:spPr>
          <a:xfrm>
            <a:off x="8593485" y="5470846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D941198-112E-44BE-B0F2-DD6109BBAE0D}"/>
                  </a:ext>
                </a:extLst>
              </p:cNvPr>
              <p:cNvSpPr txBox="1"/>
              <p:nvPr/>
            </p:nvSpPr>
            <p:spPr>
              <a:xfrm>
                <a:off x="1534558" y="1918273"/>
                <a:ext cx="6624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start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D941198-112E-44BE-B0F2-DD6109BBA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558" y="1918273"/>
                <a:ext cx="662473" cy="369332"/>
              </a:xfrm>
              <a:prstGeom prst="rect">
                <a:avLst/>
              </a:prstGeom>
              <a:blipFill>
                <a:blip r:embed="rId5"/>
                <a:stretch>
                  <a:fillRect r="-14815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BCD0FBF-4D23-4C6D-8692-162249885574}"/>
              </a:ext>
            </a:extLst>
          </p:cNvPr>
          <p:cNvGrpSpPr/>
          <p:nvPr/>
        </p:nvGrpSpPr>
        <p:grpSpPr>
          <a:xfrm>
            <a:off x="2511965" y="1764559"/>
            <a:ext cx="6107483" cy="3732249"/>
            <a:chOff x="2511965" y="1764559"/>
            <a:chExt cx="6107483" cy="3732249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C2AF3AA-9C11-41EB-A88D-D0F2E465FF93}"/>
                </a:ext>
              </a:extLst>
            </p:cNvPr>
            <p:cNvCxnSpPr>
              <a:cxnSpLocks/>
              <a:stCxn id="18" idx="6"/>
              <a:endCxn id="23" idx="2"/>
            </p:cNvCxnSpPr>
            <p:nvPr/>
          </p:nvCxnSpPr>
          <p:spPr>
            <a:xfrm>
              <a:off x="4615543" y="4697962"/>
              <a:ext cx="861525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80BE4FD-8383-473C-9243-A045AA42D80A}"/>
                </a:ext>
              </a:extLst>
            </p:cNvPr>
            <p:cNvGrpSpPr/>
            <p:nvPr/>
          </p:nvGrpSpPr>
          <p:grpSpPr>
            <a:xfrm>
              <a:off x="2511965" y="1764559"/>
              <a:ext cx="6107483" cy="3732249"/>
              <a:chOff x="2511965" y="1764559"/>
              <a:chExt cx="6107483" cy="3732249"/>
            </a:xfrm>
          </p:grpSpPr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3D507627-42B6-417A-9DA1-628529285A7B}"/>
                  </a:ext>
                </a:extLst>
              </p:cNvPr>
              <p:cNvCxnSpPr>
                <a:cxnSpLocks/>
                <a:stCxn id="15" idx="6"/>
                <a:endCxn id="21" idx="1"/>
              </p:cNvCxnSpPr>
              <p:nvPr/>
            </p:nvCxnSpPr>
            <p:spPr>
              <a:xfrm>
                <a:off x="4615543" y="2113384"/>
                <a:ext cx="887487" cy="798846"/>
              </a:xfrm>
              <a:prstGeom prst="straightConnector1">
                <a:avLst/>
              </a:prstGeom>
              <a:ln w="158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A1D7BB3C-B6DE-4079-95BD-4EC3CD319F2A}"/>
                  </a:ext>
                </a:extLst>
              </p:cNvPr>
              <p:cNvCxnSpPr>
                <a:cxnSpLocks/>
                <a:stCxn id="23" idx="7"/>
                <a:endCxn id="27" idx="3"/>
              </p:cNvCxnSpPr>
              <p:nvPr/>
            </p:nvCxnSpPr>
            <p:spPr>
              <a:xfrm flipV="1">
                <a:off x="5628389" y="3899115"/>
                <a:ext cx="913448" cy="736167"/>
              </a:xfrm>
              <a:prstGeom prst="straightConnector1">
                <a:avLst/>
              </a:prstGeom>
              <a:ln w="158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3A826F0C-FC80-44FB-BB75-755184C7D0AE}"/>
                  </a:ext>
                </a:extLst>
              </p:cNvPr>
              <p:cNvGrpSpPr/>
              <p:nvPr/>
            </p:nvGrpSpPr>
            <p:grpSpPr>
              <a:xfrm>
                <a:off x="2511965" y="1764559"/>
                <a:ext cx="6107483" cy="3732249"/>
                <a:chOff x="2511965" y="1764559"/>
                <a:chExt cx="6107483" cy="3732249"/>
              </a:xfrm>
            </p:grpSpPr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B3968389-2A79-4A6E-995E-74FFC128715B}"/>
                    </a:ext>
                  </a:extLst>
                </p:cNvPr>
                <p:cNvCxnSpPr>
                  <a:stCxn id="4" idx="6"/>
                  <a:endCxn id="10" idx="2"/>
                </p:cNvCxnSpPr>
                <p:nvPr/>
              </p:nvCxnSpPr>
              <p:spPr>
                <a:xfrm>
                  <a:off x="2537927" y="2113384"/>
                  <a:ext cx="861525" cy="0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C39F659A-6EB7-4AE4-81BA-F18CB2D6F2F5}"/>
                    </a:ext>
                  </a:extLst>
                </p:cNvPr>
                <p:cNvCxnSpPr>
                  <a:cxnSpLocks/>
                  <a:stCxn id="4" idx="5"/>
                  <a:endCxn id="11" idx="1"/>
                </p:cNvCxnSpPr>
                <p:nvPr/>
              </p:nvCxnSpPr>
              <p:spPr>
                <a:xfrm>
                  <a:off x="2511965" y="2176063"/>
                  <a:ext cx="913449" cy="736167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9BE6AE1-4C30-4818-AF8E-DF3BCEE858E2}"/>
                    </a:ext>
                  </a:extLst>
                </p:cNvPr>
                <p:cNvSpPr txBox="1"/>
                <p:nvPr/>
              </p:nvSpPr>
              <p:spPr>
                <a:xfrm>
                  <a:off x="2806958" y="1764559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F2ACBF8-0C03-4597-8D94-D3CFD7E84688}"/>
                    </a:ext>
                  </a:extLst>
                </p:cNvPr>
                <p:cNvSpPr txBox="1"/>
                <p:nvPr/>
              </p:nvSpPr>
              <p:spPr>
                <a:xfrm>
                  <a:off x="2962466" y="2253486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30802EC0-579F-4A1D-B332-1188A892E3B0}"/>
                    </a:ext>
                  </a:extLst>
                </p:cNvPr>
                <p:cNvCxnSpPr>
                  <a:cxnSpLocks/>
                  <a:stCxn id="11" idx="5"/>
                  <a:endCxn id="18" idx="1"/>
                </p:cNvCxnSpPr>
                <p:nvPr/>
              </p:nvCxnSpPr>
              <p:spPr>
                <a:xfrm>
                  <a:off x="3550773" y="3037589"/>
                  <a:ext cx="913449" cy="1597693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AC22FD34-63AE-4794-A902-3F197FD9EDAD}"/>
                    </a:ext>
                  </a:extLst>
                </p:cNvPr>
                <p:cNvCxnSpPr>
                  <a:cxnSpLocks/>
                  <a:stCxn id="11" idx="7"/>
                  <a:endCxn id="15" idx="3"/>
                </p:cNvCxnSpPr>
                <p:nvPr/>
              </p:nvCxnSpPr>
              <p:spPr>
                <a:xfrm flipV="1">
                  <a:off x="3550773" y="2176063"/>
                  <a:ext cx="913449" cy="736167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D9B7BA58-80C3-4D06-8639-93733916C902}"/>
                    </a:ext>
                  </a:extLst>
                </p:cNvPr>
                <p:cNvCxnSpPr>
                  <a:cxnSpLocks/>
                  <a:stCxn id="10" idx="5"/>
                  <a:endCxn id="16" idx="1"/>
                </p:cNvCxnSpPr>
                <p:nvPr/>
              </p:nvCxnSpPr>
              <p:spPr>
                <a:xfrm>
                  <a:off x="3550773" y="2176063"/>
                  <a:ext cx="913449" cy="736167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E314083D-D50D-41BB-A2E2-6E92CD826E8B}"/>
                    </a:ext>
                  </a:extLst>
                </p:cNvPr>
                <p:cNvCxnSpPr>
                  <a:cxnSpLocks/>
                  <a:stCxn id="10" idx="6"/>
                  <a:endCxn id="15" idx="2"/>
                </p:cNvCxnSpPr>
                <p:nvPr/>
              </p:nvCxnSpPr>
              <p:spPr>
                <a:xfrm>
                  <a:off x="3576735" y="2113384"/>
                  <a:ext cx="861525" cy="0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5EBE971-9A1D-4796-BD45-4EF0E3A28A7F}"/>
                    </a:ext>
                  </a:extLst>
                </p:cNvPr>
                <p:cNvSpPr txBox="1"/>
                <p:nvPr/>
              </p:nvSpPr>
              <p:spPr>
                <a:xfrm>
                  <a:off x="3550773" y="3315783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39A2AC63-AD4A-4646-A74A-A4D5AE0280E9}"/>
                    </a:ext>
                  </a:extLst>
                </p:cNvPr>
                <p:cNvSpPr txBox="1"/>
                <p:nvPr/>
              </p:nvSpPr>
              <p:spPr>
                <a:xfrm>
                  <a:off x="3671594" y="2701602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51F80865-4379-43F8-A30B-80507734B96E}"/>
                    </a:ext>
                  </a:extLst>
                </p:cNvPr>
                <p:cNvCxnSpPr>
                  <a:cxnSpLocks/>
                  <a:stCxn id="18" idx="7"/>
                  <a:endCxn id="22" idx="3"/>
                </p:cNvCxnSpPr>
                <p:nvPr/>
              </p:nvCxnSpPr>
              <p:spPr>
                <a:xfrm flipV="1">
                  <a:off x="4589581" y="3899115"/>
                  <a:ext cx="913449" cy="736167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0389C43C-EB99-41AD-A64B-04EF04FF3BC8}"/>
                    </a:ext>
                  </a:extLst>
                </p:cNvPr>
                <p:cNvCxnSpPr>
                  <a:cxnSpLocks/>
                  <a:stCxn id="15" idx="4"/>
                  <a:endCxn id="24" idx="1"/>
                </p:cNvCxnSpPr>
                <p:nvPr/>
              </p:nvCxnSpPr>
              <p:spPr>
                <a:xfrm>
                  <a:off x="4526902" y="2202025"/>
                  <a:ext cx="976127" cy="3294783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756F0A3-79D4-46F5-AE38-BC9B1FB9633E}"/>
                    </a:ext>
                  </a:extLst>
                </p:cNvPr>
                <p:cNvSpPr txBox="1"/>
                <p:nvPr/>
              </p:nvSpPr>
              <p:spPr>
                <a:xfrm>
                  <a:off x="4599388" y="4151347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168DB870-A0F5-4C55-80BB-8E25309CA769}"/>
                    </a:ext>
                  </a:extLst>
                </p:cNvPr>
                <p:cNvSpPr txBox="1"/>
                <p:nvPr/>
              </p:nvSpPr>
              <p:spPr>
                <a:xfrm>
                  <a:off x="4678223" y="4676886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E1E96105-4FDE-47A5-AD2F-F09A1804ABC5}"/>
                    </a:ext>
                  </a:extLst>
                </p:cNvPr>
                <p:cNvCxnSpPr>
                  <a:cxnSpLocks/>
                  <a:stCxn id="22" idx="7"/>
                  <a:endCxn id="25" idx="3"/>
                </p:cNvCxnSpPr>
                <p:nvPr/>
              </p:nvCxnSpPr>
              <p:spPr>
                <a:xfrm flipV="1">
                  <a:off x="5628389" y="2176063"/>
                  <a:ext cx="913448" cy="1597693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DC15A505-4855-4D77-9591-57D698F4AA7C}"/>
                    </a:ext>
                  </a:extLst>
                </p:cNvPr>
                <p:cNvCxnSpPr>
                  <a:cxnSpLocks/>
                  <a:stCxn id="22" idx="5"/>
                  <a:endCxn id="29" idx="1"/>
                </p:cNvCxnSpPr>
                <p:nvPr/>
              </p:nvCxnSpPr>
              <p:spPr>
                <a:xfrm>
                  <a:off x="5628389" y="3899115"/>
                  <a:ext cx="913447" cy="1597693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2A0D78B-0324-4A65-8A14-8317EF630DA3}"/>
                    </a:ext>
                  </a:extLst>
                </p:cNvPr>
                <p:cNvSpPr txBox="1"/>
                <p:nvPr/>
              </p:nvSpPr>
              <p:spPr>
                <a:xfrm>
                  <a:off x="5512836" y="3997015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DF5CE2B4-4AE3-4B2E-B490-8C63B56B2932}"/>
                    </a:ext>
                  </a:extLst>
                </p:cNvPr>
                <p:cNvSpPr txBox="1"/>
                <p:nvPr/>
              </p:nvSpPr>
              <p:spPr>
                <a:xfrm>
                  <a:off x="5797957" y="3311594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B816DCEB-2AD2-4067-8DE7-1AA035024BF5}"/>
                    </a:ext>
                  </a:extLst>
                </p:cNvPr>
                <p:cNvCxnSpPr>
                  <a:cxnSpLocks/>
                  <a:stCxn id="23" idx="5"/>
                  <a:endCxn id="29" idx="1"/>
                </p:cNvCxnSpPr>
                <p:nvPr/>
              </p:nvCxnSpPr>
              <p:spPr>
                <a:xfrm>
                  <a:off x="5628389" y="4760641"/>
                  <a:ext cx="913447" cy="736167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00D3F864-4F0C-468F-AF9F-3129FB3DB640}"/>
                    </a:ext>
                  </a:extLst>
                </p:cNvPr>
                <p:cNvCxnSpPr>
                  <a:cxnSpLocks/>
                  <a:stCxn id="25" idx="5"/>
                  <a:endCxn id="32" idx="1"/>
                </p:cNvCxnSpPr>
                <p:nvPr/>
              </p:nvCxnSpPr>
              <p:spPr>
                <a:xfrm>
                  <a:off x="6667196" y="2176063"/>
                  <a:ext cx="913447" cy="1597693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6994A662-4441-486F-95BF-DA09E6FF0CC8}"/>
                    </a:ext>
                  </a:extLst>
                </p:cNvPr>
                <p:cNvSpPr txBox="1"/>
                <p:nvPr/>
              </p:nvSpPr>
              <p:spPr>
                <a:xfrm>
                  <a:off x="6604515" y="2357408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7C8211BC-F5A4-42AB-9455-BA082AAEB0F6}"/>
                    </a:ext>
                  </a:extLst>
                </p:cNvPr>
                <p:cNvCxnSpPr>
                  <a:cxnSpLocks/>
                  <a:stCxn id="25" idx="6"/>
                  <a:endCxn id="30" idx="2"/>
                </p:cNvCxnSpPr>
                <p:nvPr/>
              </p:nvCxnSpPr>
              <p:spPr>
                <a:xfrm>
                  <a:off x="6693158" y="2113384"/>
                  <a:ext cx="861523" cy="0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CB7D068A-15DA-4DC2-A29D-26389D037AD1}"/>
                    </a:ext>
                  </a:extLst>
                </p:cNvPr>
                <p:cNvSpPr txBox="1"/>
                <p:nvPr/>
              </p:nvSpPr>
              <p:spPr>
                <a:xfrm>
                  <a:off x="6745488" y="1792735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F34F3905-1917-4012-B215-984650233864}"/>
                    </a:ext>
                  </a:extLst>
                </p:cNvPr>
                <p:cNvCxnSpPr>
                  <a:cxnSpLocks/>
                  <a:stCxn id="29" idx="7"/>
                  <a:endCxn id="32" idx="3"/>
                </p:cNvCxnSpPr>
                <p:nvPr/>
              </p:nvCxnSpPr>
              <p:spPr>
                <a:xfrm flipV="1">
                  <a:off x="6667195" y="3899115"/>
                  <a:ext cx="913448" cy="1597693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A29F5DBF-260A-43F3-B509-0B72FE7C5794}"/>
                    </a:ext>
                  </a:extLst>
                </p:cNvPr>
                <p:cNvCxnSpPr>
                  <a:cxnSpLocks/>
                  <a:stCxn id="29" idx="7"/>
                  <a:endCxn id="33" idx="3"/>
                </p:cNvCxnSpPr>
                <p:nvPr/>
              </p:nvCxnSpPr>
              <p:spPr>
                <a:xfrm flipV="1">
                  <a:off x="6667195" y="4760641"/>
                  <a:ext cx="913448" cy="736167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84679E7C-D653-4CB1-9DCE-338703D3B208}"/>
                    </a:ext>
                  </a:extLst>
                </p:cNvPr>
                <p:cNvCxnSpPr>
                  <a:cxnSpLocks/>
                  <a:stCxn id="32" idx="7"/>
                  <a:endCxn id="35" idx="3"/>
                </p:cNvCxnSpPr>
                <p:nvPr/>
              </p:nvCxnSpPr>
              <p:spPr>
                <a:xfrm flipV="1">
                  <a:off x="7706002" y="2176063"/>
                  <a:ext cx="913446" cy="1597693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13206606-5C8A-4D10-A5DE-48098B0F6F02}"/>
                    </a:ext>
                  </a:extLst>
                </p:cNvPr>
                <p:cNvCxnSpPr>
                  <a:cxnSpLocks/>
                  <a:stCxn id="30" idx="5"/>
                  <a:endCxn id="36" idx="1"/>
                </p:cNvCxnSpPr>
                <p:nvPr/>
              </p:nvCxnSpPr>
              <p:spPr>
                <a:xfrm>
                  <a:off x="7706002" y="2176063"/>
                  <a:ext cx="913446" cy="736167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0A99C184-5287-4DFF-A09F-703F6C862210}"/>
                    </a:ext>
                  </a:extLst>
                </p:cNvPr>
                <p:cNvSpPr txBox="1"/>
                <p:nvPr/>
              </p:nvSpPr>
              <p:spPr>
                <a:xfrm>
                  <a:off x="7581182" y="3269457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127" name="Straight Arrow Connector 126">
                  <a:extLst>
                    <a:ext uri="{FF2B5EF4-FFF2-40B4-BE49-F238E27FC236}">
                      <a16:creationId xmlns:a16="http://schemas.microsoft.com/office/drawing/2014/main" id="{A90F1607-8C54-4A41-BE73-4D376388CB1B}"/>
                    </a:ext>
                  </a:extLst>
                </p:cNvPr>
                <p:cNvCxnSpPr>
                  <a:cxnSpLocks/>
                  <a:stCxn id="30" idx="6"/>
                  <a:endCxn id="35" idx="2"/>
                </p:cNvCxnSpPr>
                <p:nvPr/>
              </p:nvCxnSpPr>
              <p:spPr>
                <a:xfrm>
                  <a:off x="7731964" y="2113384"/>
                  <a:ext cx="861522" cy="0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434360D6-1D06-46AF-838F-247AB597F53A}"/>
                    </a:ext>
                  </a:extLst>
                </p:cNvPr>
                <p:cNvCxnSpPr>
                  <a:cxnSpLocks/>
                  <a:stCxn id="32" idx="5"/>
                  <a:endCxn id="38" idx="1"/>
                </p:cNvCxnSpPr>
                <p:nvPr/>
              </p:nvCxnSpPr>
              <p:spPr>
                <a:xfrm>
                  <a:off x="7706002" y="3899115"/>
                  <a:ext cx="913446" cy="736167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D0BBFC1-E8FF-419A-94CC-A020E9CC64F9}"/>
                    </a:ext>
                  </a:extLst>
                </p:cNvPr>
                <p:cNvSpPr txBox="1"/>
                <p:nvPr/>
              </p:nvSpPr>
              <p:spPr>
                <a:xfrm>
                  <a:off x="7643321" y="3966681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</p:grp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53828AE-DE2C-40F9-BC8D-0FA08943A16E}"/>
              </a:ext>
            </a:extLst>
          </p:cNvPr>
          <p:cNvGrpSpPr/>
          <p:nvPr/>
        </p:nvGrpSpPr>
        <p:grpSpPr>
          <a:xfrm>
            <a:off x="138713" y="2023969"/>
            <a:ext cx="861156" cy="3624160"/>
            <a:chOff x="138713" y="2023969"/>
            <a:chExt cx="861156" cy="3624160"/>
          </a:xfrm>
        </p:grpSpPr>
        <p:sp>
          <p:nvSpPr>
            <p:cNvPr id="140" name="Left Brace 139">
              <a:extLst>
                <a:ext uri="{FF2B5EF4-FFF2-40B4-BE49-F238E27FC236}">
                  <a16:creationId xmlns:a16="http://schemas.microsoft.com/office/drawing/2014/main" id="{17019DCA-4A57-442E-860F-514BEE45440A}"/>
                </a:ext>
              </a:extLst>
            </p:cNvPr>
            <p:cNvSpPr/>
            <p:nvPr/>
          </p:nvSpPr>
          <p:spPr>
            <a:xfrm>
              <a:off x="768371" y="2023969"/>
              <a:ext cx="231498" cy="3624160"/>
            </a:xfrm>
            <a:prstGeom prst="leftBrace">
              <a:avLst>
                <a:gd name="adj1" fmla="val 8134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5B08AEE-E514-485D-853E-24DB247F88F9}"/>
                </a:ext>
              </a:extLst>
            </p:cNvPr>
            <p:cNvSpPr txBox="1"/>
            <p:nvPr/>
          </p:nvSpPr>
          <p:spPr>
            <a:xfrm>
              <a:off x="138713" y="3106518"/>
              <a:ext cx="553998" cy="1459061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2400" dirty="0"/>
                <a:t>Width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6CBF79B-2B0D-47D6-AF28-91C202DA3D94}"/>
                  </a:ext>
                </a:extLst>
              </p:cNvPr>
              <p:cNvSpPr txBox="1"/>
              <p:nvPr/>
            </p:nvSpPr>
            <p:spPr>
              <a:xfrm>
                <a:off x="1849492" y="1209871"/>
                <a:ext cx="6624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6CBF79B-2B0D-47D6-AF28-91C202DA3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92" y="1209871"/>
                <a:ext cx="662473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63B69DD-7821-45DC-A2D4-614A6C4E824C}"/>
                  </a:ext>
                </a:extLst>
              </p:cNvPr>
              <p:cNvSpPr txBox="1"/>
              <p:nvPr/>
            </p:nvSpPr>
            <p:spPr>
              <a:xfrm>
                <a:off x="2643672" y="1207403"/>
                <a:ext cx="6624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63B69DD-7821-45DC-A2D4-614A6C4E8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672" y="1207403"/>
                <a:ext cx="662473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339088F-2CD0-4E01-868E-F8FDFE72D651}"/>
              </a:ext>
            </a:extLst>
          </p:cNvPr>
          <p:cNvCxnSpPr>
            <a:cxnSpLocks/>
          </p:cNvCxnSpPr>
          <p:nvPr/>
        </p:nvCxnSpPr>
        <p:spPr>
          <a:xfrm>
            <a:off x="2516549" y="2170227"/>
            <a:ext cx="913449" cy="736167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E910067-B112-41A3-A670-9EDE55BCE913}"/>
              </a:ext>
            </a:extLst>
          </p:cNvPr>
          <p:cNvCxnSpPr>
            <a:cxnSpLocks/>
            <a:stCxn id="11" idx="5"/>
            <a:endCxn id="18" idx="1"/>
          </p:cNvCxnSpPr>
          <p:nvPr/>
        </p:nvCxnSpPr>
        <p:spPr>
          <a:xfrm>
            <a:off x="3550773" y="3037589"/>
            <a:ext cx="913449" cy="1597693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5E858FA5-EBFF-4667-BE7D-21F9DA5FB8FE}"/>
                  </a:ext>
                </a:extLst>
              </p:cNvPr>
              <p:cNvSpPr txBox="1"/>
              <p:nvPr/>
            </p:nvSpPr>
            <p:spPr>
              <a:xfrm>
                <a:off x="3581396" y="1213697"/>
                <a:ext cx="6624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5E858FA5-EBFF-4667-BE7D-21F9DA5FB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6" y="1213697"/>
                <a:ext cx="662473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1B55C96-670F-4E78-A656-5DC144CAE812}"/>
                  </a:ext>
                </a:extLst>
              </p:cNvPr>
              <p:cNvSpPr txBox="1"/>
              <p:nvPr/>
            </p:nvSpPr>
            <p:spPr>
              <a:xfrm>
                <a:off x="4682888" y="1207403"/>
                <a:ext cx="6624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1B55C96-670F-4E78-A656-5DC144CAE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888" y="1207403"/>
                <a:ext cx="662473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62B38011-B52A-4848-81B5-7E485A2A3F66}"/>
                  </a:ext>
                </a:extLst>
              </p:cNvPr>
              <p:cNvSpPr txBox="1"/>
              <p:nvPr/>
            </p:nvSpPr>
            <p:spPr>
              <a:xfrm>
                <a:off x="5764763" y="1207403"/>
                <a:ext cx="6624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62B38011-B52A-4848-81B5-7E485A2A3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763" y="1207403"/>
                <a:ext cx="662473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77E4809-D545-4BAA-9FAD-6BA8D6C9A1B8}"/>
                  </a:ext>
                </a:extLst>
              </p:cNvPr>
              <p:cNvSpPr txBox="1"/>
              <p:nvPr/>
            </p:nvSpPr>
            <p:spPr>
              <a:xfrm>
                <a:off x="6814933" y="1201523"/>
                <a:ext cx="6624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77E4809-D545-4BAA-9FAD-6BA8D6C9A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933" y="1201523"/>
                <a:ext cx="662473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C636D66-D965-4C01-9C1E-B05B4F5ADE7C}"/>
                  </a:ext>
                </a:extLst>
              </p:cNvPr>
              <p:cNvSpPr txBox="1"/>
              <p:nvPr/>
            </p:nvSpPr>
            <p:spPr>
              <a:xfrm>
                <a:off x="7811272" y="1201522"/>
                <a:ext cx="6624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C636D66-D965-4C01-9C1E-B05B4F5AD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272" y="1201522"/>
                <a:ext cx="66247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2EFB90F4-8606-4CE0-AA9F-8EC8593CF841}"/>
              </a:ext>
            </a:extLst>
          </p:cNvPr>
          <p:cNvCxnSpPr>
            <a:cxnSpLocks/>
            <a:stCxn id="18" idx="7"/>
            <a:endCxn id="22" idx="3"/>
          </p:cNvCxnSpPr>
          <p:nvPr/>
        </p:nvCxnSpPr>
        <p:spPr>
          <a:xfrm flipV="1">
            <a:off x="4589581" y="3899115"/>
            <a:ext cx="913449" cy="736167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2CD0550-51B5-44E2-8E32-D311BC18F0BE}"/>
              </a:ext>
            </a:extLst>
          </p:cNvPr>
          <p:cNvCxnSpPr>
            <a:cxnSpLocks/>
            <a:stCxn id="22" idx="7"/>
            <a:endCxn id="25" idx="3"/>
          </p:cNvCxnSpPr>
          <p:nvPr/>
        </p:nvCxnSpPr>
        <p:spPr>
          <a:xfrm flipV="1">
            <a:off x="5628389" y="2176063"/>
            <a:ext cx="913448" cy="1597693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EA142B9-E875-4040-A693-B311C256F21C}"/>
              </a:ext>
            </a:extLst>
          </p:cNvPr>
          <p:cNvCxnSpPr>
            <a:cxnSpLocks/>
            <a:stCxn id="25" idx="5"/>
            <a:endCxn id="32" idx="1"/>
          </p:cNvCxnSpPr>
          <p:nvPr/>
        </p:nvCxnSpPr>
        <p:spPr>
          <a:xfrm>
            <a:off x="6667196" y="2176063"/>
            <a:ext cx="913447" cy="1597693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BE02729-92F7-4E3A-81F7-C8CF88E5C659}"/>
              </a:ext>
            </a:extLst>
          </p:cNvPr>
          <p:cNvCxnSpPr>
            <a:cxnSpLocks/>
            <a:stCxn id="32" idx="7"/>
            <a:endCxn id="35" idx="3"/>
          </p:cNvCxnSpPr>
          <p:nvPr/>
        </p:nvCxnSpPr>
        <p:spPr>
          <a:xfrm flipV="1">
            <a:off x="7706002" y="2176063"/>
            <a:ext cx="913446" cy="1597693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3FAE78-2B00-40E6-BB91-36FA0B8A33E7}"/>
                  </a:ext>
                </a:extLst>
              </p:cNvPr>
              <p:cNvSpPr txBox="1"/>
              <p:nvPr/>
            </p:nvSpPr>
            <p:spPr>
              <a:xfrm>
                <a:off x="9386089" y="2840101"/>
                <a:ext cx="251363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Computes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0, 1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0, 1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3FAE78-2B00-40E6-BB91-36FA0B8A3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089" y="2840101"/>
                <a:ext cx="2513637" cy="830997"/>
              </a:xfrm>
              <a:prstGeom prst="rect">
                <a:avLst/>
              </a:prstGeom>
              <a:blipFill>
                <a:blip r:embed="rId14"/>
                <a:stretch>
                  <a:fillRect l="-1942" t="-5882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itle 1">
            <a:extLst>
              <a:ext uri="{FF2B5EF4-FFF2-40B4-BE49-F238E27FC236}">
                <a16:creationId xmlns:a16="http://schemas.microsoft.com/office/drawing/2014/main" id="{49C55556-BFE3-45AC-93DB-12EEC9DE1147}"/>
              </a:ext>
            </a:extLst>
          </p:cNvPr>
          <p:cNvSpPr txBox="1">
            <a:spLocks/>
          </p:cNvSpPr>
          <p:nvPr/>
        </p:nvSpPr>
        <p:spPr>
          <a:xfrm>
            <a:off x="839280" y="303020"/>
            <a:ext cx="2586134" cy="91114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Read-once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hought Bubble: Cloud 8">
                <a:extLst>
                  <a:ext uri="{FF2B5EF4-FFF2-40B4-BE49-F238E27FC236}">
                    <a16:creationId xmlns:a16="http://schemas.microsoft.com/office/drawing/2014/main" id="{D61D7AEF-E301-4179-B93A-63097AC38F31}"/>
                  </a:ext>
                </a:extLst>
              </p:cNvPr>
              <p:cNvSpPr/>
              <p:nvPr/>
            </p:nvSpPr>
            <p:spPr>
              <a:xfrm>
                <a:off x="1935674" y="1531895"/>
                <a:ext cx="3540847" cy="2878562"/>
              </a:xfrm>
              <a:prstGeom prst="cloudCallout">
                <a:avLst>
                  <a:gd name="adj1" fmla="val -39559"/>
                  <a:gd name="adj2" fmla="val -6447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This is the big difference between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BPL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hought Bubble: Cloud 8">
                <a:extLst>
                  <a:ext uri="{FF2B5EF4-FFF2-40B4-BE49-F238E27FC236}">
                    <a16:creationId xmlns:a16="http://schemas.microsoft.com/office/drawing/2014/main" id="{D61D7AEF-E301-4179-B93A-63097AC38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674" y="1531895"/>
                <a:ext cx="3540847" cy="2878562"/>
              </a:xfrm>
              <a:prstGeom prst="cloudCallout">
                <a:avLst>
                  <a:gd name="adj1" fmla="val -39559"/>
                  <a:gd name="adj2" fmla="val -64475"/>
                </a:avLst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85D1B2B-AFAB-47E8-96FB-C823CE9A602C}"/>
                  </a:ext>
                </a:extLst>
              </p:cNvPr>
              <p:cNvSpPr txBox="1"/>
              <p:nvPr/>
            </p:nvSpPr>
            <p:spPr>
              <a:xfrm>
                <a:off x="8849610" y="1884154"/>
                <a:ext cx="6624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acc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85D1B2B-AFAB-47E8-96FB-C823CE9A6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610" y="1884154"/>
                <a:ext cx="66247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CA1303B4-B8E2-407E-8FCB-50B4F2AF1B8B}"/>
              </a:ext>
            </a:extLst>
          </p:cNvPr>
          <p:cNvGrpSpPr/>
          <p:nvPr/>
        </p:nvGrpSpPr>
        <p:grpSpPr>
          <a:xfrm>
            <a:off x="2169132" y="5774956"/>
            <a:ext cx="548318" cy="761832"/>
            <a:chOff x="2169132" y="5774956"/>
            <a:chExt cx="548318" cy="761832"/>
          </a:xfrm>
        </p:grpSpPr>
        <p:sp>
          <p:nvSpPr>
            <p:cNvPr id="100" name="Left Brace 99">
              <a:extLst>
                <a:ext uri="{FF2B5EF4-FFF2-40B4-BE49-F238E27FC236}">
                  <a16:creationId xmlns:a16="http://schemas.microsoft.com/office/drawing/2014/main" id="{DEDDE07C-7817-42E3-BB23-F4682E4DF442}"/>
                </a:ext>
              </a:extLst>
            </p:cNvPr>
            <p:cNvSpPr/>
            <p:nvPr/>
          </p:nvSpPr>
          <p:spPr>
            <a:xfrm rot="16200000">
              <a:off x="2371255" y="5572833"/>
              <a:ext cx="144072" cy="548318"/>
            </a:xfrm>
            <a:prstGeom prst="leftBrace">
              <a:avLst>
                <a:gd name="adj1" fmla="val 8134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CA0F57E-8A74-4FB4-9F1F-B4CE1089C037}"/>
                    </a:ext>
                  </a:extLst>
                </p:cNvPr>
                <p:cNvSpPr txBox="1"/>
                <p:nvPr/>
              </p:nvSpPr>
              <p:spPr>
                <a:xfrm>
                  <a:off x="2206021" y="6075123"/>
                  <a:ext cx="4745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CA0F57E-8A74-4FB4-9F1F-B4CE1089C0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6021" y="6075123"/>
                  <a:ext cx="474540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3846"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550D929-1234-45A7-ADFD-B5FD0F4F9D89}"/>
              </a:ext>
            </a:extLst>
          </p:cNvPr>
          <p:cNvGrpSpPr/>
          <p:nvPr/>
        </p:nvGrpSpPr>
        <p:grpSpPr>
          <a:xfrm>
            <a:off x="3186345" y="5774956"/>
            <a:ext cx="548318" cy="761832"/>
            <a:chOff x="3186345" y="5774956"/>
            <a:chExt cx="548318" cy="761832"/>
          </a:xfrm>
        </p:grpSpPr>
        <p:sp>
          <p:nvSpPr>
            <p:cNvPr id="101" name="Left Brace 100">
              <a:extLst>
                <a:ext uri="{FF2B5EF4-FFF2-40B4-BE49-F238E27FC236}">
                  <a16:creationId xmlns:a16="http://schemas.microsoft.com/office/drawing/2014/main" id="{39097A19-5DF0-436B-B0EC-75B198BA6082}"/>
                </a:ext>
              </a:extLst>
            </p:cNvPr>
            <p:cNvSpPr/>
            <p:nvPr/>
          </p:nvSpPr>
          <p:spPr>
            <a:xfrm rot="16200000">
              <a:off x="3388468" y="5572833"/>
              <a:ext cx="144072" cy="548318"/>
            </a:xfrm>
            <a:prstGeom prst="leftBrace">
              <a:avLst>
                <a:gd name="adj1" fmla="val 8134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CC6DD241-050E-4947-A3F9-4DE7EAE4EBA1}"/>
                    </a:ext>
                  </a:extLst>
                </p:cNvPr>
                <p:cNvSpPr txBox="1"/>
                <p:nvPr/>
              </p:nvSpPr>
              <p:spPr>
                <a:xfrm>
                  <a:off x="3223234" y="6075123"/>
                  <a:ext cx="4745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CC6DD241-050E-4947-A3F9-4DE7EAE4EB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234" y="6075123"/>
                  <a:ext cx="474540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2564"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131006A-7A79-405B-B9DD-26462796A1B9}"/>
              </a:ext>
            </a:extLst>
          </p:cNvPr>
          <p:cNvGrpSpPr/>
          <p:nvPr/>
        </p:nvGrpSpPr>
        <p:grpSpPr>
          <a:xfrm>
            <a:off x="4240447" y="5774956"/>
            <a:ext cx="548318" cy="761832"/>
            <a:chOff x="4240447" y="5774956"/>
            <a:chExt cx="548318" cy="761832"/>
          </a:xfrm>
        </p:grpSpPr>
        <p:sp>
          <p:nvSpPr>
            <p:cNvPr id="104" name="Left Brace 103">
              <a:extLst>
                <a:ext uri="{FF2B5EF4-FFF2-40B4-BE49-F238E27FC236}">
                  <a16:creationId xmlns:a16="http://schemas.microsoft.com/office/drawing/2014/main" id="{B9C7329D-1999-4F90-9944-A6C8C05B84AD}"/>
                </a:ext>
              </a:extLst>
            </p:cNvPr>
            <p:cNvSpPr/>
            <p:nvPr/>
          </p:nvSpPr>
          <p:spPr>
            <a:xfrm rot="16200000">
              <a:off x="4442570" y="5572833"/>
              <a:ext cx="144072" cy="548318"/>
            </a:xfrm>
            <a:prstGeom prst="leftBrace">
              <a:avLst>
                <a:gd name="adj1" fmla="val 8134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3A001A6B-A49A-4E0B-A1EA-086F83CE3CA1}"/>
                    </a:ext>
                  </a:extLst>
                </p:cNvPr>
                <p:cNvSpPr txBox="1"/>
                <p:nvPr/>
              </p:nvSpPr>
              <p:spPr>
                <a:xfrm>
                  <a:off x="4277336" y="6075123"/>
                  <a:ext cx="4745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3A001A6B-A49A-4E0B-A1EA-086F83CE3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336" y="6075123"/>
                  <a:ext cx="474540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3846"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7" name="Left Brace 106">
            <a:extLst>
              <a:ext uri="{FF2B5EF4-FFF2-40B4-BE49-F238E27FC236}">
                <a16:creationId xmlns:a16="http://schemas.microsoft.com/office/drawing/2014/main" id="{02472401-78BC-4389-8FCE-BA8B2D0890CF}"/>
              </a:ext>
            </a:extLst>
          </p:cNvPr>
          <p:cNvSpPr/>
          <p:nvPr/>
        </p:nvSpPr>
        <p:spPr>
          <a:xfrm rot="16200000">
            <a:off x="8658764" y="5572833"/>
            <a:ext cx="144072" cy="548318"/>
          </a:xfrm>
          <a:prstGeom prst="leftBrace">
            <a:avLst>
              <a:gd name="adj1" fmla="val 8134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E53397E-C601-4703-B1BD-E2ACA99CB53D}"/>
                  </a:ext>
                </a:extLst>
              </p:cNvPr>
              <p:cNvSpPr txBox="1"/>
              <p:nvPr/>
            </p:nvSpPr>
            <p:spPr>
              <a:xfrm>
                <a:off x="8493530" y="6075123"/>
                <a:ext cx="474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E53397E-C601-4703-B1BD-E2ACA99CB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530" y="6075123"/>
                <a:ext cx="474540" cy="461665"/>
              </a:xfrm>
              <a:prstGeom prst="rect">
                <a:avLst/>
              </a:prstGeom>
              <a:blipFill>
                <a:blip r:embed="rId20"/>
                <a:stretch>
                  <a:fillRect l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ECCFE66-9B43-469D-800C-48EC977DDF82}"/>
                  </a:ext>
                </a:extLst>
              </p:cNvPr>
              <p:cNvSpPr txBox="1"/>
              <p:nvPr/>
            </p:nvSpPr>
            <p:spPr>
              <a:xfrm>
                <a:off x="6351677" y="6075123"/>
                <a:ext cx="474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ECCFE66-9B43-469D-800C-48EC977DD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677" y="6075123"/>
                <a:ext cx="474540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3841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42" grpId="0"/>
      <p:bldP spid="143" grpId="0"/>
      <p:bldP spid="149" grpId="0"/>
      <p:bldP spid="150" grpId="0"/>
      <p:bldP spid="152" grpId="0"/>
      <p:bldP spid="153" grpId="0"/>
      <p:bldP spid="154" grpId="0"/>
      <p:bldP spid="3" grpId="0"/>
      <p:bldP spid="95" grpId="0" animBg="1"/>
      <p:bldP spid="9" grpId="0" animBg="1"/>
      <p:bldP spid="96" grpId="0"/>
      <p:bldP spid="107" grpId="0" animBg="1"/>
      <p:bldP spid="110" grpId="0"/>
      <p:bldP spid="1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5453-6AA7-4F77-BCD1-5AD57EB31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0067"/>
            <a:ext cx="10515600" cy="1325563"/>
          </a:xfrm>
        </p:spPr>
        <p:txBody>
          <a:bodyPr/>
          <a:lstStyle/>
          <a:p>
            <a:r>
              <a:rPr lang="en-US" dirty="0"/>
              <a:t>Context: Pseudorandom </a:t>
            </a:r>
            <a:r>
              <a:rPr lang="en-US" dirty="0" err="1"/>
              <a:t>pseudodistributions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44FF3A-3EE7-43AF-A753-2CB9C1B34378}"/>
                  </a:ext>
                </a:extLst>
              </p:cNvPr>
              <p:cNvSpPr txBox="1"/>
              <p:nvPr/>
            </p:nvSpPr>
            <p:spPr>
              <a:xfrm>
                <a:off x="838200" y="873402"/>
                <a:ext cx="10629122" cy="5568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600" dirty="0"/>
                  <a:t>Definition </a:t>
                </a:r>
                <a:r>
                  <a:rPr lang="en-US" dirty="0">
                    <a:solidFill>
                      <a:srgbClr val="C00000"/>
                    </a:solidFill>
                  </a:rPr>
                  <a:t>[Braverman, Cohen, Garg 2018]</a:t>
                </a:r>
                <a:r>
                  <a:rPr lang="en-US" sz="2600" dirty="0"/>
                  <a:t>: A pseudorandom </a:t>
                </a:r>
                <a:r>
                  <a:rPr lang="en-US" sz="2600" dirty="0" err="1"/>
                  <a:t>pseudodistribution</a:t>
                </a:r>
                <a:r>
                  <a:rPr lang="en-US" sz="2600" dirty="0"/>
                  <a:t> (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PRPD</a:t>
                </a:r>
                <a:r>
                  <a:rPr lang="en-US" sz="2600" dirty="0"/>
                  <a:t>) for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600" dirty="0"/>
                  <a:t> is a function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sz="26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6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600" dirty="0"/>
                  <a:t> such that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600" dirty="0"/>
                  <a:t>,</a:t>
                </a:r>
              </a:p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en-US" sz="2600" i="1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600" dirty="0"/>
              </a:p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:endParaRPr lang="en-US" sz="2600" dirty="0"/>
              </a:p>
              <a:p>
                <a:pPr marL="457200" indent="-457200">
                  <a:lnSpc>
                    <a:spcPct val="150000"/>
                  </a:lnSpc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600" dirty="0"/>
                  <a:t>Good PRPD: Efficient enumeration of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for all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Supp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  <a:p>
                <a:pPr marL="457200" indent="-457200">
                  <a:lnSpc>
                    <a:spcPct val="150000"/>
                  </a:lnSpc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600" dirty="0"/>
                  <a:t>PRPD immediately implies estimate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600" dirty="0"/>
                  <a:t>, like PRG</a:t>
                </a:r>
              </a:p>
              <a:p>
                <a:pPr marL="457200" indent="-457200">
                  <a:lnSpc>
                    <a:spcPct val="150000"/>
                  </a:lnSpc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600" dirty="0"/>
                  <a:t>PRG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600" dirty="0"/>
                  <a:t> PRPD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600" dirty="0"/>
                  <a:t> Hitting set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44FF3A-3EE7-43AF-A753-2CB9C1B34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873402"/>
                <a:ext cx="10629122" cy="5568769"/>
              </a:xfrm>
              <a:prstGeom prst="rect">
                <a:avLst/>
              </a:prstGeom>
              <a:blipFill>
                <a:blip r:embed="rId5"/>
                <a:stretch>
                  <a:fillRect l="-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2nd Place Medal on Facebook 4.0">
            <a:extLst>
              <a:ext uri="{FF2B5EF4-FFF2-40B4-BE49-F238E27FC236}">
                <a16:creationId xmlns:a16="http://schemas.microsoft.com/office/drawing/2014/main" id="{B9FAF0C3-B78F-41AA-865F-576A8A5CB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49" y="6025969"/>
            <a:ext cx="679904" cy="67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st Place Medal on Facebook 4.0">
            <a:extLst>
              <a:ext uri="{FF2B5EF4-FFF2-40B4-BE49-F238E27FC236}">
                <a16:creationId xmlns:a16="http://schemas.microsoft.com/office/drawing/2014/main" id="{CF1E1279-2F66-4DFB-8077-D9896D92B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351" y="6025969"/>
            <a:ext cx="679904" cy="67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3rd Place Medal on Facebook 4.0">
            <a:extLst>
              <a:ext uri="{FF2B5EF4-FFF2-40B4-BE49-F238E27FC236}">
                <a16:creationId xmlns:a16="http://schemas.microsoft.com/office/drawing/2014/main" id="{8FFF04DD-CF59-4FAC-9CD0-9FC4B85DD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214" y="6025968"/>
            <a:ext cx="679905" cy="67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283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5453-6AA7-4F77-BCD1-5AD57EB3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Recent hitting sets for ROBPs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E7FBCF-8C95-458B-884D-A93B7B844A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3739"/>
                <a:ext cx="10515600" cy="495773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50000"/>
                  </a:lnSpc>
                  <a:buClr>
                    <a:schemeClr val="tx1"/>
                  </a:buClr>
                  <a:buNone/>
                </a:pPr>
                <a:r>
                  <a:rPr lang="en-US" dirty="0"/>
                  <a:t>For width-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length-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ROBPs…</a:t>
                </a:r>
              </a:p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dirty="0"/>
                  <a:t>Best PRG: Seed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⁡(1/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func>
                      </m:e>
                    </m:func>
                  </m:oMath>
                </a14:m>
                <a:endParaRPr lang="en-US" b="0" dirty="0"/>
              </a:p>
              <a:p>
                <a:pPr lvl="1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1900" dirty="0">
                    <a:solidFill>
                      <a:srgbClr val="C00000"/>
                    </a:solidFill>
                  </a:rPr>
                  <a:t>[Nisan 1990]</a:t>
                </a:r>
                <a:endParaRPr lang="en-US" sz="1900" b="0" dirty="0"/>
              </a:p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dirty="0"/>
                  <a:t>Best PRPD: Space complexity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1800" dirty="0">
                    <a:solidFill>
                      <a:srgbClr val="C00000"/>
                    </a:solidFill>
                  </a:rPr>
                  <a:t>[Braverman, Cohen, Garg 2018] [Chattopadhyay, Liao 2020]</a:t>
                </a:r>
              </a:p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dirty="0"/>
                  <a:t>Best hitting set: Space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1800" dirty="0">
                    <a:solidFill>
                      <a:srgbClr val="C00000"/>
                    </a:solidFill>
                  </a:rPr>
                  <a:t>[H, Zuckerman 2018]</a:t>
                </a:r>
                <a:endParaRPr lang="en-US" sz="1800" dirty="0"/>
              </a:p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dirty="0"/>
                  <a:t>Present work </a:t>
                </a:r>
                <a:r>
                  <a:rPr lang="en-US" dirty="0">
                    <a:solidFill>
                      <a:schemeClr val="accent1"/>
                    </a:solidFill>
                  </a:rPr>
                  <a:t>narrows the qualitative gap</a:t>
                </a:r>
                <a:r>
                  <a:rPr lang="en-US" dirty="0"/>
                  <a:t> between PRPDs and hitting sets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E7FBCF-8C95-458B-884D-A93B7B844A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3739"/>
                <a:ext cx="10515600" cy="4957730"/>
              </a:xfrm>
              <a:blipFill>
                <a:blip r:embed="rId5"/>
                <a:stretch>
                  <a:fillRect l="-1043" b="-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680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E5AB-6092-4A59-A2B3-05D45E78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Hitting set success stories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6C124B-10DF-4872-880D-C6A85C7089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dirty="0"/>
                  <a:t>Many cases where hitting sets superior to best PRGs so far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dirty="0"/>
                  <a:t>Linear threshold functions </a:t>
                </a:r>
                <a:r>
                  <a:rPr lang="en-US" sz="1800" dirty="0">
                    <a:solidFill>
                      <a:srgbClr val="C00000"/>
                    </a:solidFill>
                  </a:rPr>
                  <a:t>[</a:t>
                </a:r>
                <a:r>
                  <a:rPr lang="en-US" sz="1800" dirty="0" err="1">
                    <a:solidFill>
                      <a:srgbClr val="C00000"/>
                    </a:solidFill>
                  </a:rPr>
                  <a:t>Rabani</a:t>
                </a:r>
                <a:r>
                  <a:rPr lang="en-US" sz="1800" dirty="0">
                    <a:solidFill>
                      <a:srgbClr val="C00000"/>
                    </a:solidFill>
                  </a:rPr>
                  <a:t>, </a:t>
                </a:r>
                <a:r>
                  <a:rPr lang="en-US" sz="1800" dirty="0" err="1">
                    <a:solidFill>
                      <a:srgbClr val="C00000"/>
                    </a:solidFill>
                  </a:rPr>
                  <a:t>Shpilka</a:t>
                </a:r>
                <a:r>
                  <a:rPr lang="en-US" sz="1800" dirty="0">
                    <a:solidFill>
                      <a:srgbClr val="C00000"/>
                    </a:solidFill>
                  </a:rPr>
                  <a:t> 2009]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dirty="0"/>
                  <a:t>Width-3 ROBPs </a:t>
                </a:r>
                <a:r>
                  <a:rPr lang="en-US" sz="1900" dirty="0">
                    <a:solidFill>
                      <a:srgbClr val="C00000"/>
                    </a:solidFill>
                  </a:rPr>
                  <a:t>[Gopalan, </a:t>
                </a:r>
                <a:r>
                  <a:rPr lang="en-US" sz="1900" dirty="0" err="1">
                    <a:solidFill>
                      <a:srgbClr val="C00000"/>
                    </a:solidFill>
                  </a:rPr>
                  <a:t>Meka</a:t>
                </a:r>
                <a:r>
                  <a:rPr lang="en-US" sz="1900" dirty="0">
                    <a:solidFill>
                      <a:srgbClr val="C00000"/>
                    </a:solidFill>
                  </a:rPr>
                  <a:t>, </a:t>
                </a:r>
                <a:r>
                  <a:rPr lang="en-US" sz="1900" dirty="0" err="1">
                    <a:solidFill>
                      <a:srgbClr val="C00000"/>
                    </a:solidFill>
                  </a:rPr>
                  <a:t>Reingold</a:t>
                </a:r>
                <a:r>
                  <a:rPr lang="en-US" sz="1900" dirty="0">
                    <a:solidFill>
                      <a:srgbClr val="C00000"/>
                    </a:solidFill>
                  </a:rPr>
                  <a:t>, </a:t>
                </a:r>
                <a:r>
                  <a:rPr lang="en-US" sz="1900" dirty="0" err="1">
                    <a:solidFill>
                      <a:srgbClr val="C00000"/>
                    </a:solidFill>
                  </a:rPr>
                  <a:t>Trevisan</a:t>
                </a:r>
                <a:r>
                  <a:rPr lang="en-US" sz="1900" dirty="0">
                    <a:solidFill>
                      <a:srgbClr val="C00000"/>
                    </a:solidFill>
                  </a:rPr>
                  <a:t>, </a:t>
                </a:r>
                <a:r>
                  <a:rPr lang="en-US" sz="1900" dirty="0" err="1">
                    <a:solidFill>
                      <a:srgbClr val="C00000"/>
                    </a:solidFill>
                  </a:rPr>
                  <a:t>Vadhan</a:t>
                </a:r>
                <a:r>
                  <a:rPr lang="en-US" sz="1900" dirty="0">
                    <a:solidFill>
                      <a:srgbClr val="C00000"/>
                    </a:solidFill>
                  </a:rPr>
                  <a:t> 2012]</a:t>
                </a:r>
                <a:endParaRPr lang="en-US" sz="1900" dirty="0"/>
              </a:p>
              <a:p>
                <a:pPr lvl="1">
                  <a:lnSpc>
                    <a:spcPct val="200000"/>
                  </a:lnSpc>
                </a:pPr>
                <a:r>
                  <a:rPr lang="en-US" dirty="0"/>
                  <a:t>Sparse polynomials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sz="1900" dirty="0">
                    <a:solidFill>
                      <a:srgbClr val="C00000"/>
                    </a:solidFill>
                  </a:rPr>
                  <a:t>[Lu 2012]</a:t>
                </a:r>
                <a:endParaRPr lang="en-US" sz="1900" dirty="0"/>
              </a:p>
              <a:p>
                <a:pPr lvl="1">
                  <a:lnSpc>
                    <a:spcPct val="200000"/>
                  </a:lnSpc>
                </a:pPr>
                <a:r>
                  <a:rPr lang="en-US" dirty="0"/>
                  <a:t>Combinatorial rectangles </a:t>
                </a:r>
                <a:r>
                  <a:rPr lang="en-US" sz="1800" dirty="0">
                    <a:solidFill>
                      <a:srgbClr val="C00000"/>
                    </a:solidFill>
                  </a:rPr>
                  <a:t>[</a:t>
                </a:r>
                <a:r>
                  <a:rPr lang="en-US" sz="1800" dirty="0" err="1">
                    <a:solidFill>
                      <a:srgbClr val="C00000"/>
                    </a:solidFill>
                  </a:rPr>
                  <a:t>Linial</a:t>
                </a:r>
                <a:r>
                  <a:rPr lang="en-US" sz="1800" dirty="0">
                    <a:solidFill>
                      <a:srgbClr val="C00000"/>
                    </a:solidFill>
                  </a:rPr>
                  <a:t>, </a:t>
                </a:r>
                <a:r>
                  <a:rPr lang="en-US" sz="1800" dirty="0" err="1">
                    <a:solidFill>
                      <a:srgbClr val="C00000"/>
                    </a:solidFill>
                  </a:rPr>
                  <a:t>Luby</a:t>
                </a:r>
                <a:r>
                  <a:rPr lang="en-US" sz="1800" dirty="0">
                    <a:solidFill>
                      <a:srgbClr val="C00000"/>
                    </a:solidFill>
                  </a:rPr>
                  <a:t>, Saks, Zuckerman 1997]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dirty="0"/>
                  <a:t>Constant-width “regular” ROBPs </a:t>
                </a:r>
                <a:r>
                  <a:rPr lang="en-US" sz="1800" dirty="0">
                    <a:solidFill>
                      <a:srgbClr val="C00000"/>
                    </a:solidFill>
                  </a:rPr>
                  <a:t>[Braverman, Rao, Raz, </a:t>
                </a:r>
                <a:r>
                  <a:rPr lang="en-US" sz="1800" dirty="0" err="1">
                    <a:solidFill>
                      <a:srgbClr val="C00000"/>
                    </a:solidFill>
                  </a:rPr>
                  <a:t>Yehudayoff</a:t>
                </a:r>
                <a:r>
                  <a:rPr lang="en-US" sz="1800" dirty="0">
                    <a:solidFill>
                      <a:srgbClr val="C00000"/>
                    </a:solidFill>
                  </a:rPr>
                  <a:t> 2010]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6C124B-10DF-4872-880D-C6A85C7089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928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2450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217D-7CF3-4620-8D1D-6AB6D7BF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Derandomization</a:t>
            </a:r>
            <a:r>
              <a:rPr lang="en-US" dirty="0"/>
              <a:t>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610910-93AC-4A79-9CEE-69D5F10F58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be a width-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length-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ROBP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m:rPr>
                            <m:lit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will use a hitting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This will immediately imply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BPL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610910-93AC-4A79-9CEE-69D5F10F58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4498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BackgroundRect">
            <a:extLst>
              <a:ext uri="{FF2B5EF4-FFF2-40B4-BE49-F238E27FC236}">
                <a16:creationId xmlns:a16="http://schemas.microsoft.com/office/drawing/2014/main" id="{2891E59C-8A00-4A0E-BCDF-D9DB709B17EE}"/>
              </a:ext>
            </a:extLst>
          </p:cNvPr>
          <p:cNvSpPr/>
          <p:nvPr/>
        </p:nvSpPr>
        <p:spPr>
          <a:xfrm>
            <a:off x="250521" y="2267211"/>
            <a:ext cx="11674257" cy="2542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9A728-411D-402B-93C4-19389410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Segments</a:t>
            </a:r>
          </a:p>
        </p:txBody>
      </p:sp>
      <p:sp>
        <p:nvSpPr>
          <p:cNvPr id="4" name="xrect">
            <a:extLst>
              <a:ext uri="{FF2B5EF4-FFF2-40B4-BE49-F238E27FC236}">
                <a16:creationId xmlns:a16="http://schemas.microsoft.com/office/drawing/2014/main" id="{773118B3-3ECF-4258-B646-9C52798A2D7A}"/>
              </a:ext>
            </a:extLst>
          </p:cNvPr>
          <p:cNvSpPr/>
          <p:nvPr/>
        </p:nvSpPr>
        <p:spPr>
          <a:xfrm>
            <a:off x="1211096" y="3274803"/>
            <a:ext cx="10231440" cy="35456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3865FB-D490-4DC4-A966-18A7CB8F4F9E}"/>
                  </a:ext>
                </a:extLst>
              </p:cNvPr>
              <p:cNvSpPr txBox="1"/>
              <p:nvPr/>
            </p:nvSpPr>
            <p:spPr>
              <a:xfrm>
                <a:off x="395016" y="3190121"/>
                <a:ext cx="65624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3865FB-D490-4DC4-A966-18A7CB8F4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16" y="3190121"/>
                <a:ext cx="65624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0C25B4-0BCC-4D7D-BA5F-DB14BEA45F4E}"/>
              </a:ext>
            </a:extLst>
          </p:cNvPr>
          <p:cNvCxnSpPr>
            <a:cxnSpLocks/>
          </p:cNvCxnSpPr>
          <p:nvPr/>
        </p:nvCxnSpPr>
        <p:spPr>
          <a:xfrm>
            <a:off x="1209872" y="2990323"/>
            <a:ext cx="10232664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AD0549D-B142-429B-BC9F-01D5BC3E373F}"/>
                  </a:ext>
                </a:extLst>
              </p:cNvPr>
              <p:cNvSpPr txBox="1"/>
              <p:nvPr/>
            </p:nvSpPr>
            <p:spPr>
              <a:xfrm>
                <a:off x="5246453" y="2484976"/>
                <a:ext cx="163987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AD0549D-B142-429B-BC9F-01D5BC3E3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453" y="2484976"/>
                <a:ext cx="1639873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Brace 26">
            <a:extLst>
              <a:ext uri="{FF2B5EF4-FFF2-40B4-BE49-F238E27FC236}">
                <a16:creationId xmlns:a16="http://schemas.microsoft.com/office/drawing/2014/main" id="{CDD74AF7-0599-4C09-910D-7B5A6DF1E7D2}"/>
              </a:ext>
            </a:extLst>
          </p:cNvPr>
          <p:cNvSpPr/>
          <p:nvPr/>
        </p:nvSpPr>
        <p:spPr>
          <a:xfrm rot="16200000">
            <a:off x="7349339" y="3300528"/>
            <a:ext cx="231498" cy="1137090"/>
          </a:xfrm>
          <a:prstGeom prst="leftBrace">
            <a:avLst>
              <a:gd name="adj1" fmla="val 81340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6571EB8-2942-467C-B164-BDE5F2C9851A}"/>
                  </a:ext>
                </a:extLst>
              </p:cNvPr>
              <p:cNvSpPr txBox="1"/>
              <p:nvPr/>
            </p:nvSpPr>
            <p:spPr>
              <a:xfrm>
                <a:off x="6075610" y="3984822"/>
                <a:ext cx="273934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/>
                  <a:t>One segment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6571EB8-2942-467C-B164-BDE5F2C98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610" y="3984822"/>
                <a:ext cx="2739341" cy="492443"/>
              </a:xfrm>
              <a:prstGeom prst="rect">
                <a:avLst/>
              </a:prstGeom>
              <a:blipFill>
                <a:blip r:embed="rId7"/>
                <a:stretch>
                  <a:fillRect l="-2450" t="-11250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163021C-0317-49A5-A810-BACEFF81FCBC}"/>
                  </a:ext>
                </a:extLst>
              </p:cNvPr>
              <p:cNvSpPr txBox="1"/>
              <p:nvPr/>
            </p:nvSpPr>
            <p:spPr>
              <a:xfrm>
                <a:off x="1091682" y="1604267"/>
                <a:ext cx="10112766" cy="1013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Each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28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800" dirty="0"/>
                  <a:t> consists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segments </a:t>
                </a:r>
                <a:r>
                  <a:rPr lang="en-US" sz="2800" dirty="0"/>
                  <a:t>(one per vertex)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163021C-0317-49A5-A810-BACEFF81F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682" y="1604267"/>
                <a:ext cx="10112766" cy="1013611"/>
              </a:xfrm>
              <a:prstGeom prst="rect">
                <a:avLst/>
              </a:prstGeom>
              <a:blipFill>
                <a:blip r:embed="rId8"/>
                <a:stretch>
                  <a:fillRect l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7800A5-10A4-4650-BB9F-858392A36E29}"/>
                  </a:ext>
                </a:extLst>
              </p:cNvPr>
              <p:cNvSpPr txBox="1"/>
              <p:nvPr/>
            </p:nvSpPr>
            <p:spPr>
              <a:xfrm>
                <a:off x="1191209" y="4832721"/>
                <a:ext cx="10543591" cy="1317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/>
                  <a:t>Each vertex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800" dirty="0"/>
                  <a:t> has an associated segment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800" dirty="0"/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/>
                  <a:t>We will use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/>
                  <a:t> to try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</a:rPr>
                      <m:t>≝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visits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7800A5-10A4-4650-BB9F-858392A36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09" y="4832721"/>
                <a:ext cx="10543591" cy="1317092"/>
              </a:xfrm>
              <a:prstGeom prst="rect">
                <a:avLst/>
              </a:prstGeom>
              <a:blipFill>
                <a:blip r:embed="rId9"/>
                <a:stretch>
                  <a:fillRect l="-104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9702E45-9BF0-42BC-91E4-CE65F9D49565}"/>
              </a:ext>
            </a:extLst>
          </p:cNvPr>
          <p:cNvSpPr/>
          <p:nvPr/>
        </p:nvSpPr>
        <p:spPr>
          <a:xfrm>
            <a:off x="8042811" y="3984822"/>
            <a:ext cx="772140" cy="5267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xsegrect8">
            <a:extLst>
              <a:ext uri="{FF2B5EF4-FFF2-40B4-BE49-F238E27FC236}">
                <a16:creationId xmlns:a16="http://schemas.microsoft.com/office/drawing/2014/main" id="{04906C40-ABAC-45C4-95D6-8BDCC929EAD9}"/>
              </a:ext>
            </a:extLst>
          </p:cNvPr>
          <p:cNvSpPr/>
          <p:nvPr/>
        </p:nvSpPr>
        <p:spPr>
          <a:xfrm>
            <a:off x="5759452" y="3267458"/>
            <a:ext cx="1137089" cy="35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xsegrect7">
            <a:extLst>
              <a:ext uri="{FF2B5EF4-FFF2-40B4-BE49-F238E27FC236}">
                <a16:creationId xmlns:a16="http://schemas.microsoft.com/office/drawing/2014/main" id="{8D14BB35-93D3-40AD-9227-772925B17911}"/>
              </a:ext>
            </a:extLst>
          </p:cNvPr>
          <p:cNvSpPr/>
          <p:nvPr/>
        </p:nvSpPr>
        <p:spPr>
          <a:xfrm>
            <a:off x="4622363" y="3261323"/>
            <a:ext cx="1137089" cy="35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xsegrect6">
            <a:extLst>
              <a:ext uri="{FF2B5EF4-FFF2-40B4-BE49-F238E27FC236}">
                <a16:creationId xmlns:a16="http://schemas.microsoft.com/office/drawing/2014/main" id="{484001C2-1DC0-4023-8DB1-BE70959F5F65}"/>
              </a:ext>
            </a:extLst>
          </p:cNvPr>
          <p:cNvSpPr/>
          <p:nvPr/>
        </p:nvSpPr>
        <p:spPr>
          <a:xfrm>
            <a:off x="3485274" y="3261645"/>
            <a:ext cx="1137089" cy="35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xsegrect5">
            <a:extLst>
              <a:ext uri="{FF2B5EF4-FFF2-40B4-BE49-F238E27FC236}">
                <a16:creationId xmlns:a16="http://schemas.microsoft.com/office/drawing/2014/main" id="{A4221400-6B19-445F-8778-78FE675F6493}"/>
              </a:ext>
            </a:extLst>
          </p:cNvPr>
          <p:cNvSpPr/>
          <p:nvPr/>
        </p:nvSpPr>
        <p:spPr>
          <a:xfrm>
            <a:off x="2348185" y="3263369"/>
            <a:ext cx="1137089" cy="35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xsegrect4">
            <a:extLst>
              <a:ext uri="{FF2B5EF4-FFF2-40B4-BE49-F238E27FC236}">
                <a16:creationId xmlns:a16="http://schemas.microsoft.com/office/drawing/2014/main" id="{96460526-7F33-4196-AB35-255224660AB2}"/>
              </a:ext>
            </a:extLst>
          </p:cNvPr>
          <p:cNvSpPr/>
          <p:nvPr/>
        </p:nvSpPr>
        <p:spPr>
          <a:xfrm>
            <a:off x="1211096" y="3261323"/>
            <a:ext cx="1137089" cy="35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!!SegmentRect">
            <a:extLst>
              <a:ext uri="{FF2B5EF4-FFF2-40B4-BE49-F238E27FC236}">
                <a16:creationId xmlns:a16="http://schemas.microsoft.com/office/drawing/2014/main" id="{CCC0B28E-A2AB-497D-8ABC-2B0218493E76}"/>
              </a:ext>
            </a:extLst>
          </p:cNvPr>
          <p:cNvSpPr/>
          <p:nvPr/>
        </p:nvSpPr>
        <p:spPr>
          <a:xfrm>
            <a:off x="6896541" y="3263143"/>
            <a:ext cx="1137089" cy="35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xsegrect3">
            <a:extLst>
              <a:ext uri="{FF2B5EF4-FFF2-40B4-BE49-F238E27FC236}">
                <a16:creationId xmlns:a16="http://schemas.microsoft.com/office/drawing/2014/main" id="{BF6A96F5-89B5-434F-8846-CFB28342D1EC}"/>
              </a:ext>
            </a:extLst>
          </p:cNvPr>
          <p:cNvSpPr/>
          <p:nvPr/>
        </p:nvSpPr>
        <p:spPr>
          <a:xfrm>
            <a:off x="8033630" y="3261323"/>
            <a:ext cx="1137089" cy="35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xsegrect2">
            <a:extLst>
              <a:ext uri="{FF2B5EF4-FFF2-40B4-BE49-F238E27FC236}">
                <a16:creationId xmlns:a16="http://schemas.microsoft.com/office/drawing/2014/main" id="{16EFBC6A-6024-4A5A-972C-DE655DF922B8}"/>
              </a:ext>
            </a:extLst>
          </p:cNvPr>
          <p:cNvSpPr/>
          <p:nvPr/>
        </p:nvSpPr>
        <p:spPr>
          <a:xfrm>
            <a:off x="9170719" y="3261323"/>
            <a:ext cx="1137089" cy="35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xsegrect">
            <a:extLst>
              <a:ext uri="{FF2B5EF4-FFF2-40B4-BE49-F238E27FC236}">
                <a16:creationId xmlns:a16="http://schemas.microsoft.com/office/drawing/2014/main" id="{ABF42DAE-446D-4F3C-ABB2-3E89A4142015}"/>
              </a:ext>
            </a:extLst>
          </p:cNvPr>
          <p:cNvSpPr/>
          <p:nvPr/>
        </p:nvSpPr>
        <p:spPr>
          <a:xfrm>
            <a:off x="10305447" y="3263380"/>
            <a:ext cx="1137089" cy="35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50A7E8-E96B-4409-A87E-0CB8E5A11AE1}"/>
              </a:ext>
            </a:extLst>
          </p:cNvPr>
          <p:cNvCxnSpPr>
            <a:cxnSpLocks/>
          </p:cNvCxnSpPr>
          <p:nvPr/>
        </p:nvCxnSpPr>
        <p:spPr>
          <a:xfrm>
            <a:off x="2348185" y="3869072"/>
            <a:ext cx="1137089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65A5E6-9658-4D7B-AD49-98610A672482}"/>
                  </a:ext>
                </a:extLst>
              </p:cNvPr>
              <p:cNvSpPr txBox="1"/>
              <p:nvPr/>
            </p:nvSpPr>
            <p:spPr>
              <a:xfrm>
                <a:off x="1884192" y="3985119"/>
                <a:ext cx="2053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65A5E6-9658-4D7B-AD49-98610A672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192" y="3985119"/>
                <a:ext cx="205332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4385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 animBg="1"/>
      <p:bldP spid="18" grpId="0"/>
      <p:bldP spid="25" grpId="0"/>
      <p:bldP spid="27" grpId="0" animBg="1"/>
      <p:bldP spid="28" grpId="0"/>
      <p:bldP spid="30" grpId="0"/>
      <p:bldP spid="31" grpId="0" uiExpand="1" build="p"/>
      <p:bldP spid="3" grpId="0" animBg="1"/>
      <p:bldP spid="3" grpId="1" animBg="1"/>
      <p:bldP spid="26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title">
            <a:extLst>
              <a:ext uri="{FF2B5EF4-FFF2-40B4-BE49-F238E27FC236}">
                <a16:creationId xmlns:a16="http://schemas.microsoft.com/office/drawing/2014/main" id="{E9B9A728-411D-402B-93C4-19389410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inputs</a:t>
            </a:r>
          </a:p>
        </p:txBody>
      </p:sp>
      <p:sp>
        <p:nvSpPr>
          <p:cNvPr id="5" name="!!BackgroundRect">
            <a:extLst>
              <a:ext uri="{FF2B5EF4-FFF2-40B4-BE49-F238E27FC236}">
                <a16:creationId xmlns:a16="http://schemas.microsoft.com/office/drawing/2014/main" id="{2401288B-8DCB-4442-925E-21E07997853C}"/>
              </a:ext>
            </a:extLst>
          </p:cNvPr>
          <p:cNvSpPr/>
          <p:nvPr/>
        </p:nvSpPr>
        <p:spPr>
          <a:xfrm>
            <a:off x="250521" y="2267211"/>
            <a:ext cx="11674257" cy="2542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CDD74AF7-0599-4C09-910D-7B5A6DF1E7D2}"/>
              </a:ext>
            </a:extLst>
          </p:cNvPr>
          <p:cNvSpPr/>
          <p:nvPr/>
        </p:nvSpPr>
        <p:spPr>
          <a:xfrm rot="16200000">
            <a:off x="5932936" y="-1462106"/>
            <a:ext cx="282591" cy="10711540"/>
          </a:xfrm>
          <a:prstGeom prst="leftBrace">
            <a:avLst>
              <a:gd name="adj1" fmla="val 81340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6571EB8-2942-467C-B164-BDE5F2C9851A}"/>
                  </a:ext>
                </a:extLst>
              </p:cNvPr>
              <p:cNvSpPr txBox="1"/>
              <p:nvPr/>
            </p:nvSpPr>
            <p:spPr>
              <a:xfrm>
                <a:off x="4702172" y="4034960"/>
                <a:ext cx="273934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/>
                  <a:t>One segment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6571EB8-2942-467C-B164-BDE5F2C98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172" y="4034960"/>
                <a:ext cx="2739341" cy="492443"/>
              </a:xfrm>
              <a:prstGeom prst="rect">
                <a:avLst/>
              </a:prstGeom>
              <a:blipFill>
                <a:blip r:embed="rId5"/>
                <a:stretch>
                  <a:fillRect l="-4000" t="-9877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!!SegmentRect">
            <a:extLst>
              <a:ext uri="{FF2B5EF4-FFF2-40B4-BE49-F238E27FC236}">
                <a16:creationId xmlns:a16="http://schemas.microsoft.com/office/drawing/2014/main" id="{04906C40-ABAC-45C4-95D6-8BDCC929EAD9}"/>
              </a:ext>
            </a:extLst>
          </p:cNvPr>
          <p:cNvSpPr/>
          <p:nvPr/>
        </p:nvSpPr>
        <p:spPr>
          <a:xfrm>
            <a:off x="718460" y="3251720"/>
            <a:ext cx="10711540" cy="3545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25A1D9-6850-4E5B-984C-163415FAE4AE}"/>
                  </a:ext>
                </a:extLst>
              </p:cNvPr>
              <p:cNvSpPr txBox="1"/>
              <p:nvPr/>
            </p:nvSpPr>
            <p:spPr>
              <a:xfrm>
                <a:off x="838200" y="1455729"/>
                <a:ext cx="103647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Each segment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is divided into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sample inputs </a:t>
                </a:r>
                <a:r>
                  <a:rPr lang="en-US" sz="2800" dirty="0">
                    <a:solidFill>
                      <a:schemeClr val="tx1"/>
                    </a:solidFill>
                  </a:rPr>
                  <a:t>of length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25A1D9-6850-4E5B-984C-163415FAE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5729"/>
                <a:ext cx="10364752" cy="523220"/>
              </a:xfrm>
              <a:prstGeom prst="rect">
                <a:avLst/>
              </a:prstGeom>
              <a:blipFill>
                <a:blip r:embed="rId6"/>
                <a:stretch>
                  <a:fillRect l="-1059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932F045F-9073-41CA-A008-E7AFB2794A9D}"/>
              </a:ext>
            </a:extLst>
          </p:cNvPr>
          <p:cNvSpPr/>
          <p:nvPr/>
        </p:nvSpPr>
        <p:spPr>
          <a:xfrm>
            <a:off x="718460" y="3251720"/>
            <a:ext cx="1530220" cy="35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22BF4E0-CBF6-4C5D-8890-EE6FB1554D6C}"/>
              </a:ext>
            </a:extLst>
          </p:cNvPr>
          <p:cNvSpPr/>
          <p:nvPr/>
        </p:nvSpPr>
        <p:spPr>
          <a:xfrm>
            <a:off x="2248680" y="3251719"/>
            <a:ext cx="1530220" cy="35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4277BD-9986-42CB-9624-9F3A31631845}"/>
              </a:ext>
            </a:extLst>
          </p:cNvPr>
          <p:cNvSpPr/>
          <p:nvPr/>
        </p:nvSpPr>
        <p:spPr>
          <a:xfrm>
            <a:off x="3778900" y="3240586"/>
            <a:ext cx="1530220" cy="35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341460-2CC7-41BF-963A-7F168BBC8CD4}"/>
              </a:ext>
            </a:extLst>
          </p:cNvPr>
          <p:cNvSpPr/>
          <p:nvPr/>
        </p:nvSpPr>
        <p:spPr>
          <a:xfrm>
            <a:off x="5309120" y="3251719"/>
            <a:ext cx="1530220" cy="35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C716F7-F9D8-49A2-81EA-092B0023090E}"/>
              </a:ext>
            </a:extLst>
          </p:cNvPr>
          <p:cNvSpPr/>
          <p:nvPr/>
        </p:nvSpPr>
        <p:spPr>
          <a:xfrm>
            <a:off x="6839340" y="3240586"/>
            <a:ext cx="1530220" cy="35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505F72-3E0E-4668-99FC-B234EF206CD4}"/>
              </a:ext>
            </a:extLst>
          </p:cNvPr>
          <p:cNvSpPr/>
          <p:nvPr/>
        </p:nvSpPr>
        <p:spPr>
          <a:xfrm>
            <a:off x="8369560" y="3240586"/>
            <a:ext cx="1530220" cy="35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DEACCF-7279-4F8F-A040-4147375D4B89}"/>
              </a:ext>
            </a:extLst>
          </p:cNvPr>
          <p:cNvSpPr/>
          <p:nvPr/>
        </p:nvSpPr>
        <p:spPr>
          <a:xfrm>
            <a:off x="9899780" y="3251719"/>
            <a:ext cx="1530220" cy="35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315A0574-5F0C-410D-AA44-D37E32BEF9CB}"/>
              </a:ext>
            </a:extLst>
          </p:cNvPr>
          <p:cNvSpPr/>
          <p:nvPr/>
        </p:nvSpPr>
        <p:spPr>
          <a:xfrm rot="5400000">
            <a:off x="7488700" y="2226729"/>
            <a:ext cx="231498" cy="1530221"/>
          </a:xfrm>
          <a:prstGeom prst="leftBrace">
            <a:avLst>
              <a:gd name="adj1" fmla="val 8134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F1FC5B-C739-4DCF-8711-C4D4C536DAF1}"/>
              </a:ext>
            </a:extLst>
          </p:cNvPr>
          <p:cNvSpPr txBox="1"/>
          <p:nvPr/>
        </p:nvSpPr>
        <p:spPr>
          <a:xfrm>
            <a:off x="6291984" y="2247148"/>
            <a:ext cx="26249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One sample input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55A83A-BDD7-4FF2-A486-B7CF5D8CFFDC}"/>
              </a:ext>
            </a:extLst>
          </p:cNvPr>
          <p:cNvCxnSpPr>
            <a:cxnSpLocks/>
          </p:cNvCxnSpPr>
          <p:nvPr/>
        </p:nvCxnSpPr>
        <p:spPr>
          <a:xfrm>
            <a:off x="2248680" y="3002173"/>
            <a:ext cx="1530220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73D269-192A-4939-91F1-A319516EAEA1}"/>
                  </a:ext>
                </a:extLst>
              </p:cNvPr>
              <p:cNvSpPr txBox="1"/>
              <p:nvPr/>
            </p:nvSpPr>
            <p:spPr>
              <a:xfrm>
                <a:off x="2621904" y="2446316"/>
                <a:ext cx="7837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73D269-192A-4939-91F1-A319516EA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904" y="2446316"/>
                <a:ext cx="78377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!!nothing">
                <a:extLst>
                  <a:ext uri="{FF2B5EF4-FFF2-40B4-BE49-F238E27FC236}">
                    <a16:creationId xmlns:a16="http://schemas.microsoft.com/office/drawing/2014/main" id="{12C0211D-B3E8-498B-8A85-E3818D6BD8EC}"/>
                  </a:ext>
                </a:extLst>
              </p:cNvPr>
              <p:cNvSpPr txBox="1"/>
              <p:nvPr/>
            </p:nvSpPr>
            <p:spPr>
              <a:xfrm>
                <a:off x="704108" y="5098257"/>
                <a:ext cx="1063293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∘…∘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!!nothing">
                <a:extLst>
                  <a:ext uri="{FF2B5EF4-FFF2-40B4-BE49-F238E27FC236}">
                    <a16:creationId xmlns:a16="http://schemas.microsoft.com/office/drawing/2014/main" id="{12C0211D-B3E8-498B-8A85-E3818D6BD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08" y="5098257"/>
                <a:ext cx="10632936" cy="9541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95116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EECE-0E09-44D0-B1D5-A60D80D3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visit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C850F-1C80-42B9-ABB4-7A19A1AFD2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be the fraction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visits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Shorthand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C850F-1C80-42B9-ABB4-7A19A1AFD2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7906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CAE9E9A-2347-4C3B-BDA8-7DEAF75803B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49619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Example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CAE9E9A-2347-4C3B-BDA8-7DEAF75803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49619"/>
                <a:ext cx="10515600" cy="1325563"/>
              </a:xfrm>
              <a:blipFill>
                <a:blip r:embed="rId5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A09FEB3E-A66B-4743-ABC4-CC6933A2D0DA}"/>
              </a:ext>
            </a:extLst>
          </p:cNvPr>
          <p:cNvSpPr/>
          <p:nvPr/>
        </p:nvSpPr>
        <p:spPr>
          <a:xfrm>
            <a:off x="2901820" y="2715207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4E1EBF0-D104-49A2-8F6D-261D08FC4FF7}"/>
              </a:ext>
            </a:extLst>
          </p:cNvPr>
          <p:cNvSpPr/>
          <p:nvPr/>
        </p:nvSpPr>
        <p:spPr>
          <a:xfrm>
            <a:off x="2901820" y="3576733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D80062A-85B5-49CB-9C08-0AF006C7B191}"/>
              </a:ext>
            </a:extLst>
          </p:cNvPr>
          <p:cNvSpPr/>
          <p:nvPr/>
        </p:nvSpPr>
        <p:spPr>
          <a:xfrm>
            <a:off x="2901820" y="4438259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D9BBAB6-5C17-4204-B084-5F01670E2782}"/>
              </a:ext>
            </a:extLst>
          </p:cNvPr>
          <p:cNvSpPr/>
          <p:nvPr/>
        </p:nvSpPr>
        <p:spPr>
          <a:xfrm>
            <a:off x="2901820" y="5299785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86AC959-1292-4F0A-97C9-C57FB7A56860}"/>
              </a:ext>
            </a:extLst>
          </p:cNvPr>
          <p:cNvSpPr/>
          <p:nvPr/>
        </p:nvSpPr>
        <p:spPr>
          <a:xfrm>
            <a:off x="2901819" y="6161311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0E24AB2-5926-4DA9-B27E-B6EC6DC08D21}"/>
              </a:ext>
            </a:extLst>
          </p:cNvPr>
          <p:cNvSpPr/>
          <p:nvPr/>
        </p:nvSpPr>
        <p:spPr>
          <a:xfrm>
            <a:off x="3940628" y="2715207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BFC2E15-33F0-40B7-9DA3-8F7AC791344D}"/>
              </a:ext>
            </a:extLst>
          </p:cNvPr>
          <p:cNvSpPr/>
          <p:nvPr/>
        </p:nvSpPr>
        <p:spPr>
          <a:xfrm>
            <a:off x="3940628" y="3576733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5611038-9900-49DF-8D48-F5DFB2CF40DF}"/>
              </a:ext>
            </a:extLst>
          </p:cNvPr>
          <p:cNvSpPr/>
          <p:nvPr/>
        </p:nvSpPr>
        <p:spPr>
          <a:xfrm>
            <a:off x="3940628" y="4438259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FAE2DA7-F36D-478D-8F30-3939B56DA2AC}"/>
              </a:ext>
            </a:extLst>
          </p:cNvPr>
          <p:cNvSpPr/>
          <p:nvPr/>
        </p:nvSpPr>
        <p:spPr>
          <a:xfrm>
            <a:off x="3940628" y="5299785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96AD9D9-9A87-4872-88CB-178EB469D97A}"/>
              </a:ext>
            </a:extLst>
          </p:cNvPr>
          <p:cNvSpPr/>
          <p:nvPr/>
        </p:nvSpPr>
        <p:spPr>
          <a:xfrm>
            <a:off x="3940627" y="6161311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D2ED00F-F9A5-467E-B0DA-95A77D1A6912}"/>
              </a:ext>
            </a:extLst>
          </p:cNvPr>
          <p:cNvSpPr/>
          <p:nvPr/>
        </p:nvSpPr>
        <p:spPr>
          <a:xfrm>
            <a:off x="4979436" y="2715207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A342CA5-2045-46E4-99A2-D5F5339DD6DF}"/>
              </a:ext>
            </a:extLst>
          </p:cNvPr>
          <p:cNvSpPr/>
          <p:nvPr/>
        </p:nvSpPr>
        <p:spPr>
          <a:xfrm>
            <a:off x="4979436" y="3576733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19E0816-3E7F-41B6-9426-AC33A2497287}"/>
              </a:ext>
            </a:extLst>
          </p:cNvPr>
          <p:cNvSpPr/>
          <p:nvPr/>
        </p:nvSpPr>
        <p:spPr>
          <a:xfrm>
            <a:off x="4979436" y="4438259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85E0D34-AE69-4632-8BCD-EFAC9C065F52}"/>
              </a:ext>
            </a:extLst>
          </p:cNvPr>
          <p:cNvSpPr/>
          <p:nvPr/>
        </p:nvSpPr>
        <p:spPr>
          <a:xfrm>
            <a:off x="4979436" y="5299785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4154040-EBA1-4CFD-B1C8-AE7A7FD6A21E}"/>
              </a:ext>
            </a:extLst>
          </p:cNvPr>
          <p:cNvSpPr/>
          <p:nvPr/>
        </p:nvSpPr>
        <p:spPr>
          <a:xfrm>
            <a:off x="4979435" y="6161311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393533A-EF62-438D-A03F-C19F98D6FFCF}"/>
              </a:ext>
            </a:extLst>
          </p:cNvPr>
          <p:cNvSpPr/>
          <p:nvPr/>
        </p:nvSpPr>
        <p:spPr>
          <a:xfrm>
            <a:off x="6018244" y="2715207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CE592FE-834C-46BD-8E17-7A61B708005B}"/>
              </a:ext>
            </a:extLst>
          </p:cNvPr>
          <p:cNvSpPr/>
          <p:nvPr/>
        </p:nvSpPr>
        <p:spPr>
          <a:xfrm>
            <a:off x="6018244" y="3576733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E7B0FDD-1188-44C8-87D5-414596ED6353}"/>
              </a:ext>
            </a:extLst>
          </p:cNvPr>
          <p:cNvSpPr/>
          <p:nvPr/>
        </p:nvSpPr>
        <p:spPr>
          <a:xfrm>
            <a:off x="6018244" y="4438259"/>
            <a:ext cx="177283" cy="1772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5FBBB2C-76F9-4A9A-8B49-F43370F01984}"/>
              </a:ext>
            </a:extLst>
          </p:cNvPr>
          <p:cNvSpPr/>
          <p:nvPr/>
        </p:nvSpPr>
        <p:spPr>
          <a:xfrm>
            <a:off x="6018244" y="5299785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38F8826-A115-4AA6-8AE8-9A817FA886E0}"/>
              </a:ext>
            </a:extLst>
          </p:cNvPr>
          <p:cNvSpPr/>
          <p:nvPr/>
        </p:nvSpPr>
        <p:spPr>
          <a:xfrm>
            <a:off x="6018243" y="6161311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848CE9B-3C0E-4D0C-879A-B3C99A276308}"/>
              </a:ext>
            </a:extLst>
          </p:cNvPr>
          <p:cNvSpPr/>
          <p:nvPr/>
        </p:nvSpPr>
        <p:spPr>
          <a:xfrm>
            <a:off x="7057051" y="2715207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BE51440-B76F-4F96-A963-9CB76B056B60}"/>
              </a:ext>
            </a:extLst>
          </p:cNvPr>
          <p:cNvSpPr/>
          <p:nvPr/>
        </p:nvSpPr>
        <p:spPr>
          <a:xfrm>
            <a:off x="7057051" y="3576733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835330D-7F5E-4350-90B6-D3D6F59D87B5}"/>
              </a:ext>
            </a:extLst>
          </p:cNvPr>
          <p:cNvSpPr/>
          <p:nvPr/>
        </p:nvSpPr>
        <p:spPr>
          <a:xfrm>
            <a:off x="7057051" y="4438259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B063AE8-81E2-483B-8284-507864FA2400}"/>
              </a:ext>
            </a:extLst>
          </p:cNvPr>
          <p:cNvSpPr/>
          <p:nvPr/>
        </p:nvSpPr>
        <p:spPr>
          <a:xfrm>
            <a:off x="7057051" y="5299785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3ED24C6-EBF0-4185-A21F-702F156759EE}"/>
              </a:ext>
            </a:extLst>
          </p:cNvPr>
          <p:cNvSpPr/>
          <p:nvPr/>
        </p:nvSpPr>
        <p:spPr>
          <a:xfrm>
            <a:off x="7057050" y="6161311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93CE894-4628-4911-A17F-616C721B009E}"/>
              </a:ext>
            </a:extLst>
          </p:cNvPr>
          <p:cNvSpPr/>
          <p:nvPr/>
        </p:nvSpPr>
        <p:spPr>
          <a:xfrm>
            <a:off x="8095857" y="2715207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4803794-DA5F-4856-AB8C-1FB8D417D9D0}"/>
              </a:ext>
            </a:extLst>
          </p:cNvPr>
          <p:cNvSpPr/>
          <p:nvPr/>
        </p:nvSpPr>
        <p:spPr>
          <a:xfrm>
            <a:off x="8095857" y="3576733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58B3C70-F2C3-4D7F-83E6-59D1927F4302}"/>
              </a:ext>
            </a:extLst>
          </p:cNvPr>
          <p:cNvSpPr/>
          <p:nvPr/>
        </p:nvSpPr>
        <p:spPr>
          <a:xfrm>
            <a:off x="8095857" y="4438259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033A34D-5C09-4971-8581-21AF60FEE706}"/>
              </a:ext>
            </a:extLst>
          </p:cNvPr>
          <p:cNvSpPr/>
          <p:nvPr/>
        </p:nvSpPr>
        <p:spPr>
          <a:xfrm>
            <a:off x="8095857" y="5299785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93475E3-1D1C-4501-89E6-CDF43DBA86B9}"/>
              </a:ext>
            </a:extLst>
          </p:cNvPr>
          <p:cNvSpPr/>
          <p:nvPr/>
        </p:nvSpPr>
        <p:spPr>
          <a:xfrm>
            <a:off x="8095856" y="6161311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13269C9-432E-4A1D-9B88-C5103EC7CAA7}"/>
              </a:ext>
            </a:extLst>
          </p:cNvPr>
          <p:cNvSpPr/>
          <p:nvPr/>
        </p:nvSpPr>
        <p:spPr>
          <a:xfrm>
            <a:off x="9134662" y="2715207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1AFEFE8-80EC-4270-8A81-64C623EFB2C7}"/>
              </a:ext>
            </a:extLst>
          </p:cNvPr>
          <p:cNvSpPr/>
          <p:nvPr/>
        </p:nvSpPr>
        <p:spPr>
          <a:xfrm>
            <a:off x="9134662" y="3576733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F663B47-9279-4034-90D3-55AE27D5A8F2}"/>
              </a:ext>
            </a:extLst>
          </p:cNvPr>
          <p:cNvSpPr/>
          <p:nvPr/>
        </p:nvSpPr>
        <p:spPr>
          <a:xfrm>
            <a:off x="9134662" y="4438259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CB32889-024E-4FC1-B66A-A203E5883A35}"/>
              </a:ext>
            </a:extLst>
          </p:cNvPr>
          <p:cNvSpPr/>
          <p:nvPr/>
        </p:nvSpPr>
        <p:spPr>
          <a:xfrm>
            <a:off x="9134662" y="5299785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05C5F342-B0BB-4495-A747-370E828AC2AB}"/>
              </a:ext>
            </a:extLst>
          </p:cNvPr>
          <p:cNvSpPr/>
          <p:nvPr/>
        </p:nvSpPr>
        <p:spPr>
          <a:xfrm>
            <a:off x="9134661" y="6161311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562E293-2D2A-405F-9A6C-CDA9AB9EF00B}"/>
                  </a:ext>
                </a:extLst>
              </p:cNvPr>
              <p:cNvSpPr txBox="1"/>
              <p:nvPr/>
            </p:nvSpPr>
            <p:spPr>
              <a:xfrm>
                <a:off x="2075734" y="2608738"/>
                <a:ext cx="6624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start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562E293-2D2A-405F-9A6C-CDA9AB9EF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734" y="2608738"/>
                <a:ext cx="662473" cy="369332"/>
              </a:xfrm>
              <a:prstGeom prst="rect">
                <a:avLst/>
              </a:prstGeom>
              <a:blipFill>
                <a:blip r:embed="rId6"/>
                <a:stretch>
                  <a:fillRect r="-14815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FF3DBBD-A4AD-4608-B543-9842BA65B493}"/>
              </a:ext>
            </a:extLst>
          </p:cNvPr>
          <p:cNvGrpSpPr/>
          <p:nvPr/>
        </p:nvGrpSpPr>
        <p:grpSpPr>
          <a:xfrm>
            <a:off x="3053141" y="2455024"/>
            <a:ext cx="6107483" cy="3732249"/>
            <a:chOff x="2511965" y="1764559"/>
            <a:chExt cx="6107483" cy="3732249"/>
          </a:xfrm>
        </p:grpSpPr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1F55596-2F20-4913-B5BB-BBFFBA653E3E}"/>
                </a:ext>
              </a:extLst>
            </p:cNvPr>
            <p:cNvCxnSpPr>
              <a:cxnSpLocks/>
              <a:stCxn id="103" idx="6"/>
              <a:endCxn id="108" idx="2"/>
            </p:cNvCxnSpPr>
            <p:nvPr/>
          </p:nvCxnSpPr>
          <p:spPr>
            <a:xfrm>
              <a:off x="4615543" y="4697962"/>
              <a:ext cx="861525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5AA2F4E0-0294-45A6-8EA7-5D8FE61704BE}"/>
                </a:ext>
              </a:extLst>
            </p:cNvPr>
            <p:cNvGrpSpPr/>
            <p:nvPr/>
          </p:nvGrpSpPr>
          <p:grpSpPr>
            <a:xfrm>
              <a:off x="2511965" y="1764559"/>
              <a:ext cx="6107483" cy="3732249"/>
              <a:chOff x="2511965" y="1764559"/>
              <a:chExt cx="6107483" cy="3732249"/>
            </a:xfrm>
          </p:grpSpPr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3B12C74F-1CE2-4A1E-AD33-4A2D67EFBBED}"/>
                  </a:ext>
                </a:extLst>
              </p:cNvPr>
              <p:cNvCxnSpPr>
                <a:cxnSpLocks/>
                <a:stCxn id="100" idx="6"/>
                <a:endCxn id="106" idx="1"/>
              </p:cNvCxnSpPr>
              <p:nvPr/>
            </p:nvCxnSpPr>
            <p:spPr>
              <a:xfrm>
                <a:off x="4615543" y="2113384"/>
                <a:ext cx="887487" cy="798846"/>
              </a:xfrm>
              <a:prstGeom prst="straightConnector1">
                <a:avLst/>
              </a:prstGeom>
              <a:ln w="158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59B7248D-E7C1-4021-9687-525F79FE18E5}"/>
                  </a:ext>
                </a:extLst>
              </p:cNvPr>
              <p:cNvCxnSpPr>
                <a:cxnSpLocks/>
                <a:stCxn id="108" idx="7"/>
                <a:endCxn id="112" idx="3"/>
              </p:cNvCxnSpPr>
              <p:nvPr/>
            </p:nvCxnSpPr>
            <p:spPr>
              <a:xfrm flipV="1">
                <a:off x="5628389" y="3899115"/>
                <a:ext cx="913448" cy="736167"/>
              </a:xfrm>
              <a:prstGeom prst="straightConnector1">
                <a:avLst/>
              </a:prstGeom>
              <a:ln w="158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48D565E9-D73F-41CB-9E7B-D1A57C780B4D}"/>
                  </a:ext>
                </a:extLst>
              </p:cNvPr>
              <p:cNvGrpSpPr/>
              <p:nvPr/>
            </p:nvGrpSpPr>
            <p:grpSpPr>
              <a:xfrm>
                <a:off x="2511965" y="1764559"/>
                <a:ext cx="6107483" cy="3732249"/>
                <a:chOff x="2511965" y="1764559"/>
                <a:chExt cx="6107483" cy="3732249"/>
              </a:xfrm>
            </p:grpSpPr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6F21E91E-7072-4893-8A77-14E6BB9F746C}"/>
                    </a:ext>
                  </a:extLst>
                </p:cNvPr>
                <p:cNvCxnSpPr>
                  <a:stCxn id="90" idx="6"/>
                  <a:endCxn id="95" idx="2"/>
                </p:cNvCxnSpPr>
                <p:nvPr/>
              </p:nvCxnSpPr>
              <p:spPr>
                <a:xfrm>
                  <a:off x="2537927" y="2113384"/>
                  <a:ext cx="861525" cy="0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4A2F14E0-1220-4997-A8EE-BCB471852130}"/>
                    </a:ext>
                  </a:extLst>
                </p:cNvPr>
                <p:cNvCxnSpPr>
                  <a:cxnSpLocks/>
                  <a:stCxn id="90" idx="5"/>
                  <a:endCxn id="96" idx="1"/>
                </p:cNvCxnSpPr>
                <p:nvPr/>
              </p:nvCxnSpPr>
              <p:spPr>
                <a:xfrm>
                  <a:off x="2511965" y="2176063"/>
                  <a:ext cx="913449" cy="736167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CDD5F2F6-7FDF-480B-A776-0EE361F77242}"/>
                    </a:ext>
                  </a:extLst>
                </p:cNvPr>
                <p:cNvSpPr txBox="1"/>
                <p:nvPr/>
              </p:nvSpPr>
              <p:spPr>
                <a:xfrm>
                  <a:off x="2806958" y="1764559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A656DC27-4E88-47CA-8197-8D827DD1FEB9}"/>
                    </a:ext>
                  </a:extLst>
                </p:cNvPr>
                <p:cNvSpPr txBox="1"/>
                <p:nvPr/>
              </p:nvSpPr>
              <p:spPr>
                <a:xfrm>
                  <a:off x="2962466" y="2253486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3F2FAF4E-ACCE-4E0E-90DB-FD80F8EF5BBB}"/>
                    </a:ext>
                  </a:extLst>
                </p:cNvPr>
                <p:cNvCxnSpPr>
                  <a:cxnSpLocks/>
                  <a:stCxn id="96" idx="5"/>
                  <a:endCxn id="103" idx="1"/>
                </p:cNvCxnSpPr>
                <p:nvPr/>
              </p:nvCxnSpPr>
              <p:spPr>
                <a:xfrm>
                  <a:off x="3550773" y="3037589"/>
                  <a:ext cx="913449" cy="1597693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8BD45F10-06F7-4FB8-B9FA-0189F9AE45EB}"/>
                    </a:ext>
                  </a:extLst>
                </p:cNvPr>
                <p:cNvCxnSpPr>
                  <a:cxnSpLocks/>
                  <a:stCxn id="96" idx="7"/>
                  <a:endCxn id="100" idx="3"/>
                </p:cNvCxnSpPr>
                <p:nvPr/>
              </p:nvCxnSpPr>
              <p:spPr>
                <a:xfrm flipV="1">
                  <a:off x="3550773" y="2176063"/>
                  <a:ext cx="913449" cy="736167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>
                  <a:extLst>
                    <a:ext uri="{FF2B5EF4-FFF2-40B4-BE49-F238E27FC236}">
                      <a16:creationId xmlns:a16="http://schemas.microsoft.com/office/drawing/2014/main" id="{9073E1C7-9DCD-4C30-AF8D-FB87DEE403B3}"/>
                    </a:ext>
                  </a:extLst>
                </p:cNvPr>
                <p:cNvCxnSpPr>
                  <a:cxnSpLocks/>
                  <a:stCxn id="95" idx="5"/>
                  <a:endCxn id="101" idx="1"/>
                </p:cNvCxnSpPr>
                <p:nvPr/>
              </p:nvCxnSpPr>
              <p:spPr>
                <a:xfrm>
                  <a:off x="3550773" y="2176063"/>
                  <a:ext cx="913449" cy="736167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>
                  <a:extLst>
                    <a:ext uri="{FF2B5EF4-FFF2-40B4-BE49-F238E27FC236}">
                      <a16:creationId xmlns:a16="http://schemas.microsoft.com/office/drawing/2014/main" id="{49E5AB7F-011C-494A-B01E-4200704963DC}"/>
                    </a:ext>
                  </a:extLst>
                </p:cNvPr>
                <p:cNvCxnSpPr>
                  <a:cxnSpLocks/>
                  <a:stCxn id="95" idx="6"/>
                  <a:endCxn id="100" idx="2"/>
                </p:cNvCxnSpPr>
                <p:nvPr/>
              </p:nvCxnSpPr>
              <p:spPr>
                <a:xfrm>
                  <a:off x="3576735" y="2113384"/>
                  <a:ext cx="861525" cy="0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0F1768C6-F267-4909-83DE-C6B5BDFCB6F5}"/>
                    </a:ext>
                  </a:extLst>
                </p:cNvPr>
                <p:cNvSpPr txBox="1"/>
                <p:nvPr/>
              </p:nvSpPr>
              <p:spPr>
                <a:xfrm>
                  <a:off x="3550773" y="3315783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02DA7535-E9FE-41D9-9C80-6CDBCEA427CC}"/>
                    </a:ext>
                  </a:extLst>
                </p:cNvPr>
                <p:cNvSpPr txBox="1"/>
                <p:nvPr/>
              </p:nvSpPr>
              <p:spPr>
                <a:xfrm>
                  <a:off x="3671594" y="2701602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8539CDDE-8444-489C-88FD-E7A5618BB545}"/>
                    </a:ext>
                  </a:extLst>
                </p:cNvPr>
                <p:cNvCxnSpPr>
                  <a:cxnSpLocks/>
                  <a:stCxn id="103" idx="7"/>
                  <a:endCxn id="107" idx="3"/>
                </p:cNvCxnSpPr>
                <p:nvPr/>
              </p:nvCxnSpPr>
              <p:spPr>
                <a:xfrm flipV="1">
                  <a:off x="4589581" y="3899115"/>
                  <a:ext cx="913449" cy="736167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>
                  <a:extLst>
                    <a:ext uri="{FF2B5EF4-FFF2-40B4-BE49-F238E27FC236}">
                      <a16:creationId xmlns:a16="http://schemas.microsoft.com/office/drawing/2014/main" id="{AECA0127-F52E-489B-BFE4-EAFCE08787C3}"/>
                    </a:ext>
                  </a:extLst>
                </p:cNvPr>
                <p:cNvCxnSpPr>
                  <a:cxnSpLocks/>
                  <a:stCxn id="100" idx="4"/>
                  <a:endCxn id="109" idx="1"/>
                </p:cNvCxnSpPr>
                <p:nvPr/>
              </p:nvCxnSpPr>
              <p:spPr>
                <a:xfrm>
                  <a:off x="4526902" y="2202025"/>
                  <a:ext cx="976127" cy="3294783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110E709E-C4C4-464C-BB54-C19050315B89}"/>
                    </a:ext>
                  </a:extLst>
                </p:cNvPr>
                <p:cNvSpPr txBox="1"/>
                <p:nvPr/>
              </p:nvSpPr>
              <p:spPr>
                <a:xfrm>
                  <a:off x="4599388" y="4151347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DDB729C4-C6E1-45E3-AADF-84C3116E3A86}"/>
                    </a:ext>
                  </a:extLst>
                </p:cNvPr>
                <p:cNvSpPr txBox="1"/>
                <p:nvPr/>
              </p:nvSpPr>
              <p:spPr>
                <a:xfrm>
                  <a:off x="4678223" y="4676886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146" name="Straight Arrow Connector 145">
                  <a:extLst>
                    <a:ext uri="{FF2B5EF4-FFF2-40B4-BE49-F238E27FC236}">
                      <a16:creationId xmlns:a16="http://schemas.microsoft.com/office/drawing/2014/main" id="{FBF09198-A78D-4BD4-BB81-C37169AC6E6B}"/>
                    </a:ext>
                  </a:extLst>
                </p:cNvPr>
                <p:cNvCxnSpPr>
                  <a:cxnSpLocks/>
                  <a:stCxn id="107" idx="7"/>
                  <a:endCxn id="110" idx="3"/>
                </p:cNvCxnSpPr>
                <p:nvPr/>
              </p:nvCxnSpPr>
              <p:spPr>
                <a:xfrm flipV="1">
                  <a:off x="5628389" y="2176063"/>
                  <a:ext cx="913448" cy="1597693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Arrow Connector 146">
                  <a:extLst>
                    <a:ext uri="{FF2B5EF4-FFF2-40B4-BE49-F238E27FC236}">
                      <a16:creationId xmlns:a16="http://schemas.microsoft.com/office/drawing/2014/main" id="{394ED052-1207-49FD-9A4B-C1C2506E2659}"/>
                    </a:ext>
                  </a:extLst>
                </p:cNvPr>
                <p:cNvCxnSpPr>
                  <a:cxnSpLocks/>
                  <a:stCxn id="107" idx="5"/>
                  <a:endCxn id="114" idx="1"/>
                </p:cNvCxnSpPr>
                <p:nvPr/>
              </p:nvCxnSpPr>
              <p:spPr>
                <a:xfrm>
                  <a:off x="5628389" y="3899115"/>
                  <a:ext cx="913447" cy="1597693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Arrow Connector 149">
                  <a:extLst>
                    <a:ext uri="{FF2B5EF4-FFF2-40B4-BE49-F238E27FC236}">
                      <a16:creationId xmlns:a16="http://schemas.microsoft.com/office/drawing/2014/main" id="{7AC6A940-6E96-4142-AA2B-110F319F0D26}"/>
                    </a:ext>
                  </a:extLst>
                </p:cNvPr>
                <p:cNvCxnSpPr>
                  <a:cxnSpLocks/>
                  <a:stCxn id="108" idx="5"/>
                  <a:endCxn id="114" idx="1"/>
                </p:cNvCxnSpPr>
                <p:nvPr/>
              </p:nvCxnSpPr>
              <p:spPr>
                <a:xfrm>
                  <a:off x="5628389" y="4760641"/>
                  <a:ext cx="913447" cy="736167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Arrow Connector 150">
                  <a:extLst>
                    <a:ext uri="{FF2B5EF4-FFF2-40B4-BE49-F238E27FC236}">
                      <a16:creationId xmlns:a16="http://schemas.microsoft.com/office/drawing/2014/main" id="{B49495DD-09E2-49F6-88A7-83E87A696F4E}"/>
                    </a:ext>
                  </a:extLst>
                </p:cNvPr>
                <p:cNvCxnSpPr>
                  <a:cxnSpLocks/>
                  <a:stCxn id="110" idx="5"/>
                  <a:endCxn id="117" idx="1"/>
                </p:cNvCxnSpPr>
                <p:nvPr/>
              </p:nvCxnSpPr>
              <p:spPr>
                <a:xfrm>
                  <a:off x="6667196" y="2176063"/>
                  <a:ext cx="913447" cy="1597693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2FDD237E-DEAD-4194-BE38-B30815FA59CE}"/>
                    </a:ext>
                  </a:extLst>
                </p:cNvPr>
                <p:cNvCxnSpPr>
                  <a:cxnSpLocks/>
                  <a:stCxn id="110" idx="6"/>
                  <a:endCxn id="115" idx="2"/>
                </p:cNvCxnSpPr>
                <p:nvPr/>
              </p:nvCxnSpPr>
              <p:spPr>
                <a:xfrm>
                  <a:off x="6693158" y="2113384"/>
                  <a:ext cx="861523" cy="0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27EE04C1-0AFC-4976-9F54-83B7DA307F48}"/>
                    </a:ext>
                  </a:extLst>
                </p:cNvPr>
                <p:cNvCxnSpPr>
                  <a:cxnSpLocks/>
                  <a:stCxn id="114" idx="7"/>
                  <a:endCxn id="117" idx="3"/>
                </p:cNvCxnSpPr>
                <p:nvPr/>
              </p:nvCxnSpPr>
              <p:spPr>
                <a:xfrm flipV="1">
                  <a:off x="6667195" y="3899115"/>
                  <a:ext cx="913448" cy="1597693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6BFEF87D-1FEB-4264-B6F8-D695E05D9ED3}"/>
                    </a:ext>
                  </a:extLst>
                </p:cNvPr>
                <p:cNvCxnSpPr>
                  <a:cxnSpLocks/>
                  <a:stCxn id="114" idx="7"/>
                  <a:endCxn id="118" idx="3"/>
                </p:cNvCxnSpPr>
                <p:nvPr/>
              </p:nvCxnSpPr>
              <p:spPr>
                <a:xfrm flipV="1">
                  <a:off x="6667195" y="4760641"/>
                  <a:ext cx="913448" cy="736167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Arrow Connector 156">
                  <a:extLst>
                    <a:ext uri="{FF2B5EF4-FFF2-40B4-BE49-F238E27FC236}">
                      <a16:creationId xmlns:a16="http://schemas.microsoft.com/office/drawing/2014/main" id="{C917CD33-C9ED-4B73-B944-37ABE3437CCE}"/>
                    </a:ext>
                  </a:extLst>
                </p:cNvPr>
                <p:cNvCxnSpPr>
                  <a:cxnSpLocks/>
                  <a:stCxn id="117" idx="7"/>
                  <a:endCxn id="120" idx="3"/>
                </p:cNvCxnSpPr>
                <p:nvPr/>
              </p:nvCxnSpPr>
              <p:spPr>
                <a:xfrm flipV="1">
                  <a:off x="7706002" y="2176063"/>
                  <a:ext cx="913446" cy="1597693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Arrow Connector 157">
                  <a:extLst>
                    <a:ext uri="{FF2B5EF4-FFF2-40B4-BE49-F238E27FC236}">
                      <a16:creationId xmlns:a16="http://schemas.microsoft.com/office/drawing/2014/main" id="{3D920805-1340-4C2A-9111-837F229946F8}"/>
                    </a:ext>
                  </a:extLst>
                </p:cNvPr>
                <p:cNvCxnSpPr>
                  <a:cxnSpLocks/>
                  <a:stCxn id="115" idx="5"/>
                  <a:endCxn id="121" idx="1"/>
                </p:cNvCxnSpPr>
                <p:nvPr/>
              </p:nvCxnSpPr>
              <p:spPr>
                <a:xfrm>
                  <a:off x="7706002" y="2176063"/>
                  <a:ext cx="913446" cy="736167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CB97B4CB-5476-4F23-9CF4-8D8932964D9F}"/>
                    </a:ext>
                  </a:extLst>
                </p:cNvPr>
                <p:cNvCxnSpPr>
                  <a:cxnSpLocks/>
                  <a:stCxn id="115" idx="6"/>
                  <a:endCxn id="120" idx="2"/>
                </p:cNvCxnSpPr>
                <p:nvPr/>
              </p:nvCxnSpPr>
              <p:spPr>
                <a:xfrm>
                  <a:off x="7731964" y="2113384"/>
                  <a:ext cx="861522" cy="0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B0650162-5A65-4637-AB60-A9F159EC900E}"/>
                    </a:ext>
                  </a:extLst>
                </p:cNvPr>
                <p:cNvCxnSpPr>
                  <a:cxnSpLocks/>
                  <a:stCxn id="117" idx="5"/>
                  <a:endCxn id="123" idx="1"/>
                </p:cNvCxnSpPr>
                <p:nvPr/>
              </p:nvCxnSpPr>
              <p:spPr>
                <a:xfrm>
                  <a:off x="7706002" y="3899115"/>
                  <a:ext cx="913446" cy="736167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9F57D-4A08-481C-981A-8FD0D618DE12}"/>
                  </a:ext>
                </a:extLst>
              </p:cNvPr>
              <p:cNvSpPr txBox="1"/>
              <p:nvPr/>
            </p:nvSpPr>
            <p:spPr>
              <a:xfrm>
                <a:off x="1800484" y="1415133"/>
                <a:ext cx="124799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,1]=</m:t>
                      </m:r>
                    </m:oMath>
                  </m:oMathPara>
                </a14:m>
                <a:endParaRPr lang="en-US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9F57D-4A08-481C-981A-8FD0D618D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484" y="1415133"/>
                <a:ext cx="1247996" cy="430887"/>
              </a:xfrm>
              <a:prstGeom prst="rect">
                <a:avLst/>
              </a:prstGeom>
              <a:blipFill>
                <a:blip r:embed="rId7"/>
                <a:stretch>
                  <a:fillRect b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BF396FFB-1561-4E73-848B-0ED23AE4C96F}"/>
                  </a:ext>
                </a:extLst>
              </p:cNvPr>
              <p:cNvSpPr txBox="1"/>
              <p:nvPr/>
            </p:nvSpPr>
            <p:spPr>
              <a:xfrm>
                <a:off x="3180186" y="1412665"/>
                <a:ext cx="6624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BF396FFB-1561-4E73-848B-0ED23AE4C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186" y="1412665"/>
                <a:ext cx="662473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EAD44EB-1511-4066-9559-579DF12984CC}"/>
              </a:ext>
            </a:extLst>
          </p:cNvPr>
          <p:cNvCxnSpPr>
            <a:cxnSpLocks/>
          </p:cNvCxnSpPr>
          <p:nvPr/>
        </p:nvCxnSpPr>
        <p:spPr>
          <a:xfrm>
            <a:off x="3057725" y="2860692"/>
            <a:ext cx="913449" cy="736167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B3209FF-69F1-49FF-A4FE-639DBCC4EF34}"/>
              </a:ext>
            </a:extLst>
          </p:cNvPr>
          <p:cNvCxnSpPr>
            <a:cxnSpLocks/>
            <a:stCxn id="96" idx="5"/>
            <a:endCxn id="103" idx="1"/>
          </p:cNvCxnSpPr>
          <p:nvPr/>
        </p:nvCxnSpPr>
        <p:spPr>
          <a:xfrm>
            <a:off x="4091949" y="3728054"/>
            <a:ext cx="913449" cy="1597693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03A8648-3F8D-41B0-900C-3BCBEF07DD1C}"/>
                  </a:ext>
                </a:extLst>
              </p:cNvPr>
              <p:cNvSpPr txBox="1"/>
              <p:nvPr/>
            </p:nvSpPr>
            <p:spPr>
              <a:xfrm>
                <a:off x="4117910" y="1418959"/>
                <a:ext cx="6624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03A8648-3F8D-41B0-900C-3BCBEF07D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910" y="1418959"/>
                <a:ext cx="662473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D43846E-B94E-48CE-B2BA-C5FC89F7394B}"/>
                  </a:ext>
                </a:extLst>
              </p:cNvPr>
              <p:cNvSpPr txBox="1"/>
              <p:nvPr/>
            </p:nvSpPr>
            <p:spPr>
              <a:xfrm>
                <a:off x="5219402" y="1412665"/>
                <a:ext cx="6624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D43846E-B94E-48CE-B2BA-C5FC89F73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402" y="1412665"/>
                <a:ext cx="662473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44D22D30-87C8-457C-B733-84B1FBCDD2A7}"/>
              </a:ext>
            </a:extLst>
          </p:cNvPr>
          <p:cNvCxnSpPr>
            <a:cxnSpLocks/>
            <a:stCxn id="103" idx="7"/>
            <a:endCxn id="107" idx="3"/>
          </p:cNvCxnSpPr>
          <p:nvPr/>
        </p:nvCxnSpPr>
        <p:spPr>
          <a:xfrm flipV="1">
            <a:off x="5130757" y="4589580"/>
            <a:ext cx="913449" cy="736167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C75E69-AA0B-4729-B4D2-2A16B7F9787D}"/>
                  </a:ext>
                </a:extLst>
              </p:cNvPr>
              <p:cNvSpPr txBox="1"/>
              <p:nvPr/>
            </p:nvSpPr>
            <p:spPr>
              <a:xfrm>
                <a:off x="6195526" y="4342235"/>
                <a:ext cx="335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C75E69-AA0B-4729-B4D2-2A16B7F97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526" y="4342235"/>
                <a:ext cx="33590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446792BB-3495-449C-83A9-C2A2B9E0745D}"/>
                  </a:ext>
                </a:extLst>
              </p:cNvPr>
              <p:cNvSpPr txBox="1"/>
              <p:nvPr/>
            </p:nvSpPr>
            <p:spPr>
              <a:xfrm>
                <a:off x="1800484" y="1948358"/>
                <a:ext cx="125265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,2]=</m:t>
                      </m:r>
                    </m:oMath>
                  </m:oMathPara>
                </a14:m>
                <a:endParaRPr lang="en-US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446792BB-3495-449C-83A9-C2A2B9E07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484" y="1948358"/>
                <a:ext cx="1252657" cy="430887"/>
              </a:xfrm>
              <a:prstGeom prst="rect">
                <a:avLst/>
              </a:prstGeom>
              <a:blipFill>
                <a:blip r:embed="rId12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901E6766-AB8C-44DD-8E99-CF09A533B65C}"/>
                  </a:ext>
                </a:extLst>
              </p:cNvPr>
              <p:cNvSpPr txBox="1"/>
              <p:nvPr/>
            </p:nvSpPr>
            <p:spPr>
              <a:xfrm>
                <a:off x="3184848" y="1945890"/>
                <a:ext cx="6624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901E6766-AB8C-44DD-8E99-CF09A533B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848" y="1945890"/>
                <a:ext cx="66247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3B870BB-1174-4D13-A359-86AD3A3741D2}"/>
                  </a:ext>
                </a:extLst>
              </p:cNvPr>
              <p:cNvSpPr txBox="1"/>
              <p:nvPr/>
            </p:nvSpPr>
            <p:spPr>
              <a:xfrm>
                <a:off x="4122572" y="1952184"/>
                <a:ext cx="6624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3B870BB-1174-4D13-A359-86AD3A374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572" y="1952184"/>
                <a:ext cx="662473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01349E02-7870-4089-9DC5-A388495D1D23}"/>
                  </a:ext>
                </a:extLst>
              </p:cNvPr>
              <p:cNvSpPr txBox="1"/>
              <p:nvPr/>
            </p:nvSpPr>
            <p:spPr>
              <a:xfrm>
                <a:off x="5224064" y="1945890"/>
                <a:ext cx="6624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01349E02-7870-4089-9DC5-A388495D1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064" y="1945890"/>
                <a:ext cx="662473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heck Mark on Microsoft Windows 10 May 2019 Update">
            <a:extLst>
              <a:ext uri="{FF2B5EF4-FFF2-40B4-BE49-F238E27FC236}">
                <a16:creationId xmlns:a16="http://schemas.microsoft.com/office/drawing/2014/main" id="{1ECBDCFC-1C61-49EC-AC4C-C0D6C8D5E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785" y="1412664"/>
            <a:ext cx="430888" cy="43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oss Mark on Microsoft Windows 10 May 2019 Update">
            <a:extLst>
              <a:ext uri="{FF2B5EF4-FFF2-40B4-BE49-F238E27FC236}">
                <a16:creationId xmlns:a16="http://schemas.microsoft.com/office/drawing/2014/main" id="{297EA286-24C4-4949-8EEE-D6F270DBB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786" y="1946173"/>
            <a:ext cx="430887" cy="43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87FC5B6-2C4B-4FAD-A3F6-0B7529388534}"/>
              </a:ext>
            </a:extLst>
          </p:cNvPr>
          <p:cNvCxnSpPr>
            <a:cxnSpLocks/>
            <a:stCxn id="103" idx="6"/>
            <a:endCxn id="108" idx="2"/>
          </p:cNvCxnSpPr>
          <p:nvPr/>
        </p:nvCxnSpPr>
        <p:spPr>
          <a:xfrm>
            <a:off x="5156719" y="5388427"/>
            <a:ext cx="861525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C2561C-AEE0-4463-BEBD-3814EFB6561E}"/>
                  </a:ext>
                </a:extLst>
              </p:cNvPr>
              <p:cNvSpPr txBox="1"/>
              <p:nvPr/>
            </p:nvSpPr>
            <p:spPr>
              <a:xfrm>
                <a:off x="10525471" y="1355711"/>
                <a:ext cx="1321594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C2561C-AEE0-4463-BEBD-3814EFB65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5471" y="1355711"/>
                <a:ext cx="1321594" cy="78380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B89C2D7-F3A7-41BD-B41D-646390C6F9F7}"/>
              </a:ext>
            </a:extLst>
          </p:cNvPr>
          <p:cNvCxnSpPr>
            <a:cxnSpLocks/>
            <a:stCxn id="107" idx="7"/>
            <a:endCxn id="110" idx="3"/>
          </p:cNvCxnSpPr>
          <p:nvPr/>
        </p:nvCxnSpPr>
        <p:spPr>
          <a:xfrm flipV="1">
            <a:off x="6169565" y="2866528"/>
            <a:ext cx="913448" cy="1597693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C9BA2DE8-44A6-4092-907B-514CE5045789}"/>
              </a:ext>
            </a:extLst>
          </p:cNvPr>
          <p:cNvCxnSpPr>
            <a:cxnSpLocks/>
            <a:stCxn id="110" idx="5"/>
            <a:endCxn id="117" idx="1"/>
          </p:cNvCxnSpPr>
          <p:nvPr/>
        </p:nvCxnSpPr>
        <p:spPr>
          <a:xfrm>
            <a:off x="7208372" y="2866528"/>
            <a:ext cx="913447" cy="1597693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3C09FDC-E376-44D7-8EB7-A14E8F4DB3A6}"/>
              </a:ext>
            </a:extLst>
          </p:cNvPr>
          <p:cNvCxnSpPr>
            <a:cxnSpLocks/>
            <a:stCxn id="117" idx="7"/>
            <a:endCxn id="120" idx="3"/>
          </p:cNvCxnSpPr>
          <p:nvPr/>
        </p:nvCxnSpPr>
        <p:spPr>
          <a:xfrm flipV="1">
            <a:off x="8247178" y="2866528"/>
            <a:ext cx="913446" cy="1597693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FA5B787-3BF9-4DAB-9907-CA8C4CCA3A92}"/>
                  </a:ext>
                </a:extLst>
              </p:cNvPr>
              <p:cNvSpPr txBox="1"/>
              <p:nvPr/>
            </p:nvSpPr>
            <p:spPr>
              <a:xfrm>
                <a:off x="6295051" y="1411059"/>
                <a:ext cx="6624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FA5B787-3BF9-4DAB-9907-CA8C4CCA3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051" y="1411059"/>
                <a:ext cx="662473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B2B5FF4-877B-47CD-A1A6-010A135D267F}"/>
                  </a:ext>
                </a:extLst>
              </p:cNvPr>
              <p:cNvSpPr txBox="1"/>
              <p:nvPr/>
            </p:nvSpPr>
            <p:spPr>
              <a:xfrm>
                <a:off x="7313904" y="1411058"/>
                <a:ext cx="6624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B2B5FF4-877B-47CD-A1A6-010A135D2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904" y="1411058"/>
                <a:ext cx="662473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11339FCB-7FDF-44CC-A0F2-173D0CEE1C41}"/>
                  </a:ext>
                </a:extLst>
              </p:cNvPr>
              <p:cNvSpPr txBox="1"/>
              <p:nvPr/>
            </p:nvSpPr>
            <p:spPr>
              <a:xfrm>
                <a:off x="8371315" y="1418959"/>
                <a:ext cx="6624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11339FCB-7FDF-44CC-A0F2-173D0CEE1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315" y="1418959"/>
                <a:ext cx="662473" cy="43088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9AFB3633-4B4C-4254-8430-5CA8D4363FD2}"/>
                  </a:ext>
                </a:extLst>
              </p:cNvPr>
              <p:cNvSpPr txBox="1"/>
              <p:nvPr/>
            </p:nvSpPr>
            <p:spPr>
              <a:xfrm>
                <a:off x="6295051" y="1941872"/>
                <a:ext cx="6624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9AFB3633-4B4C-4254-8430-5CA8D4363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051" y="1941872"/>
                <a:ext cx="662473" cy="4308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ABD9AAC-9EB1-4E34-8CE0-A2B19F35F9A0}"/>
                  </a:ext>
                </a:extLst>
              </p:cNvPr>
              <p:cNvSpPr txBox="1"/>
              <p:nvPr/>
            </p:nvSpPr>
            <p:spPr>
              <a:xfrm>
                <a:off x="7315708" y="1930587"/>
                <a:ext cx="6624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ABD9AAC-9EB1-4E34-8CE0-A2B19F35F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708" y="1930587"/>
                <a:ext cx="662473" cy="43088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AE9EBBF9-CD7B-450C-9851-ED8F968C626F}"/>
                  </a:ext>
                </a:extLst>
              </p:cNvPr>
              <p:cNvSpPr txBox="1"/>
              <p:nvPr/>
            </p:nvSpPr>
            <p:spPr>
              <a:xfrm>
                <a:off x="8371315" y="1920054"/>
                <a:ext cx="6624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AE9EBBF9-CD7B-450C-9851-ED8F968C6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315" y="1920054"/>
                <a:ext cx="662473" cy="43088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BD6354CD-AB29-4BD8-8E94-E2A406FF2D54}"/>
              </a:ext>
            </a:extLst>
          </p:cNvPr>
          <p:cNvCxnSpPr>
            <a:cxnSpLocks/>
            <a:stCxn id="108" idx="5"/>
            <a:endCxn id="114" idx="1"/>
          </p:cNvCxnSpPr>
          <p:nvPr/>
        </p:nvCxnSpPr>
        <p:spPr>
          <a:xfrm>
            <a:off x="6169565" y="5451106"/>
            <a:ext cx="913447" cy="736167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A23ECE4-01E3-4A8C-B883-3C5376A2B8E5}"/>
              </a:ext>
            </a:extLst>
          </p:cNvPr>
          <p:cNvCxnSpPr>
            <a:cxnSpLocks/>
            <a:stCxn id="114" idx="7"/>
            <a:endCxn id="117" idx="3"/>
          </p:cNvCxnSpPr>
          <p:nvPr/>
        </p:nvCxnSpPr>
        <p:spPr>
          <a:xfrm flipV="1">
            <a:off x="7208371" y="4589580"/>
            <a:ext cx="913448" cy="1597693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085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68" grpId="0"/>
      <p:bldP spid="169" grpId="0"/>
      <p:bldP spid="186" grpId="0"/>
      <p:bldP spid="187" grpId="0"/>
      <p:bldP spid="188" grpId="0"/>
      <p:bldP spid="189" grpId="0"/>
      <p:bldP spid="8" grpId="0"/>
      <p:bldP spid="152" grpId="0"/>
      <p:bldP spid="154" grpId="0"/>
      <p:bldP spid="159" grpId="0"/>
      <p:bldP spid="162" grpId="0"/>
      <p:bldP spid="163" grpId="0"/>
      <p:bldP spid="1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6FCE-1618-4D56-BF90-48854F80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535"/>
            <a:ext cx="10515600" cy="1325563"/>
          </a:xfrm>
        </p:spPr>
        <p:txBody>
          <a:bodyPr/>
          <a:lstStyle/>
          <a:p>
            <a:r>
              <a:rPr lang="en-US" dirty="0"/>
              <a:t>Local consistency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E6F7E-F352-4370-9433-26DBBD7A52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0170"/>
                <a:ext cx="10515600" cy="4816793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Hope: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		</a:t>
                </a:r>
                <a:r>
                  <a:rPr lang="en-US" dirty="0">
                    <a:solidFill>
                      <a:schemeClr val="accent1"/>
                    </a:solidFill>
                  </a:rPr>
                  <a:t>“Accuracy”</a:t>
                </a: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probability of reaching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starting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nary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locally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-consistent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E6F7E-F352-4370-9433-26DBBD7A52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0170"/>
                <a:ext cx="10515600" cy="4816793"/>
              </a:xfrm>
              <a:blipFill>
                <a:blip r:embed="rId5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4029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BC7A2-C27F-4344-9CC8-2F726FA68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3440"/>
            <a:ext cx="3077095" cy="22949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No known efficient algorithm</a:t>
            </a:r>
          </a:p>
        </p:txBody>
      </p:sp>
      <p:pic>
        <p:nvPicPr>
          <p:cNvPr id="1026" name="Picture 2" descr="Crying Face on Facebook 4.0">
            <a:extLst>
              <a:ext uri="{FF2B5EF4-FFF2-40B4-BE49-F238E27FC236}">
                <a16:creationId xmlns:a16="http://schemas.microsoft.com/office/drawing/2014/main" id="{26DEE88F-7D3E-47DB-A5B6-A653AB0C5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185" y="1499642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1B80BE-9666-4A43-A996-C96FC4F5A400}"/>
              </a:ext>
            </a:extLst>
          </p:cNvPr>
          <p:cNvSpPr txBox="1">
            <a:spLocks/>
          </p:cNvSpPr>
          <p:nvPr/>
        </p:nvSpPr>
        <p:spPr>
          <a:xfrm>
            <a:off x="4557452" y="3063440"/>
            <a:ext cx="3077095" cy="2294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Efficient randomized algorithm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1C899D1-7F05-4694-9811-6F6F9B29EB7D}"/>
              </a:ext>
            </a:extLst>
          </p:cNvPr>
          <p:cNvSpPr txBox="1">
            <a:spLocks/>
          </p:cNvSpPr>
          <p:nvPr/>
        </p:nvSpPr>
        <p:spPr>
          <a:xfrm>
            <a:off x="8276705" y="3063440"/>
            <a:ext cx="3077095" cy="2294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Efficient </a:t>
            </a:r>
            <a:r>
              <a:rPr lang="en-US" sz="3600" dirty="0">
                <a:solidFill>
                  <a:schemeClr val="accent1"/>
                </a:solidFill>
              </a:rPr>
              <a:t>deterministic</a:t>
            </a:r>
            <a:r>
              <a:rPr lang="en-US" sz="3600" dirty="0"/>
              <a:t> algorithm</a:t>
            </a:r>
          </a:p>
        </p:txBody>
      </p:sp>
      <p:pic>
        <p:nvPicPr>
          <p:cNvPr id="1028" name="Picture 4" descr="Slightly Smiling Face on Facebook 4.0">
            <a:extLst>
              <a:ext uri="{FF2B5EF4-FFF2-40B4-BE49-F238E27FC236}">
                <a16:creationId xmlns:a16="http://schemas.microsoft.com/office/drawing/2014/main" id="{E3A5FD9B-77AA-47AF-9E5F-C89E84581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99" y="1499642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inning Face with Smiling Eyes on Facebook 4.0">
            <a:extLst>
              <a:ext uri="{FF2B5EF4-FFF2-40B4-BE49-F238E27FC236}">
                <a16:creationId xmlns:a16="http://schemas.microsoft.com/office/drawing/2014/main" id="{36114AF3-88F2-464E-AB10-CFB08EB04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2" y="1499642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504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6FF807-1D78-4DAD-8205-8F7490068C68}"/>
                  </a:ext>
                </a:extLst>
              </p:cNvPr>
              <p:cNvSpPr txBox="1"/>
              <p:nvPr/>
            </p:nvSpPr>
            <p:spPr>
              <a:xfrm>
                <a:off x="838200" y="3449516"/>
                <a:ext cx="10515600" cy="3256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Assumption: Can enumerate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in space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lit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sz="28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800" dirty="0"/>
                  <a:t> can be computed in space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/>
                  <a:t>So local consistency test runs in space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/>
                  <a:t>(reading bits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multiple times</a:t>
                </a:r>
                <a:r>
                  <a:rPr lang="en-US" sz="2800" dirty="0"/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/>
                  <a:t>So entire algorithm runs in space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6FF807-1D78-4DAD-8205-8F7490068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49516"/>
                <a:ext cx="10515600" cy="3256084"/>
              </a:xfrm>
              <a:prstGeom prst="rect">
                <a:avLst/>
              </a:prstGeom>
              <a:blipFill>
                <a:blip r:embed="rId5"/>
                <a:stretch>
                  <a:fillRect l="-1043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CD87D9-94D8-444B-8110-BC54D0209903}"/>
              </a:ext>
            </a:extLst>
          </p:cNvPr>
          <p:cNvCxnSpPr/>
          <p:nvPr/>
        </p:nvCxnSpPr>
        <p:spPr>
          <a:xfrm>
            <a:off x="344311" y="3381022"/>
            <a:ext cx="11503378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!!AlgorithmBox">
                <a:extLst>
                  <a:ext uri="{FF2B5EF4-FFF2-40B4-BE49-F238E27FC236}">
                    <a16:creationId xmlns:a16="http://schemas.microsoft.com/office/drawing/2014/main" id="{C570D559-DDC5-4BF5-B6F6-2294BEFE6CC8}"/>
                  </a:ext>
                </a:extLst>
              </p:cNvPr>
              <p:cNvSpPr txBox="1"/>
              <p:nvPr/>
            </p:nvSpPr>
            <p:spPr>
              <a:xfrm>
                <a:off x="838200" y="232511"/>
                <a:ext cx="10755489" cy="3057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4400" dirty="0">
                    <a:latin typeface="+mj-lt"/>
                  </a:rPr>
                  <a:t>Our </a:t>
                </a:r>
                <a:r>
                  <a:rPr lang="en-US" sz="4400" dirty="0" err="1">
                    <a:latin typeface="+mj-lt"/>
                  </a:rPr>
                  <a:t>derandomization</a:t>
                </a:r>
                <a:r>
                  <a:rPr lang="en-US" sz="4400" dirty="0">
                    <a:latin typeface="+mj-lt"/>
                  </a:rPr>
                  <a:t> algorithm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800" dirty="0"/>
                  <a:t>Find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lit/>
                      </m:rPr>
                      <a:rPr lang="en-US" sz="28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800" dirty="0"/>
                  <a:t> that is locally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-consistent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800" dirty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latin typeface="Cambria Math" panose="02040503050406030204" pitchFamily="18" charset="0"/>
                              </a:rPr>
                              <m:t>acc</m:t>
                            </m:r>
                          </m:sub>
                        </m:sSub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!!AlgorithmBox">
                <a:extLst>
                  <a:ext uri="{FF2B5EF4-FFF2-40B4-BE49-F238E27FC236}">
                    <a16:creationId xmlns:a16="http://schemas.microsoft.com/office/drawing/2014/main" id="{C570D559-DDC5-4BF5-B6F6-2294BEFE6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2511"/>
                <a:ext cx="10755489" cy="3057440"/>
              </a:xfrm>
              <a:prstGeom prst="rect">
                <a:avLst/>
              </a:prstGeom>
              <a:blipFill>
                <a:blip r:embed="rId6"/>
                <a:stretch>
                  <a:fillRect l="-2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0004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42ACA21-6AD5-427D-9E2D-A9189E9C0F50}"/>
              </a:ext>
            </a:extLst>
          </p:cNvPr>
          <p:cNvSpPr/>
          <p:nvPr/>
        </p:nvSpPr>
        <p:spPr>
          <a:xfrm>
            <a:off x="6318965" y="2319842"/>
            <a:ext cx="5720635" cy="796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!!AlgorithmBox">
                <a:extLst>
                  <a:ext uri="{FF2B5EF4-FFF2-40B4-BE49-F238E27FC236}">
                    <a16:creationId xmlns:a16="http://schemas.microsoft.com/office/drawing/2014/main" id="{0FC76178-E24E-4265-B023-24FB755D7F39}"/>
                  </a:ext>
                </a:extLst>
              </p:cNvPr>
              <p:cNvSpPr txBox="1"/>
              <p:nvPr/>
            </p:nvSpPr>
            <p:spPr>
              <a:xfrm>
                <a:off x="465668" y="1711355"/>
                <a:ext cx="5167488" cy="285603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/>
                  <a:t>Our </a:t>
                </a:r>
                <a:r>
                  <a:rPr lang="en-US" sz="2800" dirty="0" err="1"/>
                  <a:t>derandomization</a:t>
                </a:r>
                <a:r>
                  <a:rPr lang="en-US" sz="2800" dirty="0"/>
                  <a:t> algorithm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Find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lit/>
                      </m:rPr>
                      <a:rPr lang="en-US" sz="28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800" dirty="0"/>
                  <a:t> that is locally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-consistent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800" dirty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latin typeface="Cambria Math" panose="02040503050406030204" pitchFamily="18" charset="0"/>
                              </a:rPr>
                              <m:t>acc</m:t>
                            </m:r>
                          </m:sub>
                        </m:sSub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!!AlgorithmBox">
                <a:extLst>
                  <a:ext uri="{FF2B5EF4-FFF2-40B4-BE49-F238E27FC236}">
                    <a16:creationId xmlns:a16="http://schemas.microsoft.com/office/drawing/2014/main" id="{0FC76178-E24E-4265-B023-24FB755D7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68" y="1711355"/>
                <a:ext cx="5167488" cy="2856038"/>
              </a:xfrm>
              <a:prstGeom prst="rect">
                <a:avLst/>
              </a:prstGeom>
              <a:blipFill>
                <a:blip r:embed="rId5"/>
                <a:stretch>
                  <a:fillRect l="-2476" r="-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55676FA2-A91C-473E-9BBA-5F471C1D2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Correctness proof outline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818E540-8211-4D0C-BDEC-B2AB7029ED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5909" y="1392341"/>
                <a:ext cx="5663691" cy="500845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220000"/>
                  </a:lnSpc>
                  <a:buNone/>
                </a:pPr>
                <a:r>
                  <a:rPr lang="en-US" dirty="0"/>
                  <a:t>Must show two things: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that is locally consistent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514350" indent="-514350">
                  <a:lnSpc>
                    <a:spcPct val="160000"/>
                  </a:lnSpc>
                  <a:buFont typeface="+mj-lt"/>
                  <a:buAutoNum type="arabicPeriod" startAt="2"/>
                </a:pP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locally consistent,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acc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818E540-8211-4D0C-BDEC-B2AB7029ED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5909" y="1392341"/>
                <a:ext cx="5663691" cy="5008459"/>
              </a:xfrm>
              <a:blipFill>
                <a:blip r:embed="rId6"/>
                <a:stretch>
                  <a:fillRect l="-2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315110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E07279-C1AA-4752-BAEE-B69100A3BBF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 random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accurate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E07279-C1AA-4752-BAEE-B69100A3BB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7359F-6832-4892-B975-EDDD71492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-accurate</a:t>
                </a:r>
                <a:r>
                  <a:rPr lang="en-US" dirty="0"/>
                  <a:t> if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By </a:t>
                </a:r>
                <a:r>
                  <a:rPr lang="en-US" dirty="0" err="1"/>
                  <a:t>Hoeffding’s</a:t>
                </a:r>
                <a:r>
                  <a:rPr lang="en-US" dirty="0"/>
                  <a:t> inequality and the union bound,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accurate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(Recall: # sample inputs per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m:rPr>
                            <m:lit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7359F-6832-4892-B975-EDDD71492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2471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6FDD-65CE-4FCF-8128-BA3C2F00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Accuracy can be checked by an ROBP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CE1BA-1941-4246-9F51-DE8488420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4196"/>
                <a:ext cx="10515600" cy="4562767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Claim: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ROBP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of width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accurate</m:t>
                      </m:r>
                    </m:oMath>
                  </m:oMathPara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Simulate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on each successive sample input		(requires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states)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Count how many sample inputs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to visit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	(requires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states)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Compare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					(</a:t>
                </a:r>
                <a:r>
                  <a:rPr lang="en-US" dirty="0">
                    <a:solidFill>
                      <a:schemeClr val="accent1"/>
                    </a:solidFill>
                  </a:rPr>
                  <a:t>hardcoded</a:t>
                </a:r>
                <a:r>
                  <a:rPr lang="en-US" dirty="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dirty="0"/>
                  <a:t> state indicating failure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By hitting property,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-accurate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CE1BA-1941-4246-9F51-DE8488420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4196"/>
                <a:ext cx="10515600" cy="4562767"/>
              </a:xfrm>
              <a:blipFill>
                <a:blip r:embed="rId5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1937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363F8FC-0D4C-49B0-B595-FE0650F801E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"/>
                <a:ext cx="10515600" cy="1223010"/>
              </a:xfrm>
            </p:spPr>
            <p:txBody>
              <a:bodyPr/>
              <a:lstStyle/>
              <a:p>
                <a:r>
                  <a:rPr lang="en-US" dirty="0"/>
                  <a:t>Accuracy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local consistency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363F8FC-0D4C-49B0-B595-FE0650F801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"/>
                <a:ext cx="10515600" cy="1223010"/>
              </a:xfrm>
              <a:blipFill>
                <a:blip r:embed="rId5"/>
                <a:stretch>
                  <a:fillRect l="-2377" b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1A26D2-7327-473E-AEA2-DDF421E02E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450" y="1314451"/>
                <a:ext cx="12020550" cy="143531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br>
                  <a:rPr lang="en-US" b="0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1A26D2-7327-473E-AEA2-DDF421E02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450" y="1314451"/>
                <a:ext cx="12020550" cy="1435313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2F4FB5-7671-4D7B-8BC9-AABD95E4890C}"/>
                  </a:ext>
                </a:extLst>
              </p:cNvPr>
              <p:cNvSpPr txBox="1"/>
              <p:nvPr/>
            </p:nvSpPr>
            <p:spPr>
              <a:xfrm>
                <a:off x="4549140" y="2749764"/>
                <a:ext cx="7471410" cy="1209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→</m:t>
                                          </m:r>
                                          <m:r>
                                            <a:rPr lang="en-US" sz="2800" i="1" dirty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80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8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sz="28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2F4FB5-7671-4D7B-8BC9-AABD95E48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140" y="2749764"/>
                <a:ext cx="7471410" cy="12098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9FD42C-AECF-4B64-8EDE-15B3BE22D929}"/>
                  </a:ext>
                </a:extLst>
              </p:cNvPr>
              <p:cNvSpPr txBox="1"/>
              <p:nvPr/>
            </p:nvSpPr>
            <p:spPr>
              <a:xfrm>
                <a:off x="4549140" y="4014120"/>
                <a:ext cx="4434840" cy="1205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28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9FD42C-AECF-4B64-8EDE-15B3BE22D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140" y="4014120"/>
                <a:ext cx="4434840" cy="12059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71894A-1D63-4A1E-BC45-C3BBE60C02DB}"/>
                  </a:ext>
                </a:extLst>
              </p:cNvPr>
              <p:cNvSpPr txBox="1"/>
              <p:nvPr/>
            </p:nvSpPr>
            <p:spPr>
              <a:xfrm>
                <a:off x="4832635" y="5281939"/>
                <a:ext cx="11887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28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71894A-1D63-4A1E-BC45-C3BBE60C0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35" y="5281939"/>
                <a:ext cx="118872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1C7611A-8B86-4B3E-B818-3FAF44BC384F}"/>
              </a:ext>
            </a:extLst>
          </p:cNvPr>
          <p:cNvSpPr/>
          <p:nvPr/>
        </p:nvSpPr>
        <p:spPr>
          <a:xfrm>
            <a:off x="5296395" y="1413164"/>
            <a:ext cx="6234545" cy="133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6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01C63ED-E61A-46DE-9179-4C8C9D100835}"/>
              </a:ext>
            </a:extLst>
          </p:cNvPr>
          <p:cNvSpPr/>
          <p:nvPr/>
        </p:nvSpPr>
        <p:spPr>
          <a:xfrm>
            <a:off x="5775852" y="3516448"/>
            <a:ext cx="5577948" cy="16508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7CBE3-799A-4961-A9F0-A3F97628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proof outline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14C77-8F96-44D5-A30F-4E89A72D8D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35470" y="1690688"/>
                <a:ext cx="5799330" cy="426656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Must show two things: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that is locally consistent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 startAt="2"/>
                </a:pP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locally consistent,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acc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14C77-8F96-44D5-A30F-4E89A72D8D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5470" y="1690688"/>
                <a:ext cx="5799330" cy="4266565"/>
              </a:xfrm>
              <a:blipFill>
                <a:blip r:embed="rId5"/>
                <a:stretch>
                  <a:fillRect l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Check Mark on Microsoft Windows 10 May 2019 Update">
            <a:extLst>
              <a:ext uri="{FF2B5EF4-FFF2-40B4-BE49-F238E27FC236}">
                <a16:creationId xmlns:a16="http://schemas.microsoft.com/office/drawing/2014/main" id="{947B7B6B-6A0C-45E9-964C-B182B4A40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3530" y="2445598"/>
            <a:ext cx="430888" cy="43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!!AlgorithmBox">
                <a:extLst>
                  <a:ext uri="{FF2B5EF4-FFF2-40B4-BE49-F238E27FC236}">
                    <a16:creationId xmlns:a16="http://schemas.microsoft.com/office/drawing/2014/main" id="{F49E37D6-BC36-40FA-A3ED-AD0D6733B52A}"/>
                  </a:ext>
                </a:extLst>
              </p:cNvPr>
              <p:cNvSpPr txBox="1"/>
              <p:nvPr/>
            </p:nvSpPr>
            <p:spPr>
              <a:xfrm>
                <a:off x="465668" y="1711355"/>
                <a:ext cx="5167488" cy="285603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/>
                  <a:t>Our </a:t>
                </a:r>
                <a:r>
                  <a:rPr lang="en-US" sz="2800" dirty="0" err="1"/>
                  <a:t>derandomization</a:t>
                </a:r>
                <a:r>
                  <a:rPr lang="en-US" sz="2800" dirty="0"/>
                  <a:t> algorithm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Find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lit/>
                      </m:rPr>
                      <a:rPr lang="en-US" sz="28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800" dirty="0"/>
                  <a:t> that is locally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-consistent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800" dirty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latin typeface="Cambria Math" panose="02040503050406030204" pitchFamily="18" charset="0"/>
                              </a:rPr>
                              <m:t>acc</m:t>
                            </m:r>
                          </m:sub>
                        </m:sSub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!!AlgorithmBox">
                <a:extLst>
                  <a:ext uri="{FF2B5EF4-FFF2-40B4-BE49-F238E27FC236}">
                    <a16:creationId xmlns:a16="http://schemas.microsoft.com/office/drawing/2014/main" id="{F49E37D6-BC36-40FA-A3ED-AD0D6733B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68" y="1711355"/>
                <a:ext cx="5167488" cy="2856038"/>
              </a:xfrm>
              <a:prstGeom prst="rect">
                <a:avLst/>
              </a:prstGeom>
              <a:blipFill>
                <a:blip r:embed="rId8"/>
                <a:stretch>
                  <a:fillRect l="-2476" r="-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2026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D024BBB-E2F4-4FDF-9DF2-C54290964211}"/>
              </a:ext>
            </a:extLst>
          </p:cNvPr>
          <p:cNvSpPr/>
          <p:nvPr/>
        </p:nvSpPr>
        <p:spPr>
          <a:xfrm>
            <a:off x="6480937" y="5806886"/>
            <a:ext cx="1504060" cy="10144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A21D47D-8C23-4DAD-BE80-723F50635B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-114935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Local consistency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accuracy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A21D47D-8C23-4DAD-BE80-723F50635B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-114935"/>
                <a:ext cx="10515600" cy="1325563"/>
              </a:xfrm>
              <a:blipFill>
                <a:blip r:embed="rId5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E1093-D017-4F79-B691-86B8C169B7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4340" y="905069"/>
                <a:ext cx="10919460" cy="288638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Claim: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locally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-consistent, then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Proof by induction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 dirty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→</m:t>
                                          </m:r>
                                          <m:r>
                                            <a:rPr lang="en-US" i="1" dirty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i="1" dirty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→</m:t>
                                          </m:r>
                                          <m:r>
                                            <a:rPr lang="en-US" i="1" dirty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 dirty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→</m:t>
                                          </m:r>
                                          <m:r>
                                            <a:rPr lang="en-US" i="1" dirty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i="1" dirty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→</m:t>
                                          </m:r>
                                          <m:r>
                                            <a:rPr lang="en-US" i="1" dirty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E1093-D017-4F79-B691-86B8C169B7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4340" y="905069"/>
                <a:ext cx="10919460" cy="2886383"/>
              </a:xfrm>
              <a:blipFill>
                <a:blip r:embed="rId6"/>
                <a:stretch>
                  <a:fillRect l="-725" t="-4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BD7E4E-BDAF-4304-9549-191199662AEB}"/>
                  </a:ext>
                </a:extLst>
              </p:cNvPr>
              <p:cNvSpPr txBox="1"/>
              <p:nvPr/>
            </p:nvSpPr>
            <p:spPr>
              <a:xfrm>
                <a:off x="3090310" y="3746304"/>
                <a:ext cx="8667349" cy="1050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→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→</m:t>
                                          </m:r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→</m:t>
                                          </m:r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BD7E4E-BDAF-4304-9549-191199662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310" y="3746304"/>
                <a:ext cx="8667349" cy="10502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8132BD-3EB0-4D5E-8DD8-4CB9BCE567ED}"/>
                  </a:ext>
                </a:extLst>
              </p:cNvPr>
              <p:cNvSpPr txBox="1"/>
              <p:nvPr/>
            </p:nvSpPr>
            <p:spPr>
              <a:xfrm>
                <a:off x="1491615" y="4794426"/>
                <a:ext cx="8161020" cy="1050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8132BD-3EB0-4D5E-8DD8-4CB9BCE56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615" y="4794426"/>
                <a:ext cx="8161020" cy="10502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067837-0CE3-4B84-AB9C-41D2D1C54209}"/>
                  </a:ext>
                </a:extLst>
              </p:cNvPr>
              <p:cNvSpPr txBox="1"/>
              <p:nvPr/>
            </p:nvSpPr>
            <p:spPr>
              <a:xfrm>
                <a:off x="1596390" y="5784660"/>
                <a:ext cx="7951470" cy="1036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067837-0CE3-4B84-AB9C-41D2D1C54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90" y="5784660"/>
                <a:ext cx="7951470" cy="10366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F2DEA0B-22D4-4D19-B64F-4515A4A2E652}"/>
              </a:ext>
            </a:extLst>
          </p:cNvPr>
          <p:cNvSpPr/>
          <p:nvPr/>
        </p:nvSpPr>
        <p:spPr>
          <a:xfrm>
            <a:off x="6352376" y="5759349"/>
            <a:ext cx="1761182" cy="1087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936B92-EE07-469B-B4D6-C1FEF4BEEBFD}"/>
              </a:ext>
            </a:extLst>
          </p:cNvPr>
          <p:cNvSpPr/>
          <p:nvPr/>
        </p:nvSpPr>
        <p:spPr>
          <a:xfrm>
            <a:off x="3515096" y="2802577"/>
            <a:ext cx="7493330" cy="988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144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build="p"/>
      <p:bldP spid="4" grpId="0"/>
      <p:bldP spid="5" grpId="0"/>
      <p:bldP spid="7" grpId="0"/>
      <p:bldP spid="8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7CBE3-799A-4961-A9F0-A3F97628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proof outline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14C77-8F96-44D5-A30F-4E89A72D8D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9435"/>
                <a:ext cx="5525912" cy="426656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Must show two things: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that is locally consistent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 startAt="2"/>
                </a:pP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locally consistent,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acc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14C77-8F96-44D5-A30F-4E89A72D8D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9435"/>
                <a:ext cx="5525912" cy="4266565"/>
              </a:xfrm>
              <a:blipFill>
                <a:blip r:embed="rId5"/>
                <a:stretch>
                  <a:fillRect l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Check Mark on Microsoft Windows 10 May 2019 Update">
            <a:extLst>
              <a:ext uri="{FF2B5EF4-FFF2-40B4-BE49-F238E27FC236}">
                <a16:creationId xmlns:a16="http://schemas.microsoft.com/office/drawing/2014/main" id="{947B7B6B-6A0C-45E9-964C-B182B4A40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9356" y="2739109"/>
            <a:ext cx="430888" cy="43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heck Mark on Microsoft Windows 10 May 2019 Update">
            <a:extLst>
              <a:ext uri="{FF2B5EF4-FFF2-40B4-BE49-F238E27FC236}">
                <a16:creationId xmlns:a16="http://schemas.microsoft.com/office/drawing/2014/main" id="{BF85D05E-7D5F-422C-A61A-5AD7A713C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3256" y="4695660"/>
            <a:ext cx="430888" cy="43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!!AlgorithmBox">
                <a:extLst>
                  <a:ext uri="{FF2B5EF4-FFF2-40B4-BE49-F238E27FC236}">
                    <a16:creationId xmlns:a16="http://schemas.microsoft.com/office/drawing/2014/main" id="{997D652A-3F46-4587-AEBF-F7C1B214CEF5}"/>
                  </a:ext>
                </a:extLst>
              </p:cNvPr>
              <p:cNvSpPr txBox="1"/>
              <p:nvPr/>
            </p:nvSpPr>
            <p:spPr>
              <a:xfrm>
                <a:off x="510824" y="2055066"/>
                <a:ext cx="5167488" cy="285603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/>
                  <a:t>Our </a:t>
                </a:r>
                <a:r>
                  <a:rPr lang="en-US" sz="2800" dirty="0" err="1"/>
                  <a:t>derandomization</a:t>
                </a:r>
                <a:r>
                  <a:rPr lang="en-US" sz="2800" dirty="0"/>
                  <a:t> algorithm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Find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lit/>
                      </m:rPr>
                      <a:rPr lang="en-US" sz="28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800" dirty="0"/>
                  <a:t> that is locally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-consistent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800" dirty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latin typeface="Cambria Math" panose="02040503050406030204" pitchFamily="18" charset="0"/>
                              </a:rPr>
                              <m:t>acc</m:t>
                            </m:r>
                          </m:sub>
                        </m:sSub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!!AlgorithmBox">
                <a:extLst>
                  <a:ext uri="{FF2B5EF4-FFF2-40B4-BE49-F238E27FC236}">
                    <a16:creationId xmlns:a16="http://schemas.microsoft.com/office/drawing/2014/main" id="{997D652A-3F46-4587-AEBF-F7C1B214C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24" y="2055066"/>
                <a:ext cx="5167488" cy="2856038"/>
              </a:xfrm>
              <a:prstGeom prst="rect">
                <a:avLst/>
              </a:prstGeom>
              <a:blipFill>
                <a:blip r:embed="rId7"/>
                <a:stretch>
                  <a:fillRect l="-2479" r="-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110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2DA9C-90E2-4494-BCFE-0A3A57F4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theorem for constant width (see paper)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A4191D-BF4D-48B8-A9A2-793E2F192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5209" y="1825626"/>
                <a:ext cx="11844391" cy="2530618"/>
              </a:xfr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log-space hitting set for width-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length‑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ROBPs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Suppose we have </a:t>
                </a:r>
                <a:r>
                  <a:rPr lang="en-US" dirty="0">
                    <a:solidFill>
                      <a:schemeClr val="accent1"/>
                    </a:solidFill>
                  </a:rPr>
                  <a:t>black-box</a:t>
                </a:r>
                <a:r>
                  <a:rPr lang="en-US" dirty="0"/>
                  <a:t> access to a width-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length-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ROBP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Can deterministically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estimate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in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A4191D-BF4D-48B8-A9A2-793E2F192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209" y="1825626"/>
                <a:ext cx="11844391" cy="2530618"/>
              </a:xfrm>
              <a:blipFill>
                <a:blip r:embed="rId5"/>
                <a:stretch>
                  <a:fillRect l="-874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0512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2300-8F98-479E-B4FE-9358C81B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barrier (see paper)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B04D50-81F6-45A2-8ADC-FCEBD2C472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758225"/>
                <a:ext cx="10515600" cy="521418"/>
              </a:xfrm>
            </p:spPr>
            <p:txBody>
              <a:bodyPr/>
              <a:lstStyle/>
              <a:p>
                <a:r>
                  <a:rPr lang="en-US" dirty="0"/>
                  <a:t>Interpretation: Probably </a:t>
                </a:r>
                <a:r>
                  <a:rPr lang="en-US" dirty="0">
                    <a:solidFill>
                      <a:schemeClr val="accent1"/>
                    </a:solidFill>
                  </a:rPr>
                  <a:t>not</a:t>
                </a:r>
                <a:r>
                  <a:rPr lang="en-US" dirty="0"/>
                  <a:t> wise to try to prove “hitting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PRG”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B04D50-81F6-45A2-8ADC-FCEBD2C472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758225"/>
                <a:ext cx="10515600" cy="521418"/>
              </a:xfrm>
              <a:blipFill>
                <a:blip r:embed="rId5"/>
                <a:stretch>
                  <a:fillRect l="-1043" t="-20000" b="-2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D02A33-964D-46F1-9C86-CE9DB77BDB23}"/>
                  </a:ext>
                </a:extLst>
              </p:cNvPr>
              <p:cNvSpPr txBox="1"/>
              <p:nvPr/>
            </p:nvSpPr>
            <p:spPr>
              <a:xfrm>
                <a:off x="838200" y="1578358"/>
                <a:ext cx="10515600" cy="274639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bIns="182880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Assume that in the setting of constant-width large-alphabet ROBPs,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explicit hitting set,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explicit PRG</a:t>
                </a:r>
                <a:r>
                  <a:rPr lang="en-US" sz="2800" dirty="0"/>
                  <a:t> with similar parameters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∃ 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explicit PRG</a:t>
                </a:r>
                <a:r>
                  <a:rPr lang="en-US" sz="2800" dirty="0"/>
                  <a:t> for constant-width ROBPs with seed length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28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1.001</m:t>
                            </m:r>
                          </m:sup>
                        </m:sSup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D02A33-964D-46F1-9C86-CE9DB77BD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78358"/>
                <a:ext cx="10515600" cy="2746393"/>
              </a:xfrm>
              <a:prstGeom prst="rect">
                <a:avLst/>
              </a:prstGeom>
              <a:blipFill>
                <a:blip r:embed="rId6"/>
                <a:stretch>
                  <a:fillRect l="-984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3047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C200-5D6E-4D8F-A77F-63A90D08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complexity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C8060E-C1D9-4680-B90A-EECF8D09A7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2400" dirty="0"/>
                  <a:t>Definition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0" smtClean="0">
                        <a:latin typeface="Cambria Math" panose="02040503050406030204" pitchFamily="18" charset="0"/>
                      </a:rPr>
                      <m:t>BPP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400" b="1" i="0" smtClean="0">
                        <a:latin typeface="Cambria Math" panose="02040503050406030204" pitchFamily="18" charset="0"/>
                      </a:rPr>
                      <m:t>BPL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etc.: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/>
                  <a:t> efficient randomized algorithm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such that</a:t>
                </a:r>
              </a:p>
              <a:p>
                <a:pPr lvl="1">
                  <a:lnSpc>
                    <a:spcPct val="150000"/>
                  </a:lnSpc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>
                  <a:lnSpc>
                    <a:spcPct val="150000"/>
                  </a:lnSpc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b="0" dirty="0">
                    <a:solidFill>
                      <a:schemeClr val="accent1"/>
                    </a:solidFill>
                  </a:rPr>
                  <a:t>Two-sided error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: “Efficient” = poly-time</a:t>
                </a:r>
              </a:p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BPL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: “Efficient” = </a:t>
                </a:r>
                <a:r>
                  <a:rPr lang="en-US" b="0" dirty="0">
                    <a:solidFill>
                      <a:schemeClr val="accent1"/>
                    </a:solidFill>
                  </a:rPr>
                  <a:t>log-space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C8060E-C1D9-4680-B90A-EECF8D09A7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6"/>
                <a:stretch>
                  <a:fillRect l="-1043" b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8308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0D34-F90F-4211-83A6-ED058E42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68BB04-2E83-418A-BBB6-F25132913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6596" y="1384616"/>
                <a:ext cx="5222308" cy="48632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Open problems (more in paper):</a:t>
                </a:r>
              </a:p>
              <a:p>
                <a:pPr lvl="1"/>
                <a:r>
                  <a:rPr lang="en-US" dirty="0"/>
                  <a:t>Does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RL</m:t>
                    </m:r>
                  </m:oMath>
                </a14:m>
                <a:r>
                  <a:rPr lang="en-US" dirty="0"/>
                  <a:t> imply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BPL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NL</m:t>
                    </m:r>
                  </m:oMath>
                </a14:m>
                <a:r>
                  <a:rPr lang="en-US" dirty="0"/>
                  <a:t> imply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BPL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Thanks for watching!</a:t>
                </a:r>
              </a:p>
              <a:p>
                <a:r>
                  <a:rPr lang="en-US" dirty="0"/>
                  <a:t>Contact us if you have questions!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68BB04-2E83-418A-BBB6-F25132913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6596" y="1384616"/>
                <a:ext cx="5222308" cy="4863274"/>
              </a:xfrm>
              <a:blipFill>
                <a:blip r:embed="rId5"/>
                <a:stretch>
                  <a:fillRect l="-2103" t="-2005" r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AA43359-BE63-403D-AFC0-322DB2D0A98E}"/>
              </a:ext>
            </a:extLst>
          </p:cNvPr>
          <p:cNvSpPr txBox="1"/>
          <p:nvPr/>
        </p:nvSpPr>
        <p:spPr>
          <a:xfrm>
            <a:off x="216596" y="4189079"/>
            <a:ext cx="54237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References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[Andreev, Clementi, </a:t>
            </a:r>
            <a:r>
              <a:rPr lang="en-US" dirty="0" err="1">
                <a:solidFill>
                  <a:srgbClr val="C00000"/>
                </a:solidFill>
              </a:rPr>
              <a:t>Rolim</a:t>
            </a:r>
            <a:r>
              <a:rPr lang="en-US" dirty="0">
                <a:solidFill>
                  <a:srgbClr val="C00000"/>
                </a:solidFill>
              </a:rPr>
              <a:t> 1996]: Hitting sets derandomize BPP. In ICALP 1996, pages 357-368.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[Braverman, Cohen, Garg 2018]: Pseudorandom </a:t>
            </a:r>
            <a:r>
              <a:rPr lang="en-US" dirty="0" err="1">
                <a:solidFill>
                  <a:srgbClr val="C00000"/>
                </a:solidFill>
              </a:rPr>
              <a:t>pseudodistributions</a:t>
            </a:r>
            <a:r>
              <a:rPr lang="en-US" dirty="0">
                <a:solidFill>
                  <a:srgbClr val="C00000"/>
                </a:solidFill>
              </a:rPr>
              <a:t> with near-optimal error for read-once branching programs. In SICOMP Special Section for STOC 2018, pages 242-299. (Preliminary version in STOC 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1811C5-4604-4061-8733-C715B1642E96}"/>
                  </a:ext>
                </a:extLst>
              </p:cNvPr>
              <p:cNvSpPr txBox="1"/>
              <p:nvPr/>
            </p:nvSpPr>
            <p:spPr>
              <a:xfrm>
                <a:off x="5438904" y="169101"/>
                <a:ext cx="6619485" cy="674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C00000"/>
                    </a:solidFill>
                  </a:rPr>
                  <a:t>[Braverman, Rao, Raz, </a:t>
                </a:r>
                <a:r>
                  <a:rPr lang="en-US" dirty="0" err="1">
                    <a:solidFill>
                      <a:srgbClr val="C00000"/>
                    </a:solidFill>
                  </a:rPr>
                  <a:t>Yehudayoff</a:t>
                </a:r>
                <a:r>
                  <a:rPr lang="en-US" dirty="0">
                    <a:solidFill>
                      <a:srgbClr val="C00000"/>
                    </a:solidFill>
                  </a:rPr>
                  <a:t> 2010]: Pseudorandom generators for regular branching programs. In SICOMP, volume 43, issue 3, pages 973-986, 2014. Preliminary version in FOCS 2010.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C00000"/>
                    </a:solidFill>
                  </a:rPr>
                  <a:t>[Nisan 1990]: Pseudorandom generators for space-bounded computation. In </a:t>
                </a:r>
                <a:r>
                  <a:rPr lang="en-US" dirty="0" err="1">
                    <a:solidFill>
                      <a:srgbClr val="C00000"/>
                    </a:solidFill>
                  </a:rPr>
                  <a:t>Combinatorica</a:t>
                </a:r>
                <a:r>
                  <a:rPr lang="en-US" dirty="0">
                    <a:solidFill>
                      <a:srgbClr val="C00000"/>
                    </a:solidFill>
                  </a:rPr>
                  <a:t>, volume 12, issue 4, pages 449-461, 1992. (Preliminary version in STOC 1990)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C00000"/>
                    </a:solidFill>
                  </a:rPr>
                  <a:t>[Chattopadhyay, Liao 2020]: Optimal error </a:t>
                </a:r>
                <a:r>
                  <a:rPr lang="en-US" dirty="0" err="1">
                    <a:solidFill>
                      <a:srgbClr val="C00000"/>
                    </a:solidFill>
                  </a:rPr>
                  <a:t>pseudodistributions</a:t>
                </a:r>
                <a:r>
                  <a:rPr lang="en-US" dirty="0">
                    <a:solidFill>
                      <a:srgbClr val="C00000"/>
                    </a:solidFill>
                  </a:rPr>
                  <a:t> for read-once branching programs. To appear in CCC 2020.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C00000"/>
                    </a:solidFill>
                  </a:rPr>
                  <a:t>[Gopalan, </a:t>
                </a:r>
                <a:r>
                  <a:rPr lang="en-US" dirty="0" err="1">
                    <a:solidFill>
                      <a:srgbClr val="C00000"/>
                    </a:solidFill>
                  </a:rPr>
                  <a:t>Meka</a:t>
                </a:r>
                <a:r>
                  <a:rPr lang="en-US" dirty="0">
                    <a:solidFill>
                      <a:srgbClr val="C00000"/>
                    </a:solidFill>
                  </a:rPr>
                  <a:t>, </a:t>
                </a:r>
                <a:r>
                  <a:rPr lang="en-US" dirty="0" err="1">
                    <a:solidFill>
                      <a:srgbClr val="C00000"/>
                    </a:solidFill>
                  </a:rPr>
                  <a:t>Reingold</a:t>
                </a:r>
                <a:r>
                  <a:rPr lang="en-US" dirty="0">
                    <a:solidFill>
                      <a:srgbClr val="C00000"/>
                    </a:solidFill>
                  </a:rPr>
                  <a:t>, </a:t>
                </a:r>
                <a:r>
                  <a:rPr lang="en-US" dirty="0" err="1">
                    <a:solidFill>
                      <a:srgbClr val="C00000"/>
                    </a:solidFill>
                  </a:rPr>
                  <a:t>Trevisan</a:t>
                </a:r>
                <a:r>
                  <a:rPr lang="en-US" dirty="0">
                    <a:solidFill>
                      <a:srgbClr val="C00000"/>
                    </a:solidFill>
                  </a:rPr>
                  <a:t>, </a:t>
                </a:r>
                <a:r>
                  <a:rPr lang="en-US" dirty="0" err="1">
                    <a:solidFill>
                      <a:srgbClr val="C00000"/>
                    </a:solidFill>
                  </a:rPr>
                  <a:t>Vadhan</a:t>
                </a:r>
                <a:r>
                  <a:rPr lang="en-US" dirty="0">
                    <a:solidFill>
                      <a:srgbClr val="C00000"/>
                    </a:solidFill>
                  </a:rPr>
                  <a:t> 2012]: Better pseudorandom generators from milder pseudorandom restrictions. In FOCS 2012, pages 120-129.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C00000"/>
                    </a:solidFill>
                  </a:rPr>
                  <a:t>[Hoza, Zuckerman 2018]: Simple optimal hitting sets for small-success RL. In FOCS 2018, pages 59-64.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C00000"/>
                    </a:solidFill>
                  </a:rPr>
                  <a:t>[</a:t>
                </a:r>
                <a:r>
                  <a:rPr lang="en-US" dirty="0" err="1">
                    <a:solidFill>
                      <a:srgbClr val="C00000"/>
                    </a:solidFill>
                  </a:rPr>
                  <a:t>Linial</a:t>
                </a:r>
                <a:r>
                  <a:rPr lang="en-US" dirty="0">
                    <a:solidFill>
                      <a:srgbClr val="C00000"/>
                    </a:solidFill>
                  </a:rPr>
                  <a:t>, </a:t>
                </a:r>
                <a:r>
                  <a:rPr lang="en-US" dirty="0" err="1">
                    <a:solidFill>
                      <a:srgbClr val="C00000"/>
                    </a:solidFill>
                  </a:rPr>
                  <a:t>Luby</a:t>
                </a:r>
                <a:r>
                  <a:rPr lang="en-US" dirty="0">
                    <a:solidFill>
                      <a:srgbClr val="C00000"/>
                    </a:solidFill>
                  </a:rPr>
                  <a:t>, Saks, Zuckerman 1997]: Efficient construction of a small hitting set for combinatorial rectangles in high dimension. In </a:t>
                </a:r>
                <a:r>
                  <a:rPr lang="en-US" dirty="0" err="1">
                    <a:solidFill>
                      <a:srgbClr val="C00000"/>
                    </a:solidFill>
                  </a:rPr>
                  <a:t>Combinatorica</a:t>
                </a:r>
                <a:r>
                  <a:rPr lang="en-US" dirty="0">
                    <a:solidFill>
                      <a:srgbClr val="C00000"/>
                    </a:solidFill>
                  </a:rPr>
                  <a:t>, volume 17, issue 2, pages 215-234, 1997.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C00000"/>
                    </a:solidFill>
                  </a:rPr>
                  <a:t>[Lu 2012]: Hitting set generators for sparse polynomials over any finite fields. In CCC 2012, pages 280-286.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C00000"/>
                    </a:solidFill>
                  </a:rPr>
                  <a:t>[</a:t>
                </a:r>
                <a:r>
                  <a:rPr lang="en-US" dirty="0" err="1">
                    <a:solidFill>
                      <a:srgbClr val="C00000"/>
                    </a:solidFill>
                  </a:rPr>
                  <a:t>Rabani</a:t>
                </a:r>
                <a:r>
                  <a:rPr lang="en-US" dirty="0">
                    <a:solidFill>
                      <a:srgbClr val="C00000"/>
                    </a:solidFill>
                  </a:rPr>
                  <a:t>, </a:t>
                </a:r>
                <a:r>
                  <a:rPr lang="en-US" dirty="0" err="1">
                    <a:solidFill>
                      <a:srgbClr val="C00000"/>
                    </a:solidFill>
                  </a:rPr>
                  <a:t>Shpilka</a:t>
                </a:r>
                <a:r>
                  <a:rPr lang="en-US" dirty="0">
                    <a:solidFill>
                      <a:srgbClr val="C00000"/>
                    </a:solidFill>
                  </a:rPr>
                  <a:t> 2009]: Explicit construction of a small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-net for linear threshold functions. In SICOMP, volume 39, issue 8, pages 3501-3520, 2010. (Preliminary version in STOC 2009)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1811C5-4604-4061-8733-C715B1642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904" y="169101"/>
                <a:ext cx="6619485" cy="6740307"/>
              </a:xfrm>
              <a:prstGeom prst="rect">
                <a:avLst/>
              </a:prstGeom>
              <a:blipFill>
                <a:blip r:embed="rId6"/>
                <a:stretch>
                  <a:fillRect l="-552" t="-543" r="-1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3309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279E-DB16-4DDC-8BB3-D3A877EC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randomness?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AA4283-314E-4EFE-819B-32291E1DA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16508" cy="435133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BPL</m:t>
                    </m:r>
                  </m:oMath>
                </a14:m>
                <a:endParaRPr lang="en-US" b="1" dirty="0"/>
              </a:p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dirty="0">
                    <a:solidFill>
                      <a:schemeClr val="accent2"/>
                    </a:solidFill>
                  </a:rPr>
                  <a:t>Conjecture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BPL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dirty="0"/>
                  <a:t>“</a:t>
                </a:r>
                <a:r>
                  <a:rPr lang="en-US" dirty="0">
                    <a:solidFill>
                      <a:schemeClr val="accent1"/>
                    </a:solidFill>
                  </a:rPr>
                  <a:t>Randomness is not necessary</a:t>
                </a:r>
                <a:r>
                  <a:rPr lang="en-US" dirty="0"/>
                  <a:t> for efficient computation”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AA4283-314E-4EFE-819B-32291E1DA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16508" cy="4351338"/>
              </a:xfrm>
              <a:blipFill>
                <a:blip r:embed="rId5"/>
                <a:stretch>
                  <a:fillRect l="-1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76C19C92-0366-43DB-9A76-086515BAF87D}"/>
              </a:ext>
            </a:extLst>
          </p:cNvPr>
          <p:cNvGrpSpPr/>
          <p:nvPr/>
        </p:nvGrpSpPr>
        <p:grpSpPr>
          <a:xfrm>
            <a:off x="5966361" y="836763"/>
            <a:ext cx="6312267" cy="4975138"/>
            <a:chOff x="5995237" y="365125"/>
            <a:chExt cx="6312267" cy="497513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B7F492D-A5AA-4531-9D72-AE9618BFF83C}"/>
                </a:ext>
              </a:extLst>
            </p:cNvPr>
            <p:cNvGrpSpPr/>
            <p:nvPr/>
          </p:nvGrpSpPr>
          <p:grpSpPr>
            <a:xfrm>
              <a:off x="8563450" y="365125"/>
              <a:ext cx="3744054" cy="4975138"/>
              <a:chOff x="8379970" y="690716"/>
              <a:chExt cx="3744054" cy="4975138"/>
            </a:xfrm>
          </p:grpSpPr>
          <p:pic>
            <p:nvPicPr>
              <p:cNvPr id="41" name="Picture 40" descr="Trash can">
                <a:extLst>
                  <a:ext uri="{FF2B5EF4-FFF2-40B4-BE49-F238E27FC236}">
                    <a16:creationId xmlns:a16="http://schemas.microsoft.com/office/drawing/2014/main" id="{6C41DE5D-DA75-4DC7-A5DB-F25F3C87DC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95663" y="1980682"/>
                <a:ext cx="3628361" cy="3685172"/>
              </a:xfrm>
              <a:prstGeom prst="rect">
                <a:avLst/>
              </a:prstGeom>
            </p:spPr>
          </p:pic>
          <p:sp>
            <p:nvSpPr>
              <p:cNvPr id="42" name="Arrow: Bent 41">
                <a:extLst>
                  <a:ext uri="{FF2B5EF4-FFF2-40B4-BE49-F238E27FC236}">
                    <a16:creationId xmlns:a16="http://schemas.microsoft.com/office/drawing/2014/main" id="{53BAA37F-C2D3-4751-B80D-91C19B9D46D9}"/>
                  </a:ext>
                </a:extLst>
              </p:cNvPr>
              <p:cNvSpPr/>
              <p:nvPr/>
            </p:nvSpPr>
            <p:spPr>
              <a:xfrm rot="3568272">
                <a:off x="8356168" y="714518"/>
                <a:ext cx="1857046" cy="1809441"/>
              </a:xfrm>
              <a:prstGeom prst="bentArrow">
                <a:avLst>
                  <a:gd name="adj1" fmla="val 24704"/>
                  <a:gd name="adj2" fmla="val 25000"/>
                  <a:gd name="adj3" fmla="val 25000"/>
                  <a:gd name="adj4" fmla="val 776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5" name="Picture 34" descr="A close up of a coin&#10;&#10;Description automatically generated">
              <a:extLst>
                <a:ext uri="{FF2B5EF4-FFF2-40B4-BE49-F238E27FC236}">
                  <a16:creationId xmlns:a16="http://schemas.microsoft.com/office/drawing/2014/main" id="{5364028E-810D-472C-A2B2-2AEA290CA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1692" y="1545639"/>
              <a:ext cx="951809" cy="951809"/>
            </a:xfrm>
            <a:prstGeom prst="rect">
              <a:avLst/>
            </a:prstGeom>
          </p:spPr>
        </p:pic>
        <p:pic>
          <p:nvPicPr>
            <p:cNvPr id="36" name="Picture 35" descr="A black and white photo of a coin&#10;&#10;Description automatically generated">
              <a:extLst>
                <a:ext uri="{FF2B5EF4-FFF2-40B4-BE49-F238E27FC236}">
                  <a16:creationId xmlns:a16="http://schemas.microsoft.com/office/drawing/2014/main" id="{C76DAA92-BF6F-40BE-96F1-AED002E27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5237" y="1047660"/>
              <a:ext cx="951810" cy="951810"/>
            </a:xfrm>
            <a:prstGeom prst="rect">
              <a:avLst/>
            </a:prstGeom>
          </p:spPr>
        </p:pic>
        <p:pic>
          <p:nvPicPr>
            <p:cNvPr id="37" name="Picture 36" descr="A black and white photo of a coin&#10;&#10;Description automatically generated">
              <a:extLst>
                <a:ext uri="{FF2B5EF4-FFF2-40B4-BE49-F238E27FC236}">
                  <a16:creationId xmlns:a16="http://schemas.microsoft.com/office/drawing/2014/main" id="{42A0C104-94F5-46D7-BDDA-C0B70D2A3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025" y="549682"/>
              <a:ext cx="951810" cy="951810"/>
            </a:xfrm>
            <a:prstGeom prst="rect">
              <a:avLst/>
            </a:prstGeom>
          </p:spPr>
        </p:pic>
        <p:pic>
          <p:nvPicPr>
            <p:cNvPr id="38" name="Picture 37" descr="A close up of a coin&#10;&#10;Description automatically generated">
              <a:extLst>
                <a:ext uri="{FF2B5EF4-FFF2-40B4-BE49-F238E27FC236}">
                  <a16:creationId xmlns:a16="http://schemas.microsoft.com/office/drawing/2014/main" id="{2DCDC9D3-3594-4892-96E1-8109DDBB3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7041" y="1069734"/>
              <a:ext cx="951809" cy="951809"/>
            </a:xfrm>
            <a:prstGeom prst="rect">
              <a:avLst/>
            </a:prstGeom>
          </p:spPr>
        </p:pic>
        <p:pic>
          <p:nvPicPr>
            <p:cNvPr id="39" name="Picture 38" descr="A close up of a coin&#10;&#10;Description automatically generated">
              <a:extLst>
                <a:ext uri="{FF2B5EF4-FFF2-40B4-BE49-F238E27FC236}">
                  <a16:creationId xmlns:a16="http://schemas.microsoft.com/office/drawing/2014/main" id="{A9458409-5DDA-42AE-839C-1988C3345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1197" y="1504477"/>
              <a:ext cx="951809" cy="951809"/>
            </a:xfrm>
            <a:prstGeom prst="rect">
              <a:avLst/>
            </a:prstGeom>
          </p:spPr>
        </p:pic>
        <p:pic>
          <p:nvPicPr>
            <p:cNvPr id="40" name="Picture 39" descr="A black and white photo of a coin&#10;&#10;Description automatically generated">
              <a:extLst>
                <a:ext uri="{FF2B5EF4-FFF2-40B4-BE49-F238E27FC236}">
                  <a16:creationId xmlns:a16="http://schemas.microsoft.com/office/drawing/2014/main" id="{F4CCA2F8-EC7D-485A-AF4E-193469F37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8294" y="999292"/>
              <a:ext cx="951810" cy="95181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5670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2CA4-22F1-423D-A3E6-24671EFA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Pseudorandom generators (PRGs)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9AA85A-90A9-4A69-B89C-93677BCB9EFD}"/>
                  </a:ext>
                </a:extLst>
              </p:cNvPr>
              <p:cNvSpPr txBox="1"/>
              <p:nvPr/>
            </p:nvSpPr>
            <p:spPr>
              <a:xfrm>
                <a:off x="709123" y="1621324"/>
                <a:ext cx="9750489" cy="531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9AA85A-90A9-4A69-B89C-93677BCB9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23" y="1621324"/>
                <a:ext cx="9750489" cy="5314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D9259A-EA9B-421D-9B1C-A8ADC2CDAEDE}"/>
                  </a:ext>
                </a:extLst>
              </p:cNvPr>
              <p:cNvSpPr txBox="1"/>
              <p:nvPr/>
            </p:nvSpPr>
            <p:spPr>
              <a:xfrm>
                <a:off x="709123" y="2244662"/>
                <a:ext cx="9750489" cy="3340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800" dirty="0"/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800" dirty="0"/>
                  <a:t> is a class of functions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Try all seeds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 Deterministically estimate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800" b="0" dirty="0">
                  <a:solidFill>
                    <a:schemeClr val="accent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2800" b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D9259A-EA9B-421D-9B1C-A8ADC2CDA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23" y="2244662"/>
                <a:ext cx="9750489" cy="3340402"/>
              </a:xfrm>
              <a:prstGeom prst="rect">
                <a:avLst/>
              </a:prstGeom>
              <a:blipFill>
                <a:blip r:embed="rId8"/>
                <a:stretch>
                  <a:fillRect l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1E111913-D814-48A9-B83A-99B18878E44A}"/>
              </a:ext>
            </a:extLst>
          </p:cNvPr>
          <p:cNvGrpSpPr/>
          <p:nvPr/>
        </p:nvGrpSpPr>
        <p:grpSpPr>
          <a:xfrm>
            <a:off x="709123" y="5212937"/>
            <a:ext cx="9750489" cy="523220"/>
            <a:chOff x="709124" y="5396226"/>
            <a:chExt cx="9750489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0D060D1-F92F-49DF-95AA-486611596B4C}"/>
                    </a:ext>
                  </a:extLst>
                </p:cNvPr>
                <p:cNvSpPr txBox="1"/>
                <p:nvPr/>
              </p:nvSpPr>
              <p:spPr>
                <a:xfrm>
                  <a:off x="709124" y="5396226"/>
                  <a:ext cx="975048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800" dirty="0"/>
                    <a:t>Good PRG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sz="2800" b="1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1" i="0" smtClean="0">
                          <a:latin typeface="Cambria Math" panose="02040503050406030204" pitchFamily="18" charset="0"/>
                        </a:rPr>
                        <m:t>BPP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b="1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1" i="0" smtClean="0">
                          <a:latin typeface="Cambria Math" panose="02040503050406030204" pitchFamily="18" charset="0"/>
                        </a:rPr>
                        <m:t>BPL</m:t>
                      </m:r>
                    </m:oMath>
                  </a14:m>
                  <a:endParaRPr lang="en-US" sz="2800" b="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0D060D1-F92F-49DF-95AA-486611596B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124" y="5396226"/>
                  <a:ext cx="9750489" cy="523220"/>
                </a:xfrm>
                <a:prstGeom prst="rect">
                  <a:avLst/>
                </a:prstGeom>
                <a:blipFill>
                  <a:blip r:embed="rId12"/>
                  <a:stretch>
                    <a:fillRect l="-1125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2" name="Picture 4" descr="Slightly Smiling Face on Facebook 4.0">
              <a:extLst>
                <a:ext uri="{FF2B5EF4-FFF2-40B4-BE49-F238E27FC236}">
                  <a16:creationId xmlns:a16="http://schemas.microsoft.com/office/drawing/2014/main" id="{A7C00545-0C8F-4FB8-B60B-F9A3AC71BC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3926" y="5435641"/>
              <a:ext cx="464707" cy="464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88E117-CAE4-417D-B1C9-D8A5FBDDA5CB}"/>
              </a:ext>
            </a:extLst>
          </p:cNvPr>
          <p:cNvGrpSpPr/>
          <p:nvPr/>
        </p:nvGrpSpPr>
        <p:grpSpPr>
          <a:xfrm>
            <a:off x="709123" y="5969655"/>
            <a:ext cx="9750489" cy="523220"/>
            <a:chOff x="709124" y="6104665"/>
            <a:chExt cx="9750489" cy="52322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D1CE771-E3E7-4770-BC7A-C44C98C9EE6C}"/>
                </a:ext>
              </a:extLst>
            </p:cNvPr>
            <p:cNvSpPr txBox="1"/>
            <p:nvPr/>
          </p:nvSpPr>
          <p:spPr>
            <a:xfrm>
              <a:off x="709124" y="6104665"/>
              <a:ext cx="97504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/>
                <a:t>Constructing good PRGs is difficult</a:t>
              </a:r>
            </a:p>
          </p:txBody>
        </p:sp>
        <p:pic>
          <p:nvPicPr>
            <p:cNvPr id="34" name="Picture 2" descr="Crying Face on Facebook 4.0">
              <a:extLst>
                <a:ext uri="{FF2B5EF4-FFF2-40B4-BE49-F238E27FC236}">
                  <a16:creationId xmlns:a16="http://schemas.microsoft.com/office/drawing/2014/main" id="{109F1A6B-3A44-4B00-9BF7-E97FB8ECF6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948" y="6133921"/>
              <a:ext cx="464707" cy="464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972952A-9B58-4B70-B8AB-5380B7A0C248}"/>
              </a:ext>
            </a:extLst>
          </p:cNvPr>
          <p:cNvGrpSpPr/>
          <p:nvPr/>
        </p:nvGrpSpPr>
        <p:grpSpPr>
          <a:xfrm>
            <a:off x="4433404" y="1645063"/>
            <a:ext cx="7362686" cy="476468"/>
            <a:chOff x="4433404" y="1645063"/>
            <a:chExt cx="7362686" cy="47646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904473B-9501-4436-B602-2E800DAA8552}"/>
                </a:ext>
              </a:extLst>
            </p:cNvPr>
            <p:cNvGrpSpPr/>
            <p:nvPr/>
          </p:nvGrpSpPr>
          <p:grpSpPr>
            <a:xfrm>
              <a:off x="4438850" y="1649314"/>
              <a:ext cx="7357240" cy="472217"/>
              <a:chOff x="2879557" y="2409298"/>
              <a:chExt cx="7357240" cy="47221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72AC0A0-6C54-4B38-81E3-3C0519E2AC8C}"/>
                  </a:ext>
                </a:extLst>
              </p:cNvPr>
              <p:cNvSpPr/>
              <p:nvPr/>
            </p:nvSpPr>
            <p:spPr>
              <a:xfrm>
                <a:off x="2879557" y="2413114"/>
                <a:ext cx="2301187" cy="4647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8879189-CF80-4B36-8692-58CCC5D98008}"/>
                  </a:ext>
                </a:extLst>
              </p:cNvPr>
              <p:cNvGrpSpPr/>
              <p:nvPr/>
            </p:nvGrpSpPr>
            <p:grpSpPr>
              <a:xfrm>
                <a:off x="5672446" y="2409298"/>
                <a:ext cx="4564351" cy="472217"/>
                <a:chOff x="7198633" y="2403854"/>
                <a:chExt cx="4564351" cy="472217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A1BCD772-1248-4368-8FE5-56CA47EBC17A}"/>
                    </a:ext>
                  </a:extLst>
                </p:cNvPr>
                <p:cNvSpPr/>
                <p:nvPr/>
              </p:nvSpPr>
              <p:spPr>
                <a:xfrm>
                  <a:off x="7198633" y="2405120"/>
                  <a:ext cx="4564351" cy="4614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6" name="Picture 45" descr="An old photo of a person&#10;&#10;Description automatically generated">
                  <a:extLst>
                    <a:ext uri="{FF2B5EF4-FFF2-40B4-BE49-F238E27FC236}">
                      <a16:creationId xmlns:a16="http://schemas.microsoft.com/office/drawing/2014/main" id="{BD465085-28B1-42CE-8960-2BDF489D97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98634" y="2410690"/>
                  <a:ext cx="461687" cy="461687"/>
                </a:xfrm>
                <a:prstGeom prst="rect">
                  <a:avLst/>
                </a:prstGeom>
              </p:spPr>
            </p:pic>
            <p:pic>
              <p:nvPicPr>
                <p:cNvPr id="47" name="Picture 46" descr="A coin next to a sign&#10;&#10;Description automatically generated">
                  <a:extLst>
                    <a:ext uri="{FF2B5EF4-FFF2-40B4-BE49-F238E27FC236}">
                      <a16:creationId xmlns:a16="http://schemas.microsoft.com/office/drawing/2014/main" id="{36DD2E8D-C0DB-4D2E-8128-190B8208C7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55833" y="2407670"/>
                  <a:ext cx="449551" cy="449551"/>
                </a:xfrm>
                <a:prstGeom prst="rect">
                  <a:avLst/>
                </a:prstGeom>
              </p:spPr>
            </p:pic>
            <p:pic>
              <p:nvPicPr>
                <p:cNvPr id="48" name="Picture 47" descr="A coin next to a sign&#10;&#10;Description automatically generated">
                  <a:extLst>
                    <a:ext uri="{FF2B5EF4-FFF2-40B4-BE49-F238E27FC236}">
                      <a16:creationId xmlns:a16="http://schemas.microsoft.com/office/drawing/2014/main" id="{634A08E8-17BD-49FE-A8E3-BCDFEAE4EA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21781" y="2422305"/>
                  <a:ext cx="449551" cy="449551"/>
                </a:xfrm>
                <a:prstGeom prst="rect">
                  <a:avLst/>
                </a:prstGeom>
              </p:spPr>
            </p:pic>
            <p:pic>
              <p:nvPicPr>
                <p:cNvPr id="49" name="Picture 48" descr="A coin next to a sign&#10;&#10;Description automatically generated">
                  <a:extLst>
                    <a:ext uri="{FF2B5EF4-FFF2-40B4-BE49-F238E27FC236}">
                      <a16:creationId xmlns:a16="http://schemas.microsoft.com/office/drawing/2014/main" id="{F9C9DD83-8113-44F9-9FB5-5F3A404CE3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8165" y="2411319"/>
                  <a:ext cx="449551" cy="449551"/>
                </a:xfrm>
                <a:prstGeom prst="rect">
                  <a:avLst/>
                </a:prstGeom>
              </p:spPr>
            </p:pic>
            <p:pic>
              <p:nvPicPr>
                <p:cNvPr id="50" name="Picture 49" descr="A coin next to a sign&#10;&#10;Description automatically generated">
                  <a:extLst>
                    <a:ext uri="{FF2B5EF4-FFF2-40B4-BE49-F238E27FC236}">
                      <a16:creationId xmlns:a16="http://schemas.microsoft.com/office/drawing/2014/main" id="{EDAA6240-5757-4055-B900-C80C0E09C8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71333" y="2417058"/>
                  <a:ext cx="449551" cy="449551"/>
                </a:xfrm>
                <a:prstGeom prst="rect">
                  <a:avLst/>
                </a:prstGeom>
              </p:spPr>
            </p:pic>
            <p:pic>
              <p:nvPicPr>
                <p:cNvPr id="51" name="Picture 50" descr="An old photo of a person&#10;&#10;Description automatically generated">
                  <a:extLst>
                    <a:ext uri="{FF2B5EF4-FFF2-40B4-BE49-F238E27FC236}">
                      <a16:creationId xmlns:a16="http://schemas.microsoft.com/office/drawing/2014/main" id="{00811CE6-07A7-469D-8FEB-8EF2D64FEB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0163" y="2403854"/>
                  <a:ext cx="461687" cy="461687"/>
                </a:xfrm>
                <a:prstGeom prst="rect">
                  <a:avLst/>
                </a:prstGeom>
              </p:spPr>
            </p:pic>
            <p:pic>
              <p:nvPicPr>
                <p:cNvPr id="52" name="Picture 51" descr="An old photo of a person&#10;&#10;Description automatically generated">
                  <a:extLst>
                    <a:ext uri="{FF2B5EF4-FFF2-40B4-BE49-F238E27FC236}">
                      <a16:creationId xmlns:a16="http://schemas.microsoft.com/office/drawing/2014/main" id="{8C078953-B8F7-4DCF-9535-68A12245C7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69163" y="2414384"/>
                  <a:ext cx="461687" cy="461687"/>
                </a:xfrm>
                <a:prstGeom prst="rect">
                  <a:avLst/>
                </a:prstGeom>
              </p:spPr>
            </p:pic>
            <p:pic>
              <p:nvPicPr>
                <p:cNvPr id="53" name="Picture 52" descr="An old photo of a person&#10;&#10;Description automatically generated">
                  <a:extLst>
                    <a:ext uri="{FF2B5EF4-FFF2-40B4-BE49-F238E27FC236}">
                      <a16:creationId xmlns:a16="http://schemas.microsoft.com/office/drawing/2014/main" id="{08BE9D27-5A4A-4939-84D9-56A7C36FDD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23110" y="2411811"/>
                  <a:ext cx="461687" cy="461687"/>
                </a:xfrm>
                <a:prstGeom prst="rect">
                  <a:avLst/>
                </a:prstGeom>
              </p:spPr>
            </p:pic>
            <p:pic>
              <p:nvPicPr>
                <p:cNvPr id="54" name="Picture 53" descr="An old photo of a person&#10;&#10;Description automatically generated">
                  <a:extLst>
                    <a:ext uri="{FF2B5EF4-FFF2-40B4-BE49-F238E27FC236}">
                      <a16:creationId xmlns:a16="http://schemas.microsoft.com/office/drawing/2014/main" id="{7B0B63DC-88A8-4C6C-A3B8-379EE9A278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34164" y="2405708"/>
                  <a:ext cx="461687" cy="461687"/>
                </a:xfrm>
                <a:prstGeom prst="rect">
                  <a:avLst/>
                </a:prstGeom>
              </p:spPr>
            </p:pic>
            <p:pic>
              <p:nvPicPr>
                <p:cNvPr id="55" name="Picture 54" descr="An old photo of a person&#10;&#10;Description automatically generated">
                  <a:extLst>
                    <a:ext uri="{FF2B5EF4-FFF2-40B4-BE49-F238E27FC236}">
                      <a16:creationId xmlns:a16="http://schemas.microsoft.com/office/drawing/2014/main" id="{B5C7AF5C-9840-4B2D-920D-6F33B21F2C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301297" y="2413852"/>
                  <a:ext cx="461687" cy="461687"/>
                </a:xfrm>
                <a:prstGeom prst="rect">
                  <a:avLst/>
                </a:prstGeom>
              </p:spPr>
            </p:pic>
          </p:grp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551EBE07-E6DB-48B3-A969-053D58530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8915" y="2652524"/>
                <a:ext cx="45353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6" name="Picture 55" descr="A black and white photo of a coin&#10;&#10;Description automatically generated">
              <a:extLst>
                <a:ext uri="{FF2B5EF4-FFF2-40B4-BE49-F238E27FC236}">
                  <a16:creationId xmlns:a16="http://schemas.microsoft.com/office/drawing/2014/main" id="{3D8254C7-1593-4D7B-A068-5E8D74C50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3404" y="1656150"/>
              <a:ext cx="461687" cy="461687"/>
            </a:xfrm>
            <a:prstGeom prst="rect">
              <a:avLst/>
            </a:prstGeom>
          </p:spPr>
        </p:pic>
        <p:pic>
          <p:nvPicPr>
            <p:cNvPr id="57" name="Picture 56" descr="A close up of a coin&#10;&#10;Description automatically generated">
              <a:extLst>
                <a:ext uri="{FF2B5EF4-FFF2-40B4-BE49-F238E27FC236}">
                  <a16:creationId xmlns:a16="http://schemas.microsoft.com/office/drawing/2014/main" id="{074D5145-47DB-4C2D-BCCA-5F623223F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4848" y="1657846"/>
              <a:ext cx="461687" cy="461687"/>
            </a:xfrm>
            <a:prstGeom prst="rect">
              <a:avLst/>
            </a:prstGeom>
          </p:spPr>
        </p:pic>
        <p:pic>
          <p:nvPicPr>
            <p:cNvPr id="58" name="Picture 57" descr="A black and white photo of a coin&#10;&#10;Description automatically generated">
              <a:extLst>
                <a:ext uri="{FF2B5EF4-FFF2-40B4-BE49-F238E27FC236}">
                  <a16:creationId xmlns:a16="http://schemas.microsoft.com/office/drawing/2014/main" id="{A5CADD5C-795E-44E2-AD1F-9403296E4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3663" y="1645063"/>
              <a:ext cx="461687" cy="461687"/>
            </a:xfrm>
            <a:prstGeom prst="rect">
              <a:avLst/>
            </a:prstGeom>
          </p:spPr>
        </p:pic>
        <p:pic>
          <p:nvPicPr>
            <p:cNvPr id="59" name="Picture 58" descr="A black and white photo of a coin&#10;&#10;Description automatically generated">
              <a:extLst>
                <a:ext uri="{FF2B5EF4-FFF2-40B4-BE49-F238E27FC236}">
                  <a16:creationId xmlns:a16="http://schemas.microsoft.com/office/drawing/2014/main" id="{88DED996-5FB0-417E-8EC2-5E923D67F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9910" y="1654639"/>
              <a:ext cx="461687" cy="461687"/>
            </a:xfrm>
            <a:prstGeom prst="rect">
              <a:avLst/>
            </a:prstGeom>
          </p:spPr>
        </p:pic>
        <p:pic>
          <p:nvPicPr>
            <p:cNvPr id="60" name="Picture 59" descr="A close up of a coin&#10;&#10;Description automatically generated">
              <a:extLst>
                <a:ext uri="{FF2B5EF4-FFF2-40B4-BE49-F238E27FC236}">
                  <a16:creationId xmlns:a16="http://schemas.microsoft.com/office/drawing/2014/main" id="{37624FFE-398C-42ED-AD21-F3006F803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7371" y="1656148"/>
              <a:ext cx="461687" cy="46168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hought Bubble: Cloud 5">
                <a:extLst>
                  <a:ext uri="{FF2B5EF4-FFF2-40B4-BE49-F238E27FC236}">
                    <a16:creationId xmlns:a16="http://schemas.microsoft.com/office/drawing/2014/main" id="{069596A5-1FED-4DB7-B77C-32BC2E47EC6A}"/>
                  </a:ext>
                </a:extLst>
              </p:cNvPr>
              <p:cNvSpPr/>
              <p:nvPr/>
            </p:nvSpPr>
            <p:spPr>
              <a:xfrm>
                <a:off x="7948141" y="3101820"/>
                <a:ext cx="2697905" cy="1329579"/>
              </a:xfrm>
              <a:prstGeom prst="cloudCallout">
                <a:avLst>
                  <a:gd name="adj1" fmla="val -68160"/>
                  <a:gd name="adj2" fmla="val -2456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hought Bubble: Cloud 5">
                <a:extLst>
                  <a:ext uri="{FF2B5EF4-FFF2-40B4-BE49-F238E27FC236}">
                    <a16:creationId xmlns:a16="http://schemas.microsoft.com/office/drawing/2014/main" id="{069596A5-1FED-4DB7-B77C-32BC2E47EC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141" y="3101820"/>
                <a:ext cx="2697905" cy="1329579"/>
              </a:xfrm>
              <a:prstGeom prst="cloudCallout">
                <a:avLst>
                  <a:gd name="adj1" fmla="val -68160"/>
                  <a:gd name="adj2" fmla="val -24563"/>
                </a:avLst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2208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9" grpId="0" uiExpand="1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1E3A-FCCF-4478-96A5-93F48F81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One-sided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F9B78-B89C-433E-A633-1E7F2243EE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2400" dirty="0"/>
                  <a:t>Definition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RP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RL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etc.: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/>
                  <a:t> efficient randomized algorithm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such that</a:t>
                </a:r>
              </a:p>
              <a:p>
                <a:pPr lvl="1">
                  <a:lnSpc>
                    <a:spcPct val="150000"/>
                  </a:lnSpc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>
                  <a:lnSpc>
                    <a:spcPct val="150000"/>
                  </a:lnSpc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/>
                  <a:t> 			</a:t>
                </a:r>
                <a:r>
                  <a:rPr lang="en-US" dirty="0">
                    <a:solidFill>
                      <a:schemeClr val="accent1"/>
                    </a:solidFill>
                  </a:rPr>
                  <a:t>“</a:t>
                </a:r>
                <a:r>
                  <a:rPr lang="en-US" b="0" dirty="0">
                    <a:solidFill>
                      <a:schemeClr val="accent1"/>
                    </a:solidFill>
                  </a:rPr>
                  <a:t>No false positives</a:t>
                </a:r>
                <a:r>
                  <a:rPr lang="en-US" dirty="0">
                    <a:solidFill>
                      <a:schemeClr val="accent1"/>
                    </a:solidFill>
                  </a:rPr>
                  <a:t>”</a:t>
                </a:r>
                <a:endParaRPr lang="en-US" b="0" dirty="0">
                  <a:solidFill>
                    <a:schemeClr val="accent1"/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RP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1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b="1" dirty="0"/>
              </a:p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RL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1">
                        <a:latin typeface="Cambria Math" panose="02040503050406030204" pitchFamily="18" charset="0"/>
                      </a:rPr>
                      <m:t>BPL</m:t>
                    </m:r>
                  </m:oMath>
                </a14:m>
                <a:endParaRPr lang="en-US" b="1" dirty="0"/>
              </a:p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F9B78-B89C-433E-A633-1E7F2243EE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7324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2CA4-22F1-423D-A3E6-24671EFA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Hitting sets: “One-sided PRG”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D9259A-EA9B-421D-9B1C-A8ADC2CDAEDE}"/>
                  </a:ext>
                </a:extLst>
              </p:cNvPr>
              <p:cNvSpPr txBox="1"/>
              <p:nvPr/>
            </p:nvSpPr>
            <p:spPr>
              <a:xfrm>
                <a:off x="838200" y="2151054"/>
                <a:ext cx="10773751" cy="3742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hitting set</a:t>
                </a:r>
                <a:r>
                  <a:rPr lang="en-US" sz="2800" dirty="0"/>
                  <a:t>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800" dirty="0"/>
                  <a:t> is a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/>
                  <a:t> 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800" dirty="0"/>
                  <a:t>,</a:t>
                </a: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sz="2800" dirty="0"/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Try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 Deterministically distinguish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b="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b="0" dirty="0"/>
                  <a:t>vs.</a:t>
                </a:r>
                <a:r>
                  <a:rPr lang="en-US" sz="2800" b="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800" b="0" dirty="0">
                  <a:solidFill>
                    <a:schemeClr val="accent1"/>
                  </a:solidFill>
                </a:endParaRP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0" dirty="0">
                    <a:solidFill>
                      <a:schemeClr val="tx1"/>
                    </a:solidFill>
                  </a:rPr>
                  <a:t>By default,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D9259A-EA9B-421D-9B1C-A8ADC2CDA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51054"/>
                <a:ext cx="10773751" cy="3742307"/>
              </a:xfrm>
              <a:prstGeom prst="rect">
                <a:avLst/>
              </a:prstGeom>
              <a:blipFill>
                <a:blip r:embed="rId5"/>
                <a:stretch>
                  <a:fillRect l="-1019" b="-1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9572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E9CC-AF47-4501-9209-EFBA0D311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367" y="0"/>
            <a:ext cx="11037266" cy="1325563"/>
          </a:xfrm>
        </p:spPr>
        <p:txBody>
          <a:bodyPr/>
          <a:lstStyle/>
          <a:p>
            <a:r>
              <a:rPr lang="en-US" dirty="0"/>
              <a:t>Using hitting sets for poly-time </a:t>
            </a:r>
            <a:r>
              <a:rPr lang="en-US" dirty="0" err="1"/>
              <a:t>derandomization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8324D-BEB3-4FB0-B625-660CD002C6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390891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200000"/>
                  </a:lnSpc>
                  <a:spcBef>
                    <a:spcPts val="0"/>
                  </a:spcBef>
                  <a:buClr>
                    <a:schemeClr val="tx1"/>
                  </a:buClr>
                </a:pPr>
                <a:r>
                  <a:rPr lang="en-US" dirty="0">
                    <a:solidFill>
                      <a:schemeClr val="accent2"/>
                    </a:solidFill>
                  </a:rPr>
                  <a:t>Trivial:</a:t>
                </a:r>
                <a:endParaRPr lang="en-US" dirty="0"/>
              </a:p>
              <a:p>
                <a:pPr lvl="1">
                  <a:lnSpc>
                    <a:spcPct val="200000"/>
                  </a:lnSpc>
                  <a:spcBef>
                    <a:spcPts val="0"/>
                  </a:spcBef>
                  <a:buClr>
                    <a:schemeClr val="tx1"/>
                  </a:buClr>
                </a:pPr>
                <a:r>
                  <a:rPr lang="en-US" sz="2600" dirty="0"/>
                  <a:t>If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600" dirty="0"/>
                  <a:t> poly-time-computable hitting set for size-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circuits,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RP</m:t>
                    </m:r>
                  </m:oMath>
                </a14:m>
                <a:r>
                  <a:rPr lang="en-US" sz="2600" b="1" dirty="0"/>
                  <a:t>.</a:t>
                </a:r>
              </a:p>
              <a:p>
                <a:pPr>
                  <a:lnSpc>
                    <a:spcPct val="200000"/>
                  </a:lnSpc>
                  <a:spcBef>
                    <a:spcPts val="0"/>
                  </a:spcBef>
                  <a:buClr>
                    <a:schemeClr val="tx1"/>
                  </a:buClr>
                </a:pPr>
                <a:r>
                  <a:rPr lang="en-US" dirty="0">
                    <a:solidFill>
                      <a:schemeClr val="accent2"/>
                    </a:solidFill>
                  </a:rPr>
                  <a:t>Theorem </a:t>
                </a:r>
                <a:r>
                  <a:rPr lang="en-US" sz="1800" dirty="0">
                    <a:solidFill>
                      <a:srgbClr val="C00000"/>
                    </a:solidFill>
                  </a:rPr>
                  <a:t>[Andreev, Clementi, </a:t>
                </a:r>
                <a:r>
                  <a:rPr lang="en-US" sz="1800" dirty="0" err="1">
                    <a:solidFill>
                      <a:srgbClr val="C00000"/>
                    </a:solidFill>
                  </a:rPr>
                  <a:t>Rolim</a:t>
                </a:r>
                <a:r>
                  <a:rPr lang="en-US" sz="1800" dirty="0">
                    <a:solidFill>
                      <a:srgbClr val="C00000"/>
                    </a:solidFill>
                  </a:rPr>
                  <a:t> 1996]</a:t>
                </a:r>
                <a:r>
                  <a:rPr lang="en-US" dirty="0"/>
                  <a:t>:</a:t>
                </a:r>
              </a:p>
              <a:p>
                <a:pPr lvl="1">
                  <a:lnSpc>
                    <a:spcPct val="200000"/>
                  </a:lnSpc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</a:pPr>
                <a:r>
                  <a:rPr lang="en-US" sz="2600" dirty="0"/>
                  <a:t>If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600" dirty="0"/>
                  <a:t> poly-time-computable hitting set for size-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circuits,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6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600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sz="2600" b="1" dirty="0"/>
                  <a:t>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8324D-BEB3-4FB0-B625-660CD002C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3908910"/>
              </a:xfrm>
              <a:blipFill>
                <a:blip r:embed="rId5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5912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E9CC-AF47-4501-9209-EFBA0D311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367" y="0"/>
            <a:ext cx="11037266" cy="1325563"/>
          </a:xfrm>
        </p:spPr>
        <p:txBody>
          <a:bodyPr/>
          <a:lstStyle/>
          <a:p>
            <a:r>
              <a:rPr lang="en-US" dirty="0"/>
              <a:t>Using hitting sets for </a:t>
            </a:r>
            <a:r>
              <a:rPr lang="en-US" dirty="0">
                <a:solidFill>
                  <a:schemeClr val="accent1"/>
                </a:solidFill>
              </a:rPr>
              <a:t>log-space</a:t>
            </a:r>
            <a:r>
              <a:rPr lang="en-US" dirty="0"/>
              <a:t> </a:t>
            </a:r>
            <a:r>
              <a:rPr lang="en-US" dirty="0" err="1"/>
              <a:t>derandomization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8324D-BEB3-4FB0-B625-660CD002C6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0970"/>
                <a:ext cx="10515600" cy="1474237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200000"/>
                  </a:lnSpc>
                  <a:spcBef>
                    <a:spcPts val="0"/>
                  </a:spcBef>
                  <a:buClr>
                    <a:schemeClr val="tx1"/>
                  </a:buClr>
                </a:pPr>
                <a:r>
                  <a:rPr lang="en-US" dirty="0">
                    <a:solidFill>
                      <a:schemeClr val="accent2"/>
                    </a:solidFill>
                  </a:rPr>
                  <a:t>Trivial:</a:t>
                </a:r>
              </a:p>
              <a:p>
                <a:pPr lvl="1">
                  <a:lnSpc>
                    <a:spcPct val="200000"/>
                  </a:lnSpc>
                  <a:spcBef>
                    <a:spcPts val="0"/>
                  </a:spcBef>
                  <a:buClr>
                    <a:schemeClr val="tx1"/>
                  </a:buClr>
                </a:pPr>
                <a:r>
                  <a:rPr lang="en-US" sz="2600" dirty="0"/>
                  <a:t>If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600" dirty="0"/>
                  <a:t> log-space-computable hitting set for width-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“ROBPs,”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600" b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6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2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sz="2600" b="1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8324D-BEB3-4FB0-B625-660CD002C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0970"/>
                <a:ext cx="10515600" cy="1474237"/>
              </a:xfrm>
              <a:blipFill>
                <a:blip r:embed="rId5"/>
                <a:stretch>
                  <a:fillRect l="-1043" r="-928" b="-2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A38289-3CA3-46D7-9265-73E80A65D442}"/>
                  </a:ext>
                </a:extLst>
              </p:cNvPr>
              <p:cNvSpPr txBox="1"/>
              <p:nvPr/>
            </p:nvSpPr>
            <p:spPr>
              <a:xfrm>
                <a:off x="838200" y="3066318"/>
                <a:ext cx="11102015" cy="177971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bIns="182880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accent2"/>
                    </a:solidFill>
                  </a:rPr>
                  <a:t>Theorem </a:t>
                </a:r>
                <a:r>
                  <a:rPr lang="en-US" sz="2800" dirty="0">
                    <a:solidFill>
                      <a:srgbClr val="C00000"/>
                    </a:solidFill>
                  </a:rPr>
                  <a:t>[This work]</a:t>
                </a:r>
                <a:r>
                  <a:rPr lang="en-US" sz="2800" dirty="0"/>
                  <a:t>:</a:t>
                </a:r>
              </a:p>
              <a:p>
                <a:pPr marL="742950" lvl="1" indent="-285750">
                  <a:lnSpc>
                    <a:spcPct val="200000"/>
                  </a:lnSpc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600" dirty="0"/>
                  <a:t>If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600" dirty="0"/>
                  <a:t> log-space-computable hitting set for width-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ROBPs,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600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6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BPL</m:t>
                    </m:r>
                  </m:oMath>
                </a14:m>
                <a:r>
                  <a:rPr lang="en-US" sz="2600" b="1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A38289-3CA3-46D7-9265-73E80A65D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66318"/>
                <a:ext cx="11102015" cy="1779718"/>
              </a:xfrm>
              <a:prstGeom prst="rect">
                <a:avLst/>
              </a:prstGeom>
              <a:blipFill>
                <a:blip r:embed="rId6"/>
                <a:stretch>
                  <a:fillRect l="-93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1AF440-F65D-4F06-B578-347D279127C6}"/>
                  </a:ext>
                </a:extLst>
              </p:cNvPr>
              <p:cNvSpPr txBox="1"/>
              <p:nvPr/>
            </p:nvSpPr>
            <p:spPr>
              <a:xfrm>
                <a:off x="748145" y="5106390"/>
                <a:ext cx="1103726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5425" indent="-225425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In other words: If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600" dirty="0"/>
                  <a:t>black-box </a:t>
                </a:r>
                <a:r>
                  <a:rPr lang="en-US" sz="2600" dirty="0" err="1"/>
                  <a:t>derandomization</a:t>
                </a:r>
                <a:r>
                  <a:rPr lang="en-US" sz="2600" dirty="0"/>
                  <a:t>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600" b="1" i="0" smtClean="0">
                        <a:latin typeface="Cambria Math" panose="02040503050406030204" pitchFamily="18" charset="0"/>
                      </a:rPr>
                      <m:t>promise</m:t>
                    </m:r>
                    <m:r>
                      <m:rPr>
                        <m:nor/>
                      </m:rPr>
                      <a:rPr lang="en-US" sz="2600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600" b="1" i="0" smtClean="0">
                        <a:latin typeface="Cambria Math" panose="02040503050406030204" pitchFamily="18" charset="0"/>
                      </a:rPr>
                      <m:t>RL</m:t>
                    </m:r>
                  </m:oMath>
                </a14:m>
                <a:r>
                  <a:rPr lang="en-US" sz="2600" dirty="0"/>
                  <a:t>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600" b="1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600" b="1">
                        <a:latin typeface="Cambria Math" panose="02040503050406030204" pitchFamily="18" charset="0"/>
                      </a:rPr>
                      <m:t>BPL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1AF440-F65D-4F06-B578-347D27912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5" y="5106390"/>
                <a:ext cx="11037266" cy="492443"/>
              </a:xfrm>
              <a:prstGeom prst="rect">
                <a:avLst/>
              </a:prstGeom>
              <a:blipFill>
                <a:blip r:embed="rId7"/>
                <a:stretch>
                  <a:fillRect l="-884" t="-11250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7851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5.9|17.8|0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3.9|8.4|6.2|13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3.5|1.8|1.9|1.2|2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3.7|2.7|12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5.9|8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16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0.4|0.2|0.4|0.4|0.7|2.1|0.5|0.3|0.3|0.3|0.4|0.3|0.3|0.7|3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24.2|13.5|1.6|14.8|5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12|11.1|9.8|11|13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3.8|4.4|8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0.8|5.7|12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1.9|6.7|2.6|17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4.4|1.9|6.1|5.7|26.6|28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9.1|12.7|12.7|9.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4.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3.8|7|20.6|7.9|21.5|20.4|16.2|4.6|18.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4|5.9|13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5.4|22.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16.4|8.7|5.7|1.5|1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6.2|0.7|11|12.1|10.9|7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12.8|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5|2|11|9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24.3|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0.6|18.3|6.6|24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0.4|0.3|0.4|4.6|2.4|4.8|4.4|0.5|1|0.7|0.8|0.5|4.9|3.5|32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|0.7|1.6|15.5|11.6|10|3.2|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18637</TotalTime>
  <Words>1915</Words>
  <Application>Microsoft Office PowerPoint</Application>
  <PresentationFormat>Widescreen</PresentationFormat>
  <Paragraphs>252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Office Theme</vt:lpstr>
      <vt:lpstr>Hitting Sets Give Two-Sided Derandomization of Small Space</vt:lpstr>
      <vt:lpstr>PowerPoint Presentation</vt:lpstr>
      <vt:lpstr>Randomized complexity classes</vt:lpstr>
      <vt:lpstr>Power of randomness?</vt:lpstr>
      <vt:lpstr>Pseudorandom generators (PRGs)</vt:lpstr>
      <vt:lpstr>One-sided error</vt:lpstr>
      <vt:lpstr>Hitting sets: “One-sided PRG”</vt:lpstr>
      <vt:lpstr>Using hitting sets for poly-time derandomization</vt:lpstr>
      <vt:lpstr>Using hitting sets for log-space derandomization</vt:lpstr>
      <vt:lpstr>Read-once branching programs (ROBPs)</vt:lpstr>
      <vt:lpstr>Context: Pseudorandom pseudodistributions</vt:lpstr>
      <vt:lpstr>Context: Recent hitting sets for ROBPs</vt:lpstr>
      <vt:lpstr>Motivation: Hitting set success stories</vt:lpstr>
      <vt:lpstr>Derandomization setup</vt:lpstr>
      <vt:lpstr>Segments</vt:lpstr>
      <vt:lpstr>Sample inputs</vt:lpstr>
      <vt:lpstr>Estimated visit probabilities</vt:lpstr>
      <vt:lpstr>Example with t=2</vt:lpstr>
      <vt:lpstr>Local consistency test</vt:lpstr>
      <vt:lpstr>PowerPoint Presentation</vt:lpstr>
      <vt:lpstr>Correctness proof outline</vt:lpstr>
      <vt:lpstr>A random x is accurate</vt:lpstr>
      <vt:lpstr>Accuracy can be checked by an ROBP</vt:lpstr>
      <vt:lpstr>Accuracy ⇒ local consistency</vt:lpstr>
      <vt:lpstr>Correctness proof outline</vt:lpstr>
      <vt:lpstr>Local consistency ⇒ accuracy</vt:lpstr>
      <vt:lpstr>Correctness proof outline</vt:lpstr>
      <vt:lpstr>A theorem for constant width (see paper)</vt:lpstr>
      <vt:lpstr>A barrier (see paper)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Hoza</dc:creator>
  <cp:lastModifiedBy>William Hoza</cp:lastModifiedBy>
  <cp:revision>229</cp:revision>
  <dcterms:created xsi:type="dcterms:W3CDTF">2020-06-14T00:56:49Z</dcterms:created>
  <dcterms:modified xsi:type="dcterms:W3CDTF">2020-07-18T22:42:57Z</dcterms:modified>
</cp:coreProperties>
</file>