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2" r:id="rId3"/>
    <p:sldId id="265" r:id="rId4"/>
    <p:sldId id="273" r:id="rId5"/>
    <p:sldId id="303" r:id="rId6"/>
    <p:sldId id="304" r:id="rId7"/>
    <p:sldId id="307" r:id="rId8"/>
    <p:sldId id="305" r:id="rId9"/>
    <p:sldId id="306" r:id="rId10"/>
    <p:sldId id="30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Hoza" initials="WH" lastIdx="1" clrIdx="0">
    <p:extLst>
      <p:ext uri="{19B8F6BF-5375-455C-9EA6-DF929625EA0E}">
        <p15:presenceInfo xmlns:p15="http://schemas.microsoft.com/office/powerpoint/2012/main" userId="55e445cb25cbed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856" autoAdjust="0"/>
  </p:normalViewPr>
  <p:slideViewPr>
    <p:cSldViewPr snapToGrid="0">
      <p:cViewPr varScale="1">
        <p:scale>
          <a:sx n="93" d="100"/>
          <a:sy n="93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0DCF8-1FFB-46CE-9764-EA2474733DEB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20F7E-1864-444A-BCAB-64DF75CF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1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20F7E-1864-444A-BCAB-64DF75CF9F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20F7E-1864-444A-BCAB-64DF75CF9F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15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20F7E-1864-444A-BCAB-64DF75CF9F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2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20F7E-1864-444A-BCAB-64DF75CF9F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1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E64E-FC8C-47E5-921D-81F92B58C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A8863-3763-48E4-9545-1C485FC37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EBF54-A788-445C-8AD4-18E13F74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19A30-9669-48DD-88CE-B6AF68F1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5E9A0-28DF-481B-8C03-F37E599D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4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CF19-10FC-4696-A306-7074C203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D4693-2BEE-4C50-A116-3728606E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E4F00-DBF8-4F2E-950F-1E7A0C36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3AAF3-AD5C-46BD-8C3D-AA5E9369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2B23-B470-4188-BE56-50E1F03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6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56A16-2EDE-476A-87E7-56B938C92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94A7D-E336-4123-BED4-DFF88C6FC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55A8E-D58D-4714-9892-B20288C2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AB772-F666-4896-9CA8-1085A47C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A6A55-40AC-4E9C-A736-DBCFD7C8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9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E80F-6963-4CF3-BC16-006A8D22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9899F-23E4-4225-A15D-8BD967D6E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0FDC8-9019-4739-81E5-6FCA1AB2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A7AE6-3BFB-4200-97A0-2667286D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2830D-D662-4CB6-956C-443C8121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5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D0C-F2E9-44CA-B1ED-9AC71ED4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37FB-F359-4D8C-9677-2AA62D230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A9D0C-C1E1-49F9-9507-0816F54A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E85A4-FADE-4D71-84CC-DC69BCA7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2B667-C212-4C96-BC6E-CA1B8469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0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1FE7-AE73-4FED-A475-26D84D56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AB634-1828-4C5C-95B2-BF1B2DE6E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58535-8376-43E6-9C10-823350B7A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286AE-473C-40E4-91BB-895E222C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030B2-8C7A-4F23-8158-559EB15B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18DC1-A4BC-4E22-ABBC-158C9048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1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767B-B32E-460C-B760-B7A1D052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7CD03-C394-4A15-9FC2-F092C276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C942C-71C8-43CD-B9B4-34B742C05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1E617-2EA6-46D5-8AB7-3DB05DF0B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C5172-1AE8-43FB-92C2-A6E6E721E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AA5D8-FAE2-4D27-B354-4F07B482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3E8DDD-41A4-4D93-AB09-C732653C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BD67D-1F0B-4DC8-8609-3678D65C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0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D00E-BEA2-47F4-BE89-AADE7BF1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59793-8B66-4B9B-BDA1-13444B31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49423-4B99-474C-9BB5-3AADB0AF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FBADC-FED3-49D1-A55F-A2B01F8A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0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2F804-C6B8-4C65-8D2B-C5226D1F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5D372-8EA2-4A28-9009-936C1759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F547-E3BD-4283-865A-FEAA2A56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1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E55D-9FC2-4F7B-AE00-478B8342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69A67-BEC2-42AF-A899-BD3FCD4E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340A9-2CD8-483C-92EA-9EC4BF7DE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7AB18-B191-441B-93E6-FD36449A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7AA0E-CDF4-4CD5-A919-E6F57353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6E81C-2DC8-44E6-939A-A90B897C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2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9477-59A6-45B5-8D05-17C7EC5D0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790C6-397A-460B-9809-AC5D88E87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4828F-2476-45B9-9C00-FB4F1ADC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0D8FD-5138-48C4-9184-D5309AEC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A59C9-D4DE-4BAF-90E4-6052D122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1D457-49A0-406B-AAD5-0C5E07FF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1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53584-DB21-4623-91BE-894B975E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B35E8-6E42-4AE5-8B48-0D05AC525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FBA7B-8FE0-4D52-B546-ED67D6CF5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F1D34-D208-4B81-BF1D-9E3DADABF1E9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0A53B-8841-46E2-9069-58B5A2139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88840-9E8F-4883-97F1-B941FAF4F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8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3.png"/><Relationship Id="rId21" Type="http://schemas.openxmlformats.org/officeDocument/2006/relationships/image" Target="../media/image36.png"/><Relationship Id="rId7" Type="http://schemas.openxmlformats.org/officeDocument/2006/relationships/image" Target="../media/image220.png"/><Relationship Id="rId12" Type="http://schemas.openxmlformats.org/officeDocument/2006/relationships/image" Target="../media/image28.png"/><Relationship Id="rId1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png"/><Relationship Id="rId20" Type="http://schemas.openxmlformats.org/officeDocument/2006/relationships/image" Target="../media/image35.png"/><Relationship Id="rId1" Type="http://schemas.openxmlformats.org/officeDocument/2006/relationships/tags" Target="../tags/tag2.xml"/><Relationship Id="rId11" Type="http://schemas.openxmlformats.org/officeDocument/2006/relationships/image" Target="../media/image27.png"/><Relationship Id="rId5" Type="http://schemas.openxmlformats.org/officeDocument/2006/relationships/image" Target="../media/image210.png"/><Relationship Id="rId10" Type="http://schemas.openxmlformats.org/officeDocument/2006/relationships/image" Target="../media/image26.png"/><Relationship Id="rId19" Type="http://schemas.openxmlformats.org/officeDocument/2006/relationships/image" Target="../media/image34.png"/><Relationship Id="rId9" Type="http://schemas.openxmlformats.org/officeDocument/2006/relationships/image" Target="../media/image25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228D-F3C4-4235-8C50-4B7A2877B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804" y="0"/>
            <a:ext cx="9716387" cy="2070757"/>
          </a:xfrm>
        </p:spPr>
        <p:txBody>
          <a:bodyPr>
            <a:noAutofit/>
          </a:bodyPr>
          <a:lstStyle/>
          <a:p>
            <a:r>
              <a:rPr lang="en-US" sz="4500" dirty="0"/>
              <a:t>Pseudorandom Generators</a:t>
            </a:r>
            <a:br>
              <a:rPr lang="en-US" sz="4500" dirty="0"/>
            </a:br>
            <a:r>
              <a:rPr lang="en-US" sz="4500" dirty="0"/>
              <a:t>for </a:t>
            </a:r>
            <a:r>
              <a:rPr lang="en-US" sz="4500" dirty="0">
                <a:solidFill>
                  <a:schemeClr val="accent1"/>
                </a:solidFill>
              </a:rPr>
              <a:t>Unbounded-Width</a:t>
            </a:r>
            <a:br>
              <a:rPr lang="en-US" sz="4500" dirty="0">
                <a:solidFill>
                  <a:schemeClr val="accent1"/>
                </a:solidFill>
              </a:rPr>
            </a:br>
            <a:r>
              <a:rPr lang="en-US" sz="4500" dirty="0"/>
              <a:t>Permutation Branching Programs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DD286-4BA7-4402-A2D9-6235D57DC7AE}"/>
              </a:ext>
            </a:extLst>
          </p:cNvPr>
          <p:cNvSpPr txBox="1"/>
          <p:nvPr/>
        </p:nvSpPr>
        <p:spPr>
          <a:xfrm>
            <a:off x="4347922" y="4961142"/>
            <a:ext cx="3496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Edward Pyne</a:t>
            </a:r>
            <a:r>
              <a:rPr lang="en-US" sz="2200" baseline="30000" dirty="0"/>
              <a:t>2</a:t>
            </a:r>
          </a:p>
          <a:p>
            <a:pPr algn="ctr"/>
            <a:r>
              <a:rPr lang="en-US" sz="2200" dirty="0">
                <a:latin typeface="+mj-lt"/>
              </a:rPr>
              <a:t>Harvard University</a:t>
            </a:r>
          </a:p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epyne@college.harvard.edu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ABC01-D71A-46AE-8E03-E424921B6259}"/>
              </a:ext>
            </a:extLst>
          </p:cNvPr>
          <p:cNvSpPr txBox="1"/>
          <p:nvPr/>
        </p:nvSpPr>
        <p:spPr>
          <a:xfrm>
            <a:off x="4937339" y="2113983"/>
            <a:ext cx="2317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ITCS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7ED7F-5DF9-4265-BEB0-A213E2331D21}"/>
              </a:ext>
            </a:extLst>
          </p:cNvPr>
          <p:cNvSpPr txBox="1"/>
          <p:nvPr/>
        </p:nvSpPr>
        <p:spPr>
          <a:xfrm>
            <a:off x="851467" y="4963137"/>
            <a:ext cx="3394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William M. Hoza</a:t>
            </a:r>
            <a:r>
              <a:rPr lang="en-US" sz="2200" baseline="30000" dirty="0"/>
              <a:t>1</a:t>
            </a:r>
          </a:p>
          <a:p>
            <a:pPr algn="ctr"/>
            <a:r>
              <a:rPr lang="en-US" sz="2200" dirty="0">
                <a:latin typeface="+mj-lt"/>
              </a:rPr>
              <a:t>University of Texas at Austin</a:t>
            </a:r>
          </a:p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whoza@utexas.edu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80F6C-CC94-4474-8463-292D2DD12911}"/>
              </a:ext>
            </a:extLst>
          </p:cNvPr>
          <p:cNvSpPr txBox="1"/>
          <p:nvPr/>
        </p:nvSpPr>
        <p:spPr>
          <a:xfrm>
            <a:off x="-1" y="6125336"/>
            <a:ext cx="12192000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aseline="30000" dirty="0">
                <a:solidFill>
                  <a:schemeClr val="bg1"/>
                </a:solidFill>
              </a:rPr>
              <a:t>1</a:t>
            </a:r>
            <a:r>
              <a:rPr lang="en-US" sz="1400" dirty="0">
                <a:solidFill>
                  <a:schemeClr val="bg1"/>
                </a:solidFill>
              </a:rPr>
              <a:t>Supported by the NSF GRFP under Grant DGE-1610403 and by a Harrington Fellowship from UT Austin.</a:t>
            </a:r>
          </a:p>
          <a:p>
            <a:r>
              <a:rPr lang="en-US" sz="1400" baseline="30000" dirty="0">
                <a:solidFill>
                  <a:schemeClr val="bg1"/>
                </a:solidFill>
              </a:rPr>
              <a:t>2</a:t>
            </a:r>
            <a:r>
              <a:rPr lang="en-US" sz="1400" dirty="0">
                <a:solidFill>
                  <a:schemeClr val="bg1"/>
                </a:solidFill>
              </a:rPr>
              <a:t>Supported by NSF grant CCF-1763299.</a:t>
            </a:r>
          </a:p>
          <a:p>
            <a:r>
              <a:rPr lang="en-US" sz="1400" baseline="30000" dirty="0">
                <a:solidFill>
                  <a:schemeClr val="bg1"/>
                </a:solidFill>
              </a:rPr>
              <a:t>3</a:t>
            </a:r>
            <a:r>
              <a:rPr lang="en-US" sz="1400" dirty="0">
                <a:solidFill>
                  <a:schemeClr val="bg1"/>
                </a:solidFill>
              </a:rPr>
              <a:t>Supported by NSF grant CCF-1763299 and a Simons Investigator Award.</a:t>
            </a:r>
          </a:p>
        </p:txBody>
      </p:sp>
      <p:pic>
        <p:nvPicPr>
          <p:cNvPr id="5" name="Picture 4" descr="A person that is standing in the grass&#10;&#10;Description automatically generated">
            <a:extLst>
              <a:ext uri="{FF2B5EF4-FFF2-40B4-BE49-F238E27FC236}">
                <a16:creationId xmlns:a16="http://schemas.microsoft.com/office/drawing/2014/main" id="{251E5A04-F7CA-4776-B71E-F5270A312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63" y="2834169"/>
            <a:ext cx="1988762" cy="1988762"/>
          </a:xfrm>
          <a:prstGeom prst="ellipse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509528-2F22-42A8-B07E-3BFE8852822B}"/>
              </a:ext>
            </a:extLst>
          </p:cNvPr>
          <p:cNvSpPr txBox="1"/>
          <p:nvPr/>
        </p:nvSpPr>
        <p:spPr>
          <a:xfrm>
            <a:off x="7945978" y="4966302"/>
            <a:ext cx="3394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Salil Vadhan</a:t>
            </a:r>
            <a:r>
              <a:rPr lang="en-US" sz="2200" baseline="30000" dirty="0"/>
              <a:t>3</a:t>
            </a:r>
          </a:p>
          <a:p>
            <a:pPr algn="ctr"/>
            <a:r>
              <a:rPr lang="en-US" sz="2200" dirty="0">
                <a:latin typeface="+mj-lt"/>
              </a:rPr>
              <a:t>Harvard University</a:t>
            </a:r>
          </a:p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salil_vadhan@harvard.edu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BAF42B5-D9AA-452D-8A4F-72FA09C404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6" b="15644"/>
          <a:stretch/>
        </p:blipFill>
        <p:spPr bwMode="auto">
          <a:xfrm>
            <a:off x="5109951" y="2834579"/>
            <a:ext cx="1988762" cy="198876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7C19072-4F4A-4ECC-AB9A-D9B4B0F737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4" r="14821" b="20822"/>
          <a:stretch/>
        </p:blipFill>
        <p:spPr bwMode="auto">
          <a:xfrm>
            <a:off x="8648874" y="2834169"/>
            <a:ext cx="1988762" cy="198876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226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7D75-15B8-4E64-B786-FDDAAA89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66F6-9C02-4CF1-AF6F-4C325A08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Unbounded-width permutation BPs show </a:t>
            </a:r>
            <a:r>
              <a:rPr lang="en-US" dirty="0">
                <a:solidFill>
                  <a:schemeClr val="accent1"/>
                </a:solidFill>
              </a:rPr>
              <a:t>limits of standard intuitions</a:t>
            </a:r>
          </a:p>
          <a:p>
            <a:r>
              <a:rPr lang="en-US" dirty="0"/>
              <a:t>Might serve as useful </a:t>
            </a:r>
            <a:r>
              <a:rPr lang="en-US" dirty="0">
                <a:solidFill>
                  <a:schemeClr val="accent1"/>
                </a:solidFill>
              </a:rPr>
              <a:t>counterexamples</a:t>
            </a:r>
          </a:p>
          <a:p>
            <a:pPr>
              <a:spcBef>
                <a:spcPts val="3600"/>
              </a:spcBef>
            </a:pPr>
            <a:r>
              <a:rPr lang="en-US" dirty="0"/>
              <a:t>PRGs for unbounded-width </a:t>
            </a:r>
            <a:r>
              <a:rPr lang="en-US" dirty="0">
                <a:solidFill>
                  <a:schemeClr val="accent1"/>
                </a:solidFill>
              </a:rPr>
              <a:t>regular</a:t>
            </a:r>
            <a:r>
              <a:rPr lang="en-US" dirty="0"/>
              <a:t> BPs?</a:t>
            </a:r>
          </a:p>
          <a:p>
            <a:r>
              <a:rPr lang="en-US" dirty="0"/>
              <a:t>PRGs for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unbounded-width </a:t>
            </a:r>
            <a:r>
              <a:rPr lang="en-US" dirty="0">
                <a:solidFill>
                  <a:schemeClr val="accent1"/>
                </a:solidFill>
              </a:rPr>
              <a:t>arbitrary-order</a:t>
            </a:r>
            <a:r>
              <a:rPr lang="en-US" dirty="0"/>
              <a:t> permutation BPs?</a:t>
            </a:r>
          </a:p>
          <a:p>
            <a:r>
              <a:rPr lang="en-US" sz="5400" dirty="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65893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2CA4-22F1-423D-A3E6-24671EFA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Pseudorandom generators (PRGs)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AA85A-90A9-4A69-B89C-93677BCB9EFD}"/>
                  </a:ext>
                </a:extLst>
              </p:cNvPr>
              <p:cNvSpPr txBox="1"/>
              <p:nvPr/>
            </p:nvSpPr>
            <p:spPr>
              <a:xfrm>
                <a:off x="779502" y="1777897"/>
                <a:ext cx="9750489" cy="330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3200"/>
                  </a:spcAft>
                  <a:buFont typeface="Arial" panose="020B0604020202020204" pitchFamily="34" charset="0"/>
                  <a:buChar char="•"/>
                </a:pPr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b="0" dirty="0"/>
              </a:p>
              <a:p>
                <a:pPr marL="457200" indent="-457200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800" dirty="0"/>
                  <a:t> be a class of functions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8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sz="28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457200" indent="-457200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/>
                  <a:t>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-PRG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800" dirty="0"/>
                  <a:t> if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AA85A-90A9-4A69-B89C-93677BCB9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02" y="1777897"/>
                <a:ext cx="9750489" cy="3308598"/>
              </a:xfrm>
              <a:prstGeom prst="rect">
                <a:avLst/>
              </a:prstGeom>
              <a:blipFill>
                <a:blip r:embed="rId4"/>
                <a:stretch>
                  <a:fillRect l="-1126" t="-1845" b="-4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D9259A-EA9B-421D-9B1C-A8ADC2CDAEDE}"/>
                  </a:ext>
                </a:extLst>
              </p:cNvPr>
              <p:cNvSpPr txBox="1"/>
              <p:nvPr/>
            </p:nvSpPr>
            <p:spPr>
              <a:xfrm>
                <a:off x="1110528" y="5125134"/>
                <a:ext cx="9750489" cy="82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=1]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D9259A-EA9B-421D-9B1C-A8ADC2CDA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528" y="5125134"/>
                <a:ext cx="9750489" cy="8218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D972952A-9B58-4B70-B8AB-5380B7A0C248}"/>
              </a:ext>
            </a:extLst>
          </p:cNvPr>
          <p:cNvGrpSpPr/>
          <p:nvPr/>
        </p:nvGrpSpPr>
        <p:grpSpPr>
          <a:xfrm>
            <a:off x="2956594" y="2888965"/>
            <a:ext cx="7362686" cy="476468"/>
            <a:chOff x="4433404" y="1645063"/>
            <a:chExt cx="7362686" cy="47646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904473B-9501-4436-B602-2E800DAA8552}"/>
                </a:ext>
              </a:extLst>
            </p:cNvPr>
            <p:cNvGrpSpPr/>
            <p:nvPr/>
          </p:nvGrpSpPr>
          <p:grpSpPr>
            <a:xfrm>
              <a:off x="4438850" y="1649314"/>
              <a:ext cx="7357240" cy="472217"/>
              <a:chOff x="2879557" y="2409298"/>
              <a:chExt cx="7357240" cy="47221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72AC0A0-6C54-4B38-81E3-3C0519E2AC8C}"/>
                  </a:ext>
                </a:extLst>
              </p:cNvPr>
              <p:cNvSpPr/>
              <p:nvPr/>
            </p:nvSpPr>
            <p:spPr>
              <a:xfrm>
                <a:off x="2879557" y="2413114"/>
                <a:ext cx="2301187" cy="4647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8879189-CF80-4B36-8692-58CCC5D98008}"/>
                  </a:ext>
                </a:extLst>
              </p:cNvPr>
              <p:cNvGrpSpPr/>
              <p:nvPr/>
            </p:nvGrpSpPr>
            <p:grpSpPr>
              <a:xfrm>
                <a:off x="5672446" y="2409298"/>
                <a:ext cx="4564351" cy="472217"/>
                <a:chOff x="7198633" y="2403854"/>
                <a:chExt cx="4564351" cy="472217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1BCD772-1248-4368-8FE5-56CA47EBC17A}"/>
                    </a:ext>
                  </a:extLst>
                </p:cNvPr>
                <p:cNvSpPr/>
                <p:nvPr/>
              </p:nvSpPr>
              <p:spPr>
                <a:xfrm>
                  <a:off x="7198633" y="2405120"/>
                  <a:ext cx="4564351" cy="4614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" name="Picture 45" descr="An old photo of a person&#10;&#10;Description automatically generated">
                  <a:extLst>
                    <a:ext uri="{FF2B5EF4-FFF2-40B4-BE49-F238E27FC236}">
                      <a16:creationId xmlns:a16="http://schemas.microsoft.com/office/drawing/2014/main" id="{BD465085-28B1-42CE-8960-2BDF489D97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98634" y="2410690"/>
                  <a:ext cx="461687" cy="461687"/>
                </a:xfrm>
                <a:prstGeom prst="rect">
                  <a:avLst/>
                </a:prstGeom>
              </p:spPr>
            </p:pic>
            <p:pic>
              <p:nvPicPr>
                <p:cNvPr id="47" name="Picture 46" descr="A coin next to a sign&#10;&#10;Description automatically generated">
                  <a:extLst>
                    <a:ext uri="{FF2B5EF4-FFF2-40B4-BE49-F238E27FC236}">
                      <a16:creationId xmlns:a16="http://schemas.microsoft.com/office/drawing/2014/main" id="{36DD2E8D-C0DB-4D2E-8128-190B8208C7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55833" y="2407670"/>
                  <a:ext cx="449551" cy="449551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coin next to a sign&#10;&#10;Description automatically generated">
                  <a:extLst>
                    <a:ext uri="{FF2B5EF4-FFF2-40B4-BE49-F238E27FC236}">
                      <a16:creationId xmlns:a16="http://schemas.microsoft.com/office/drawing/2014/main" id="{634A08E8-17BD-49FE-A8E3-BCDFEAE4EA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21781" y="2422305"/>
                  <a:ext cx="449551" cy="449551"/>
                </a:xfrm>
                <a:prstGeom prst="rect">
                  <a:avLst/>
                </a:prstGeom>
              </p:spPr>
            </p:pic>
            <p:pic>
              <p:nvPicPr>
                <p:cNvPr id="49" name="Picture 48" descr="A coin next to a sign&#10;&#10;Description automatically generated">
                  <a:extLst>
                    <a:ext uri="{FF2B5EF4-FFF2-40B4-BE49-F238E27FC236}">
                      <a16:creationId xmlns:a16="http://schemas.microsoft.com/office/drawing/2014/main" id="{F9C9DD83-8113-44F9-9FB5-5F3A404CE3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8165" y="2411319"/>
                  <a:ext cx="449551" cy="449551"/>
                </a:xfrm>
                <a:prstGeom prst="rect">
                  <a:avLst/>
                </a:prstGeom>
              </p:spPr>
            </p:pic>
            <p:pic>
              <p:nvPicPr>
                <p:cNvPr id="50" name="Picture 49" descr="A coin next to a sign&#10;&#10;Description automatically generated">
                  <a:extLst>
                    <a:ext uri="{FF2B5EF4-FFF2-40B4-BE49-F238E27FC236}">
                      <a16:creationId xmlns:a16="http://schemas.microsoft.com/office/drawing/2014/main" id="{EDAA6240-5757-4055-B900-C80C0E09C8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71333" y="2417058"/>
                  <a:ext cx="449551" cy="449551"/>
                </a:xfrm>
                <a:prstGeom prst="rect">
                  <a:avLst/>
                </a:prstGeom>
              </p:spPr>
            </p:pic>
            <p:pic>
              <p:nvPicPr>
                <p:cNvPr id="51" name="Picture 50" descr="An old photo of a person&#10;&#10;Description automatically generated">
                  <a:extLst>
                    <a:ext uri="{FF2B5EF4-FFF2-40B4-BE49-F238E27FC236}">
                      <a16:creationId xmlns:a16="http://schemas.microsoft.com/office/drawing/2014/main" id="{00811CE6-07A7-469D-8FEB-8EF2D64FEB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0163" y="2403854"/>
                  <a:ext cx="461687" cy="461687"/>
                </a:xfrm>
                <a:prstGeom prst="rect">
                  <a:avLst/>
                </a:prstGeom>
              </p:spPr>
            </p:pic>
            <p:pic>
              <p:nvPicPr>
                <p:cNvPr id="52" name="Picture 51" descr="An old photo of a person&#10;&#10;Description automatically generated">
                  <a:extLst>
                    <a:ext uri="{FF2B5EF4-FFF2-40B4-BE49-F238E27FC236}">
                      <a16:creationId xmlns:a16="http://schemas.microsoft.com/office/drawing/2014/main" id="{8C078953-B8F7-4DCF-9535-68A12245C7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69163" y="2414384"/>
                  <a:ext cx="461687" cy="461687"/>
                </a:xfrm>
                <a:prstGeom prst="rect">
                  <a:avLst/>
                </a:prstGeom>
              </p:spPr>
            </p:pic>
            <p:pic>
              <p:nvPicPr>
                <p:cNvPr id="53" name="Picture 52" descr="An old photo of a person&#10;&#10;Description automatically generated">
                  <a:extLst>
                    <a:ext uri="{FF2B5EF4-FFF2-40B4-BE49-F238E27FC236}">
                      <a16:creationId xmlns:a16="http://schemas.microsoft.com/office/drawing/2014/main" id="{08BE9D27-5A4A-4939-84D9-56A7C36FDD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23110" y="2411811"/>
                  <a:ext cx="461687" cy="461687"/>
                </a:xfrm>
                <a:prstGeom prst="rect">
                  <a:avLst/>
                </a:prstGeom>
              </p:spPr>
            </p:pic>
            <p:pic>
              <p:nvPicPr>
                <p:cNvPr id="54" name="Picture 53" descr="An old photo of a person&#10;&#10;Description automatically generated">
                  <a:extLst>
                    <a:ext uri="{FF2B5EF4-FFF2-40B4-BE49-F238E27FC236}">
                      <a16:creationId xmlns:a16="http://schemas.microsoft.com/office/drawing/2014/main" id="{7B0B63DC-88A8-4C6C-A3B8-379EE9A278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34164" y="2405708"/>
                  <a:ext cx="461687" cy="461687"/>
                </a:xfrm>
                <a:prstGeom prst="rect">
                  <a:avLst/>
                </a:prstGeom>
              </p:spPr>
            </p:pic>
            <p:pic>
              <p:nvPicPr>
                <p:cNvPr id="55" name="Picture 54" descr="An old photo of a person&#10;&#10;Description automatically generated">
                  <a:extLst>
                    <a:ext uri="{FF2B5EF4-FFF2-40B4-BE49-F238E27FC236}">
                      <a16:creationId xmlns:a16="http://schemas.microsoft.com/office/drawing/2014/main" id="{B5C7AF5C-9840-4B2D-920D-6F33B21F2C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301297" y="2413852"/>
                  <a:ext cx="461687" cy="461687"/>
                </a:xfrm>
                <a:prstGeom prst="rect">
                  <a:avLst/>
                </a:prstGeom>
              </p:spPr>
            </p:pic>
          </p:grp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51EBE07-E6DB-48B3-A969-053D58530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8915" y="2652524"/>
                <a:ext cx="45353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6" name="Picture 55" descr="A black and white photo of a coin&#10;&#10;Description automatically generated">
              <a:extLst>
                <a:ext uri="{FF2B5EF4-FFF2-40B4-BE49-F238E27FC236}">
                  <a16:creationId xmlns:a16="http://schemas.microsoft.com/office/drawing/2014/main" id="{3D8254C7-1593-4D7B-A068-5E8D74C50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3404" y="1656150"/>
              <a:ext cx="461687" cy="461687"/>
            </a:xfrm>
            <a:prstGeom prst="rect">
              <a:avLst/>
            </a:prstGeom>
          </p:spPr>
        </p:pic>
        <p:pic>
          <p:nvPicPr>
            <p:cNvPr id="57" name="Picture 56" descr="A close up of a coin&#10;&#10;Description automatically generated">
              <a:extLst>
                <a:ext uri="{FF2B5EF4-FFF2-40B4-BE49-F238E27FC236}">
                  <a16:creationId xmlns:a16="http://schemas.microsoft.com/office/drawing/2014/main" id="{074D5145-47DB-4C2D-BCCA-5F623223F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4848" y="1657846"/>
              <a:ext cx="461687" cy="461687"/>
            </a:xfrm>
            <a:prstGeom prst="rect">
              <a:avLst/>
            </a:prstGeom>
          </p:spPr>
        </p:pic>
        <p:pic>
          <p:nvPicPr>
            <p:cNvPr id="58" name="Picture 57" descr="A black and white photo of a coin&#10;&#10;Description automatically generated">
              <a:extLst>
                <a:ext uri="{FF2B5EF4-FFF2-40B4-BE49-F238E27FC236}">
                  <a16:creationId xmlns:a16="http://schemas.microsoft.com/office/drawing/2014/main" id="{A5CADD5C-795E-44E2-AD1F-9403296E4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3663" y="1645063"/>
              <a:ext cx="461687" cy="461687"/>
            </a:xfrm>
            <a:prstGeom prst="rect">
              <a:avLst/>
            </a:prstGeom>
          </p:spPr>
        </p:pic>
        <p:pic>
          <p:nvPicPr>
            <p:cNvPr id="59" name="Picture 58" descr="A black and white photo of a coin&#10;&#10;Description automatically generated">
              <a:extLst>
                <a:ext uri="{FF2B5EF4-FFF2-40B4-BE49-F238E27FC236}">
                  <a16:creationId xmlns:a16="http://schemas.microsoft.com/office/drawing/2014/main" id="{88DED996-5FB0-417E-8EC2-5E923D67F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9910" y="1654639"/>
              <a:ext cx="461687" cy="461687"/>
            </a:xfrm>
            <a:prstGeom prst="rect">
              <a:avLst/>
            </a:prstGeom>
          </p:spPr>
        </p:pic>
        <p:pic>
          <p:nvPicPr>
            <p:cNvPr id="60" name="Picture 59" descr="A close up of a coin&#10;&#10;Description automatically generated">
              <a:extLst>
                <a:ext uri="{FF2B5EF4-FFF2-40B4-BE49-F238E27FC236}">
                  <a16:creationId xmlns:a16="http://schemas.microsoft.com/office/drawing/2014/main" id="{37624FFE-398C-42ED-AD21-F3006F803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7371" y="1656148"/>
              <a:ext cx="461687" cy="461687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82208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C7CF-1E75-4217-91B6-D69A9BE6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645"/>
            <a:ext cx="10515600" cy="1325563"/>
          </a:xfrm>
        </p:spPr>
        <p:txBody>
          <a:bodyPr/>
          <a:lstStyle/>
          <a:p>
            <a:r>
              <a:rPr lang="en-US" dirty="0"/>
              <a:t>Ordered branching programs (BPs)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EFBB9D-4AA1-465F-A757-529EC63DE2DF}"/>
              </a:ext>
            </a:extLst>
          </p:cNvPr>
          <p:cNvSpPr/>
          <p:nvPr/>
        </p:nvSpPr>
        <p:spPr>
          <a:xfrm>
            <a:off x="2360644" y="2024742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7772987-A59B-4A0D-920B-6C2289EDC9C1}"/>
              </a:ext>
            </a:extLst>
          </p:cNvPr>
          <p:cNvSpPr/>
          <p:nvPr/>
        </p:nvSpPr>
        <p:spPr>
          <a:xfrm>
            <a:off x="2360644" y="2886268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54CFCA-AD34-4746-B1DE-08261F6F42FD}"/>
              </a:ext>
            </a:extLst>
          </p:cNvPr>
          <p:cNvSpPr/>
          <p:nvPr/>
        </p:nvSpPr>
        <p:spPr>
          <a:xfrm>
            <a:off x="2360644" y="3747794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09DCD0-52FE-4559-81E5-C07A76E370C6}"/>
              </a:ext>
            </a:extLst>
          </p:cNvPr>
          <p:cNvSpPr/>
          <p:nvPr/>
        </p:nvSpPr>
        <p:spPr>
          <a:xfrm>
            <a:off x="2360644" y="4609320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6E0F90-F9BD-4A87-A96B-EDE8D5837CD2}"/>
              </a:ext>
            </a:extLst>
          </p:cNvPr>
          <p:cNvSpPr/>
          <p:nvPr/>
        </p:nvSpPr>
        <p:spPr>
          <a:xfrm>
            <a:off x="2360643" y="5470846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C3DA67-245F-4AF8-ACC2-05694BA0DED8}"/>
              </a:ext>
            </a:extLst>
          </p:cNvPr>
          <p:cNvSpPr/>
          <p:nvPr/>
        </p:nvSpPr>
        <p:spPr>
          <a:xfrm>
            <a:off x="3399452" y="2024742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6D9581-4CB0-4C66-9512-79AD5B0B5D3E}"/>
              </a:ext>
            </a:extLst>
          </p:cNvPr>
          <p:cNvSpPr/>
          <p:nvPr/>
        </p:nvSpPr>
        <p:spPr>
          <a:xfrm>
            <a:off x="3399452" y="2886268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DA1228-D8F8-43BF-9D80-5B5DE45A04C0}"/>
              </a:ext>
            </a:extLst>
          </p:cNvPr>
          <p:cNvSpPr/>
          <p:nvPr/>
        </p:nvSpPr>
        <p:spPr>
          <a:xfrm>
            <a:off x="3399452" y="3747794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9BFD37-4BCF-426D-868F-F50FA3AC90E4}"/>
              </a:ext>
            </a:extLst>
          </p:cNvPr>
          <p:cNvSpPr/>
          <p:nvPr/>
        </p:nvSpPr>
        <p:spPr>
          <a:xfrm>
            <a:off x="3399452" y="4609320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5411DE-32BB-441D-A542-F59DD0892F25}"/>
              </a:ext>
            </a:extLst>
          </p:cNvPr>
          <p:cNvSpPr/>
          <p:nvPr/>
        </p:nvSpPr>
        <p:spPr>
          <a:xfrm>
            <a:off x="3399451" y="5470846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92C664-82D7-4943-8F12-054819A6E109}"/>
              </a:ext>
            </a:extLst>
          </p:cNvPr>
          <p:cNvSpPr/>
          <p:nvPr/>
        </p:nvSpPr>
        <p:spPr>
          <a:xfrm>
            <a:off x="4438260" y="2024742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F6C9B0-14A8-4D0A-8F1A-19111A32349F}"/>
              </a:ext>
            </a:extLst>
          </p:cNvPr>
          <p:cNvSpPr/>
          <p:nvPr/>
        </p:nvSpPr>
        <p:spPr>
          <a:xfrm>
            <a:off x="4438260" y="2886268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1102EC-886C-40B7-B754-B57377F5C65F}"/>
              </a:ext>
            </a:extLst>
          </p:cNvPr>
          <p:cNvSpPr/>
          <p:nvPr/>
        </p:nvSpPr>
        <p:spPr>
          <a:xfrm>
            <a:off x="4438260" y="3747794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8F8A3C9-386E-4EA5-B9D5-3F19F443812A}"/>
              </a:ext>
            </a:extLst>
          </p:cNvPr>
          <p:cNvSpPr/>
          <p:nvPr/>
        </p:nvSpPr>
        <p:spPr>
          <a:xfrm>
            <a:off x="4438260" y="4609320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17BE96-03B5-4CBF-B88F-36AC45BB1BAE}"/>
              </a:ext>
            </a:extLst>
          </p:cNvPr>
          <p:cNvSpPr/>
          <p:nvPr/>
        </p:nvSpPr>
        <p:spPr>
          <a:xfrm>
            <a:off x="4438259" y="5470846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3CC057-28A9-4E4A-BCFB-F62DD22041CB}"/>
              </a:ext>
            </a:extLst>
          </p:cNvPr>
          <p:cNvSpPr/>
          <p:nvPr/>
        </p:nvSpPr>
        <p:spPr>
          <a:xfrm>
            <a:off x="5477068" y="2024742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C21ED0-9760-42B9-B2E2-C71CFCD854CB}"/>
              </a:ext>
            </a:extLst>
          </p:cNvPr>
          <p:cNvSpPr/>
          <p:nvPr/>
        </p:nvSpPr>
        <p:spPr>
          <a:xfrm>
            <a:off x="5477068" y="2886268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69B131-57BC-4CEF-AF7E-F314D8654FE1}"/>
              </a:ext>
            </a:extLst>
          </p:cNvPr>
          <p:cNvSpPr/>
          <p:nvPr/>
        </p:nvSpPr>
        <p:spPr>
          <a:xfrm>
            <a:off x="5477068" y="3747794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29BA42-BE7B-4073-880C-D9AE3D1E133B}"/>
              </a:ext>
            </a:extLst>
          </p:cNvPr>
          <p:cNvSpPr/>
          <p:nvPr/>
        </p:nvSpPr>
        <p:spPr>
          <a:xfrm>
            <a:off x="5477068" y="4609320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188C67A-1DC5-4A3C-BD39-287667308BAF}"/>
              </a:ext>
            </a:extLst>
          </p:cNvPr>
          <p:cNvSpPr/>
          <p:nvPr/>
        </p:nvSpPr>
        <p:spPr>
          <a:xfrm>
            <a:off x="5477067" y="5470846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B79D14-1EF8-4BCC-BE74-629D2FEB4568}"/>
              </a:ext>
            </a:extLst>
          </p:cNvPr>
          <p:cNvSpPr/>
          <p:nvPr/>
        </p:nvSpPr>
        <p:spPr>
          <a:xfrm>
            <a:off x="6515875" y="2024742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9D1B60B-4D97-4DEA-9C3B-F64B19176EE5}"/>
              </a:ext>
            </a:extLst>
          </p:cNvPr>
          <p:cNvSpPr/>
          <p:nvPr/>
        </p:nvSpPr>
        <p:spPr>
          <a:xfrm>
            <a:off x="6515875" y="2886268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D2B147-6E21-41B7-96F9-56E22EA531E1}"/>
              </a:ext>
            </a:extLst>
          </p:cNvPr>
          <p:cNvSpPr/>
          <p:nvPr/>
        </p:nvSpPr>
        <p:spPr>
          <a:xfrm>
            <a:off x="6515875" y="3747794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347855-175E-4A1D-B27B-20DE5BD78BF9}"/>
              </a:ext>
            </a:extLst>
          </p:cNvPr>
          <p:cNvSpPr/>
          <p:nvPr/>
        </p:nvSpPr>
        <p:spPr>
          <a:xfrm>
            <a:off x="6515875" y="4609320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D38A3C0-A215-4B90-AF79-4C0ABA8A44C0}"/>
              </a:ext>
            </a:extLst>
          </p:cNvPr>
          <p:cNvSpPr/>
          <p:nvPr/>
        </p:nvSpPr>
        <p:spPr>
          <a:xfrm>
            <a:off x="6515874" y="5470846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316F90A-2766-4950-85FD-2B856875A6AD}"/>
              </a:ext>
            </a:extLst>
          </p:cNvPr>
          <p:cNvSpPr/>
          <p:nvPr/>
        </p:nvSpPr>
        <p:spPr>
          <a:xfrm>
            <a:off x="7554681" y="2024742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D61AA9-A3B8-490B-9E9B-86F84BBF3F81}"/>
              </a:ext>
            </a:extLst>
          </p:cNvPr>
          <p:cNvSpPr/>
          <p:nvPr/>
        </p:nvSpPr>
        <p:spPr>
          <a:xfrm>
            <a:off x="7554681" y="2886268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2796B16-3DCB-4420-A8C0-2C5C7D29428B}"/>
              </a:ext>
            </a:extLst>
          </p:cNvPr>
          <p:cNvSpPr/>
          <p:nvPr/>
        </p:nvSpPr>
        <p:spPr>
          <a:xfrm>
            <a:off x="7554681" y="3747794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B82A5D2-6CB8-4A6A-8158-185F1C0B0D92}"/>
              </a:ext>
            </a:extLst>
          </p:cNvPr>
          <p:cNvSpPr/>
          <p:nvPr/>
        </p:nvSpPr>
        <p:spPr>
          <a:xfrm>
            <a:off x="7554681" y="4609320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BAE36BA-6665-451A-A98D-6D6A0FC126D4}"/>
              </a:ext>
            </a:extLst>
          </p:cNvPr>
          <p:cNvSpPr/>
          <p:nvPr/>
        </p:nvSpPr>
        <p:spPr>
          <a:xfrm>
            <a:off x="7554680" y="5470846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DFB2282-712B-4AC9-9382-BBB797EDB65B}"/>
              </a:ext>
            </a:extLst>
          </p:cNvPr>
          <p:cNvSpPr/>
          <p:nvPr/>
        </p:nvSpPr>
        <p:spPr>
          <a:xfrm>
            <a:off x="8593486" y="2024742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3EF8041-E8C1-4A6A-97A5-F49EEAA43254}"/>
              </a:ext>
            </a:extLst>
          </p:cNvPr>
          <p:cNvSpPr/>
          <p:nvPr/>
        </p:nvSpPr>
        <p:spPr>
          <a:xfrm>
            <a:off x="8593486" y="2886268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AAF711-B61C-4E49-B90D-42AA2626ADB7}"/>
              </a:ext>
            </a:extLst>
          </p:cNvPr>
          <p:cNvSpPr/>
          <p:nvPr/>
        </p:nvSpPr>
        <p:spPr>
          <a:xfrm>
            <a:off x="8593486" y="3747794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52EACF7-0193-4B99-8EA6-EEDA55D733C8}"/>
              </a:ext>
            </a:extLst>
          </p:cNvPr>
          <p:cNvSpPr/>
          <p:nvPr/>
        </p:nvSpPr>
        <p:spPr>
          <a:xfrm>
            <a:off x="8593486" y="4609320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D68FAF4-63C5-4867-8576-010BBEB190A1}"/>
              </a:ext>
            </a:extLst>
          </p:cNvPr>
          <p:cNvSpPr/>
          <p:nvPr/>
        </p:nvSpPr>
        <p:spPr>
          <a:xfrm>
            <a:off x="8593485" y="5470846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941198-112E-44BE-B0F2-DD6109BBAE0D}"/>
                  </a:ext>
                </a:extLst>
              </p:cNvPr>
              <p:cNvSpPr txBox="1"/>
              <p:nvPr/>
            </p:nvSpPr>
            <p:spPr>
              <a:xfrm>
                <a:off x="1534558" y="1918273"/>
                <a:ext cx="6624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start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941198-112E-44BE-B0F2-DD6109BBA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558" y="1918273"/>
                <a:ext cx="662473" cy="369332"/>
              </a:xfrm>
              <a:prstGeom prst="rect">
                <a:avLst/>
              </a:prstGeom>
              <a:blipFill>
                <a:blip r:embed="rId5"/>
                <a:stretch>
                  <a:fillRect r="-14815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BCD0FBF-4D23-4C6D-8692-162249885574}"/>
              </a:ext>
            </a:extLst>
          </p:cNvPr>
          <p:cNvGrpSpPr/>
          <p:nvPr/>
        </p:nvGrpSpPr>
        <p:grpSpPr>
          <a:xfrm>
            <a:off x="2511965" y="1764559"/>
            <a:ext cx="6107483" cy="3732249"/>
            <a:chOff x="2511965" y="1764559"/>
            <a:chExt cx="6107483" cy="3732249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C2AF3AA-9C11-41EB-A88D-D0F2E465FF93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4615543" y="4697962"/>
              <a:ext cx="861525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80BE4FD-8383-473C-9243-A045AA42D80A}"/>
                </a:ext>
              </a:extLst>
            </p:cNvPr>
            <p:cNvGrpSpPr/>
            <p:nvPr/>
          </p:nvGrpSpPr>
          <p:grpSpPr>
            <a:xfrm>
              <a:off x="2511965" y="1764559"/>
              <a:ext cx="6107483" cy="3732249"/>
              <a:chOff x="2511965" y="1764559"/>
              <a:chExt cx="6107483" cy="3732249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3D507627-42B6-417A-9DA1-628529285A7B}"/>
                  </a:ext>
                </a:extLst>
              </p:cNvPr>
              <p:cNvCxnSpPr>
                <a:cxnSpLocks/>
                <a:stCxn id="15" idx="6"/>
                <a:endCxn id="21" idx="1"/>
              </p:cNvCxnSpPr>
              <p:nvPr/>
            </p:nvCxnSpPr>
            <p:spPr>
              <a:xfrm>
                <a:off x="4615543" y="2113384"/>
                <a:ext cx="887487" cy="798846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A1D7BB3C-B6DE-4079-95BD-4EC3CD319F2A}"/>
                  </a:ext>
                </a:extLst>
              </p:cNvPr>
              <p:cNvCxnSpPr>
                <a:cxnSpLocks/>
                <a:stCxn id="23" idx="7"/>
                <a:endCxn id="27" idx="3"/>
              </p:cNvCxnSpPr>
              <p:nvPr/>
            </p:nvCxnSpPr>
            <p:spPr>
              <a:xfrm flipV="1">
                <a:off x="5628389" y="3899115"/>
                <a:ext cx="913448" cy="736167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3A826F0C-FC80-44FB-BB75-755184C7D0AE}"/>
                  </a:ext>
                </a:extLst>
              </p:cNvPr>
              <p:cNvGrpSpPr/>
              <p:nvPr/>
            </p:nvGrpSpPr>
            <p:grpSpPr>
              <a:xfrm>
                <a:off x="2511965" y="1764559"/>
                <a:ext cx="6107483" cy="3732249"/>
                <a:chOff x="2511965" y="1764559"/>
                <a:chExt cx="6107483" cy="3732249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B3968389-2A79-4A6E-995E-74FFC128715B}"/>
                    </a:ext>
                  </a:extLst>
                </p:cNvPr>
                <p:cNvCxnSpPr>
                  <a:stCxn id="4" idx="6"/>
                  <a:endCxn id="10" idx="2"/>
                </p:cNvCxnSpPr>
                <p:nvPr/>
              </p:nvCxnSpPr>
              <p:spPr>
                <a:xfrm>
                  <a:off x="2537927" y="2113384"/>
                  <a:ext cx="861525" cy="0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C39F659A-6EB7-4AE4-81BA-F18CB2D6F2F5}"/>
                    </a:ext>
                  </a:extLst>
                </p:cNvPr>
                <p:cNvCxnSpPr>
                  <a:cxnSpLocks/>
                  <a:stCxn id="4" idx="5"/>
                  <a:endCxn id="11" idx="1"/>
                </p:cNvCxnSpPr>
                <p:nvPr/>
              </p:nvCxnSpPr>
              <p:spPr>
                <a:xfrm>
                  <a:off x="2511965" y="2176063"/>
                  <a:ext cx="913449" cy="73616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9BE6AE1-4C30-4818-AF8E-DF3BCEE858E2}"/>
                    </a:ext>
                  </a:extLst>
                </p:cNvPr>
                <p:cNvSpPr txBox="1"/>
                <p:nvPr/>
              </p:nvSpPr>
              <p:spPr>
                <a:xfrm>
                  <a:off x="2806958" y="1764559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F2ACBF8-0C03-4597-8D94-D3CFD7E84688}"/>
                    </a:ext>
                  </a:extLst>
                </p:cNvPr>
                <p:cNvSpPr txBox="1"/>
                <p:nvPr/>
              </p:nvSpPr>
              <p:spPr>
                <a:xfrm>
                  <a:off x="2962466" y="2253486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30802EC0-579F-4A1D-B332-1188A892E3B0}"/>
                    </a:ext>
                  </a:extLst>
                </p:cNvPr>
                <p:cNvCxnSpPr>
                  <a:cxnSpLocks/>
                  <a:stCxn id="11" idx="5"/>
                  <a:endCxn id="18" idx="1"/>
                </p:cNvCxnSpPr>
                <p:nvPr/>
              </p:nvCxnSpPr>
              <p:spPr>
                <a:xfrm>
                  <a:off x="3550773" y="3037589"/>
                  <a:ext cx="913449" cy="1597693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AC22FD34-63AE-4794-A902-3F197FD9EDAD}"/>
                    </a:ext>
                  </a:extLst>
                </p:cNvPr>
                <p:cNvCxnSpPr>
                  <a:cxnSpLocks/>
                  <a:stCxn id="11" idx="7"/>
                  <a:endCxn id="15" idx="3"/>
                </p:cNvCxnSpPr>
                <p:nvPr/>
              </p:nvCxnSpPr>
              <p:spPr>
                <a:xfrm flipV="1">
                  <a:off x="3550773" y="2176063"/>
                  <a:ext cx="913449" cy="73616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D9B7BA58-80C3-4D06-8639-93733916C902}"/>
                    </a:ext>
                  </a:extLst>
                </p:cNvPr>
                <p:cNvCxnSpPr>
                  <a:cxnSpLocks/>
                  <a:stCxn id="10" idx="5"/>
                  <a:endCxn id="16" idx="1"/>
                </p:cNvCxnSpPr>
                <p:nvPr/>
              </p:nvCxnSpPr>
              <p:spPr>
                <a:xfrm>
                  <a:off x="3550773" y="2176063"/>
                  <a:ext cx="913449" cy="73616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E314083D-D50D-41BB-A2E2-6E92CD826E8B}"/>
                    </a:ext>
                  </a:extLst>
                </p:cNvPr>
                <p:cNvCxnSpPr>
                  <a:cxnSpLocks/>
                  <a:stCxn id="10" idx="6"/>
                  <a:endCxn id="15" idx="2"/>
                </p:cNvCxnSpPr>
                <p:nvPr/>
              </p:nvCxnSpPr>
              <p:spPr>
                <a:xfrm>
                  <a:off x="3576735" y="2113384"/>
                  <a:ext cx="861525" cy="0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5EBE971-9A1D-4796-BD45-4EF0E3A28A7F}"/>
                    </a:ext>
                  </a:extLst>
                </p:cNvPr>
                <p:cNvSpPr txBox="1"/>
                <p:nvPr/>
              </p:nvSpPr>
              <p:spPr>
                <a:xfrm>
                  <a:off x="3550773" y="3315783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39A2AC63-AD4A-4646-A74A-A4D5AE0280E9}"/>
                    </a:ext>
                  </a:extLst>
                </p:cNvPr>
                <p:cNvSpPr txBox="1"/>
                <p:nvPr/>
              </p:nvSpPr>
              <p:spPr>
                <a:xfrm>
                  <a:off x="3671594" y="2701602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51F80865-4379-43F8-A30B-80507734B96E}"/>
                    </a:ext>
                  </a:extLst>
                </p:cNvPr>
                <p:cNvCxnSpPr>
                  <a:cxnSpLocks/>
                  <a:stCxn id="18" idx="7"/>
                  <a:endCxn id="22" idx="3"/>
                </p:cNvCxnSpPr>
                <p:nvPr/>
              </p:nvCxnSpPr>
              <p:spPr>
                <a:xfrm flipV="1">
                  <a:off x="4589581" y="3899115"/>
                  <a:ext cx="913449" cy="73616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0389C43C-EB99-41AD-A64B-04EF04FF3BC8}"/>
                    </a:ext>
                  </a:extLst>
                </p:cNvPr>
                <p:cNvCxnSpPr>
                  <a:cxnSpLocks/>
                  <a:stCxn id="15" idx="4"/>
                  <a:endCxn id="24" idx="1"/>
                </p:cNvCxnSpPr>
                <p:nvPr/>
              </p:nvCxnSpPr>
              <p:spPr>
                <a:xfrm>
                  <a:off x="4526902" y="2202025"/>
                  <a:ext cx="976127" cy="3294783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756F0A3-79D4-46F5-AE38-BC9B1FB9633E}"/>
                    </a:ext>
                  </a:extLst>
                </p:cNvPr>
                <p:cNvSpPr txBox="1"/>
                <p:nvPr/>
              </p:nvSpPr>
              <p:spPr>
                <a:xfrm>
                  <a:off x="4599388" y="4151347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68DB870-A0F5-4C55-80BB-8E25309CA769}"/>
                    </a:ext>
                  </a:extLst>
                </p:cNvPr>
                <p:cNvSpPr txBox="1"/>
                <p:nvPr/>
              </p:nvSpPr>
              <p:spPr>
                <a:xfrm>
                  <a:off x="4678223" y="4676886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E1E96105-4FDE-47A5-AD2F-F09A1804ABC5}"/>
                    </a:ext>
                  </a:extLst>
                </p:cNvPr>
                <p:cNvCxnSpPr>
                  <a:cxnSpLocks/>
                  <a:stCxn id="22" idx="7"/>
                  <a:endCxn id="25" idx="3"/>
                </p:cNvCxnSpPr>
                <p:nvPr/>
              </p:nvCxnSpPr>
              <p:spPr>
                <a:xfrm flipV="1">
                  <a:off x="5628389" y="2176063"/>
                  <a:ext cx="913448" cy="1597693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DC15A505-4855-4D77-9591-57D698F4AA7C}"/>
                    </a:ext>
                  </a:extLst>
                </p:cNvPr>
                <p:cNvCxnSpPr>
                  <a:cxnSpLocks/>
                  <a:stCxn id="22" idx="5"/>
                  <a:endCxn id="29" idx="1"/>
                </p:cNvCxnSpPr>
                <p:nvPr/>
              </p:nvCxnSpPr>
              <p:spPr>
                <a:xfrm>
                  <a:off x="5628389" y="3899115"/>
                  <a:ext cx="913447" cy="1597693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2A0D78B-0324-4A65-8A14-8317EF630DA3}"/>
                    </a:ext>
                  </a:extLst>
                </p:cNvPr>
                <p:cNvSpPr txBox="1"/>
                <p:nvPr/>
              </p:nvSpPr>
              <p:spPr>
                <a:xfrm>
                  <a:off x="5512836" y="3997015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DF5CE2B4-4AE3-4B2E-B490-8C63B56B2932}"/>
                    </a:ext>
                  </a:extLst>
                </p:cNvPr>
                <p:cNvSpPr txBox="1"/>
                <p:nvPr/>
              </p:nvSpPr>
              <p:spPr>
                <a:xfrm>
                  <a:off x="5797957" y="3311594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B816DCEB-2AD2-4067-8DE7-1AA035024BF5}"/>
                    </a:ext>
                  </a:extLst>
                </p:cNvPr>
                <p:cNvCxnSpPr>
                  <a:cxnSpLocks/>
                  <a:stCxn id="23" idx="5"/>
                  <a:endCxn id="29" idx="1"/>
                </p:cNvCxnSpPr>
                <p:nvPr/>
              </p:nvCxnSpPr>
              <p:spPr>
                <a:xfrm>
                  <a:off x="5628389" y="4760641"/>
                  <a:ext cx="913447" cy="73616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00D3F864-4F0C-468F-AF9F-3129FB3DB640}"/>
                    </a:ext>
                  </a:extLst>
                </p:cNvPr>
                <p:cNvCxnSpPr>
                  <a:cxnSpLocks/>
                  <a:stCxn id="25" idx="5"/>
                  <a:endCxn id="32" idx="1"/>
                </p:cNvCxnSpPr>
                <p:nvPr/>
              </p:nvCxnSpPr>
              <p:spPr>
                <a:xfrm>
                  <a:off x="6667196" y="2176063"/>
                  <a:ext cx="913447" cy="1597693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6994A662-4441-486F-95BF-DA09E6FF0CC8}"/>
                    </a:ext>
                  </a:extLst>
                </p:cNvPr>
                <p:cNvSpPr txBox="1"/>
                <p:nvPr/>
              </p:nvSpPr>
              <p:spPr>
                <a:xfrm>
                  <a:off x="6604515" y="2357408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7C8211BC-F5A4-42AB-9455-BA082AAEB0F6}"/>
                    </a:ext>
                  </a:extLst>
                </p:cNvPr>
                <p:cNvCxnSpPr>
                  <a:cxnSpLocks/>
                  <a:stCxn id="25" idx="6"/>
                  <a:endCxn id="30" idx="2"/>
                </p:cNvCxnSpPr>
                <p:nvPr/>
              </p:nvCxnSpPr>
              <p:spPr>
                <a:xfrm>
                  <a:off x="6693158" y="2113384"/>
                  <a:ext cx="861523" cy="0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CB7D068A-15DA-4DC2-A29D-26389D037AD1}"/>
                    </a:ext>
                  </a:extLst>
                </p:cNvPr>
                <p:cNvSpPr txBox="1"/>
                <p:nvPr/>
              </p:nvSpPr>
              <p:spPr>
                <a:xfrm>
                  <a:off x="6745488" y="1792735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F34F3905-1917-4012-B215-984650233864}"/>
                    </a:ext>
                  </a:extLst>
                </p:cNvPr>
                <p:cNvCxnSpPr>
                  <a:cxnSpLocks/>
                  <a:stCxn id="29" idx="7"/>
                  <a:endCxn id="32" idx="3"/>
                </p:cNvCxnSpPr>
                <p:nvPr/>
              </p:nvCxnSpPr>
              <p:spPr>
                <a:xfrm flipV="1">
                  <a:off x="6667195" y="3899115"/>
                  <a:ext cx="913448" cy="1597693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A29F5DBF-260A-43F3-B509-0B72FE7C5794}"/>
                    </a:ext>
                  </a:extLst>
                </p:cNvPr>
                <p:cNvCxnSpPr>
                  <a:cxnSpLocks/>
                  <a:stCxn id="29" idx="7"/>
                  <a:endCxn id="33" idx="3"/>
                </p:cNvCxnSpPr>
                <p:nvPr/>
              </p:nvCxnSpPr>
              <p:spPr>
                <a:xfrm flipV="1">
                  <a:off x="6667195" y="4760641"/>
                  <a:ext cx="913448" cy="73616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84679E7C-D653-4CB1-9DCE-338703D3B208}"/>
                    </a:ext>
                  </a:extLst>
                </p:cNvPr>
                <p:cNvCxnSpPr>
                  <a:cxnSpLocks/>
                  <a:stCxn id="32" idx="7"/>
                  <a:endCxn id="35" idx="3"/>
                </p:cNvCxnSpPr>
                <p:nvPr/>
              </p:nvCxnSpPr>
              <p:spPr>
                <a:xfrm flipV="1">
                  <a:off x="7706002" y="2176063"/>
                  <a:ext cx="913446" cy="1597693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13206606-5C8A-4D10-A5DE-48098B0F6F02}"/>
                    </a:ext>
                  </a:extLst>
                </p:cNvPr>
                <p:cNvCxnSpPr>
                  <a:cxnSpLocks/>
                  <a:stCxn id="30" idx="5"/>
                  <a:endCxn id="36" idx="1"/>
                </p:cNvCxnSpPr>
                <p:nvPr/>
              </p:nvCxnSpPr>
              <p:spPr>
                <a:xfrm>
                  <a:off x="7706002" y="2176063"/>
                  <a:ext cx="913446" cy="73616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0A99C184-5287-4DFF-A09F-703F6C862210}"/>
                    </a:ext>
                  </a:extLst>
                </p:cNvPr>
                <p:cNvSpPr txBox="1"/>
                <p:nvPr/>
              </p:nvSpPr>
              <p:spPr>
                <a:xfrm>
                  <a:off x="7581182" y="3269457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A90F1607-8C54-4A41-BE73-4D376388CB1B}"/>
                    </a:ext>
                  </a:extLst>
                </p:cNvPr>
                <p:cNvCxnSpPr>
                  <a:cxnSpLocks/>
                  <a:stCxn id="30" idx="6"/>
                  <a:endCxn id="35" idx="2"/>
                </p:cNvCxnSpPr>
                <p:nvPr/>
              </p:nvCxnSpPr>
              <p:spPr>
                <a:xfrm>
                  <a:off x="7731964" y="2113384"/>
                  <a:ext cx="861522" cy="0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434360D6-1D06-46AF-838F-247AB597F53A}"/>
                    </a:ext>
                  </a:extLst>
                </p:cNvPr>
                <p:cNvCxnSpPr>
                  <a:cxnSpLocks/>
                  <a:stCxn id="32" idx="5"/>
                  <a:endCxn id="38" idx="1"/>
                </p:cNvCxnSpPr>
                <p:nvPr/>
              </p:nvCxnSpPr>
              <p:spPr>
                <a:xfrm>
                  <a:off x="7706002" y="3899115"/>
                  <a:ext cx="913446" cy="73616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D0BBFC1-E8FF-419A-94CC-A020E9CC64F9}"/>
                    </a:ext>
                  </a:extLst>
                </p:cNvPr>
                <p:cNvSpPr txBox="1"/>
                <p:nvPr/>
              </p:nvSpPr>
              <p:spPr>
                <a:xfrm>
                  <a:off x="7643321" y="3966681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</p:grp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53828AE-DE2C-40F9-BC8D-0FA08943A16E}"/>
              </a:ext>
            </a:extLst>
          </p:cNvPr>
          <p:cNvGrpSpPr/>
          <p:nvPr/>
        </p:nvGrpSpPr>
        <p:grpSpPr>
          <a:xfrm>
            <a:off x="138713" y="2023969"/>
            <a:ext cx="861156" cy="3624160"/>
            <a:chOff x="138713" y="2023969"/>
            <a:chExt cx="861156" cy="3624160"/>
          </a:xfrm>
        </p:grpSpPr>
        <p:sp>
          <p:nvSpPr>
            <p:cNvPr id="140" name="Left Brace 139">
              <a:extLst>
                <a:ext uri="{FF2B5EF4-FFF2-40B4-BE49-F238E27FC236}">
                  <a16:creationId xmlns:a16="http://schemas.microsoft.com/office/drawing/2014/main" id="{17019DCA-4A57-442E-860F-514BEE45440A}"/>
                </a:ext>
              </a:extLst>
            </p:cNvPr>
            <p:cNvSpPr/>
            <p:nvPr/>
          </p:nvSpPr>
          <p:spPr>
            <a:xfrm>
              <a:off x="768371" y="2023969"/>
              <a:ext cx="231498" cy="3624160"/>
            </a:xfrm>
            <a:prstGeom prst="leftBrace">
              <a:avLst>
                <a:gd name="adj1" fmla="val 8134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5B08AEE-E514-485D-853E-24DB247F88F9}"/>
                </a:ext>
              </a:extLst>
            </p:cNvPr>
            <p:cNvSpPr txBox="1"/>
            <p:nvPr/>
          </p:nvSpPr>
          <p:spPr>
            <a:xfrm>
              <a:off x="138713" y="3106518"/>
              <a:ext cx="553998" cy="145906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2400" dirty="0"/>
                <a:t>Width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6CBF79B-2B0D-47D6-AF28-91C202DA3D94}"/>
                  </a:ext>
                </a:extLst>
              </p:cNvPr>
              <p:cNvSpPr txBox="1"/>
              <p:nvPr/>
            </p:nvSpPr>
            <p:spPr>
              <a:xfrm>
                <a:off x="1849492" y="1209871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6CBF79B-2B0D-47D6-AF28-91C202DA3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92" y="1209871"/>
                <a:ext cx="66247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63B69DD-7821-45DC-A2D4-614A6C4E824C}"/>
                  </a:ext>
                </a:extLst>
              </p:cNvPr>
              <p:cNvSpPr txBox="1"/>
              <p:nvPr/>
            </p:nvSpPr>
            <p:spPr>
              <a:xfrm>
                <a:off x="2643672" y="1207403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63B69DD-7821-45DC-A2D4-614A6C4E8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72" y="1207403"/>
                <a:ext cx="66247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339088F-2CD0-4E01-868E-F8FDFE72D651}"/>
              </a:ext>
            </a:extLst>
          </p:cNvPr>
          <p:cNvCxnSpPr>
            <a:cxnSpLocks/>
          </p:cNvCxnSpPr>
          <p:nvPr/>
        </p:nvCxnSpPr>
        <p:spPr>
          <a:xfrm>
            <a:off x="2516549" y="2170227"/>
            <a:ext cx="913449" cy="736167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E910067-B112-41A3-A670-9EDE55BCE913}"/>
              </a:ext>
            </a:extLst>
          </p:cNvPr>
          <p:cNvCxnSpPr>
            <a:cxnSpLocks/>
            <a:stCxn id="11" idx="5"/>
            <a:endCxn id="18" idx="1"/>
          </p:cNvCxnSpPr>
          <p:nvPr/>
        </p:nvCxnSpPr>
        <p:spPr>
          <a:xfrm>
            <a:off x="3550773" y="3037589"/>
            <a:ext cx="913449" cy="159769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5E858FA5-EBFF-4667-BE7D-21F9DA5FB8FE}"/>
                  </a:ext>
                </a:extLst>
              </p:cNvPr>
              <p:cNvSpPr txBox="1"/>
              <p:nvPr/>
            </p:nvSpPr>
            <p:spPr>
              <a:xfrm>
                <a:off x="3581396" y="1213697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5E858FA5-EBFF-4667-BE7D-21F9DA5FB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6" y="1213697"/>
                <a:ext cx="662473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1B55C96-670F-4E78-A656-5DC144CAE812}"/>
                  </a:ext>
                </a:extLst>
              </p:cNvPr>
              <p:cNvSpPr txBox="1"/>
              <p:nvPr/>
            </p:nvSpPr>
            <p:spPr>
              <a:xfrm>
                <a:off x="4682888" y="1207403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1B55C96-670F-4E78-A656-5DC144CAE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888" y="1207403"/>
                <a:ext cx="66247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2B38011-B52A-4848-81B5-7E485A2A3F66}"/>
                  </a:ext>
                </a:extLst>
              </p:cNvPr>
              <p:cNvSpPr txBox="1"/>
              <p:nvPr/>
            </p:nvSpPr>
            <p:spPr>
              <a:xfrm>
                <a:off x="5764763" y="1207403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2B38011-B52A-4848-81B5-7E485A2A3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63" y="1207403"/>
                <a:ext cx="662473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77E4809-D545-4BAA-9FAD-6BA8D6C9A1B8}"/>
                  </a:ext>
                </a:extLst>
              </p:cNvPr>
              <p:cNvSpPr txBox="1"/>
              <p:nvPr/>
            </p:nvSpPr>
            <p:spPr>
              <a:xfrm>
                <a:off x="6814933" y="1201523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77E4809-D545-4BAA-9FAD-6BA8D6C9A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933" y="1201523"/>
                <a:ext cx="662473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C636D66-D965-4C01-9C1E-B05B4F5ADE7C}"/>
                  </a:ext>
                </a:extLst>
              </p:cNvPr>
              <p:cNvSpPr txBox="1"/>
              <p:nvPr/>
            </p:nvSpPr>
            <p:spPr>
              <a:xfrm>
                <a:off x="7811272" y="1201522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C636D66-D965-4C01-9C1E-B05B4F5AD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272" y="1201522"/>
                <a:ext cx="66247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EFB90F4-8606-4CE0-AA9F-8EC8593CF841}"/>
              </a:ext>
            </a:extLst>
          </p:cNvPr>
          <p:cNvCxnSpPr>
            <a:cxnSpLocks/>
            <a:stCxn id="18" idx="7"/>
            <a:endCxn id="22" idx="3"/>
          </p:cNvCxnSpPr>
          <p:nvPr/>
        </p:nvCxnSpPr>
        <p:spPr>
          <a:xfrm flipV="1">
            <a:off x="4589581" y="3899115"/>
            <a:ext cx="913449" cy="736167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2CD0550-51B5-44E2-8E32-D311BC18F0BE}"/>
              </a:ext>
            </a:extLst>
          </p:cNvPr>
          <p:cNvCxnSpPr>
            <a:cxnSpLocks/>
            <a:stCxn id="22" idx="7"/>
            <a:endCxn id="25" idx="3"/>
          </p:cNvCxnSpPr>
          <p:nvPr/>
        </p:nvCxnSpPr>
        <p:spPr>
          <a:xfrm flipV="1">
            <a:off x="5628389" y="2176063"/>
            <a:ext cx="913448" cy="159769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EA142B9-E875-4040-A693-B311C256F21C}"/>
              </a:ext>
            </a:extLst>
          </p:cNvPr>
          <p:cNvCxnSpPr>
            <a:cxnSpLocks/>
            <a:stCxn id="25" idx="5"/>
            <a:endCxn id="32" idx="1"/>
          </p:cNvCxnSpPr>
          <p:nvPr/>
        </p:nvCxnSpPr>
        <p:spPr>
          <a:xfrm>
            <a:off x="6667196" y="2176063"/>
            <a:ext cx="913447" cy="159769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BE02729-92F7-4E3A-81F7-C8CF88E5C659}"/>
              </a:ext>
            </a:extLst>
          </p:cNvPr>
          <p:cNvCxnSpPr>
            <a:cxnSpLocks/>
            <a:stCxn id="32" idx="7"/>
            <a:endCxn id="35" idx="3"/>
          </p:cNvCxnSpPr>
          <p:nvPr/>
        </p:nvCxnSpPr>
        <p:spPr>
          <a:xfrm flipV="1">
            <a:off x="7706002" y="2176063"/>
            <a:ext cx="913446" cy="159769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3FAE78-2B00-40E6-BB91-36FA0B8A33E7}"/>
                  </a:ext>
                </a:extLst>
              </p:cNvPr>
              <p:cNvSpPr txBox="1"/>
              <p:nvPr/>
            </p:nvSpPr>
            <p:spPr>
              <a:xfrm>
                <a:off x="9386089" y="2840101"/>
                <a:ext cx="251363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Computes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0, 1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0, 1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3FAE78-2B00-40E6-BB91-36FA0B8A3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089" y="2840101"/>
                <a:ext cx="2513637" cy="830997"/>
              </a:xfrm>
              <a:prstGeom prst="rect">
                <a:avLst/>
              </a:prstGeom>
              <a:blipFill>
                <a:blip r:embed="rId14"/>
                <a:stretch>
                  <a:fillRect l="-1942" t="-5882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85D1B2B-AFAB-47E8-96FB-C823CE9A602C}"/>
                  </a:ext>
                </a:extLst>
              </p:cNvPr>
              <p:cNvSpPr txBox="1"/>
              <p:nvPr/>
            </p:nvSpPr>
            <p:spPr>
              <a:xfrm>
                <a:off x="8849610" y="1884154"/>
                <a:ext cx="6624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acc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85D1B2B-AFAB-47E8-96FB-C823CE9A6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610" y="1884154"/>
                <a:ext cx="66247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CA1303B4-B8E2-407E-8FCB-50B4F2AF1B8B}"/>
              </a:ext>
            </a:extLst>
          </p:cNvPr>
          <p:cNvGrpSpPr/>
          <p:nvPr/>
        </p:nvGrpSpPr>
        <p:grpSpPr>
          <a:xfrm>
            <a:off x="2169132" y="5774956"/>
            <a:ext cx="548318" cy="761832"/>
            <a:chOff x="2169132" y="5774956"/>
            <a:chExt cx="548318" cy="761832"/>
          </a:xfrm>
        </p:grpSpPr>
        <p:sp>
          <p:nvSpPr>
            <p:cNvPr id="100" name="Left Brace 99">
              <a:extLst>
                <a:ext uri="{FF2B5EF4-FFF2-40B4-BE49-F238E27FC236}">
                  <a16:creationId xmlns:a16="http://schemas.microsoft.com/office/drawing/2014/main" id="{DEDDE07C-7817-42E3-BB23-F4682E4DF442}"/>
                </a:ext>
              </a:extLst>
            </p:cNvPr>
            <p:cNvSpPr/>
            <p:nvPr/>
          </p:nvSpPr>
          <p:spPr>
            <a:xfrm rot="16200000">
              <a:off x="2371255" y="5572833"/>
              <a:ext cx="144072" cy="548318"/>
            </a:xfrm>
            <a:prstGeom prst="leftBrace">
              <a:avLst>
                <a:gd name="adj1" fmla="val 8134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CA0F57E-8A74-4FB4-9F1F-B4CE1089C037}"/>
                    </a:ext>
                  </a:extLst>
                </p:cNvPr>
                <p:cNvSpPr txBox="1"/>
                <p:nvPr/>
              </p:nvSpPr>
              <p:spPr>
                <a:xfrm>
                  <a:off x="2206021" y="6075123"/>
                  <a:ext cx="4745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CA0F57E-8A74-4FB4-9F1F-B4CE1089C0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6021" y="6075123"/>
                  <a:ext cx="474540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3846"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50D929-1234-45A7-ADFD-B5FD0F4F9D89}"/>
              </a:ext>
            </a:extLst>
          </p:cNvPr>
          <p:cNvGrpSpPr/>
          <p:nvPr/>
        </p:nvGrpSpPr>
        <p:grpSpPr>
          <a:xfrm>
            <a:off x="3186345" y="5774956"/>
            <a:ext cx="548318" cy="761832"/>
            <a:chOff x="3186345" y="5774956"/>
            <a:chExt cx="548318" cy="761832"/>
          </a:xfrm>
        </p:grpSpPr>
        <p:sp>
          <p:nvSpPr>
            <p:cNvPr id="101" name="Left Brace 100">
              <a:extLst>
                <a:ext uri="{FF2B5EF4-FFF2-40B4-BE49-F238E27FC236}">
                  <a16:creationId xmlns:a16="http://schemas.microsoft.com/office/drawing/2014/main" id="{39097A19-5DF0-436B-B0EC-75B198BA6082}"/>
                </a:ext>
              </a:extLst>
            </p:cNvPr>
            <p:cNvSpPr/>
            <p:nvPr/>
          </p:nvSpPr>
          <p:spPr>
            <a:xfrm rot="16200000">
              <a:off x="3388468" y="5572833"/>
              <a:ext cx="144072" cy="548318"/>
            </a:xfrm>
            <a:prstGeom prst="leftBrace">
              <a:avLst>
                <a:gd name="adj1" fmla="val 8134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C6DD241-050E-4947-A3F9-4DE7EAE4EBA1}"/>
                    </a:ext>
                  </a:extLst>
                </p:cNvPr>
                <p:cNvSpPr txBox="1"/>
                <p:nvPr/>
              </p:nvSpPr>
              <p:spPr>
                <a:xfrm>
                  <a:off x="3223234" y="6075123"/>
                  <a:ext cx="4745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C6DD241-050E-4947-A3F9-4DE7EAE4EB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234" y="6075123"/>
                  <a:ext cx="474540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2564"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131006A-7A79-405B-B9DD-26462796A1B9}"/>
              </a:ext>
            </a:extLst>
          </p:cNvPr>
          <p:cNvGrpSpPr/>
          <p:nvPr/>
        </p:nvGrpSpPr>
        <p:grpSpPr>
          <a:xfrm>
            <a:off x="4240447" y="5774956"/>
            <a:ext cx="548318" cy="761832"/>
            <a:chOff x="4240447" y="5774956"/>
            <a:chExt cx="548318" cy="761832"/>
          </a:xfrm>
        </p:grpSpPr>
        <p:sp>
          <p:nvSpPr>
            <p:cNvPr id="104" name="Left Brace 103">
              <a:extLst>
                <a:ext uri="{FF2B5EF4-FFF2-40B4-BE49-F238E27FC236}">
                  <a16:creationId xmlns:a16="http://schemas.microsoft.com/office/drawing/2014/main" id="{B9C7329D-1999-4F90-9944-A6C8C05B84AD}"/>
                </a:ext>
              </a:extLst>
            </p:cNvPr>
            <p:cNvSpPr/>
            <p:nvPr/>
          </p:nvSpPr>
          <p:spPr>
            <a:xfrm rot="16200000">
              <a:off x="4442570" y="5572833"/>
              <a:ext cx="144072" cy="548318"/>
            </a:xfrm>
            <a:prstGeom prst="leftBrace">
              <a:avLst>
                <a:gd name="adj1" fmla="val 8134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A001A6B-A49A-4E0B-A1EA-086F83CE3CA1}"/>
                    </a:ext>
                  </a:extLst>
                </p:cNvPr>
                <p:cNvSpPr txBox="1"/>
                <p:nvPr/>
              </p:nvSpPr>
              <p:spPr>
                <a:xfrm>
                  <a:off x="4277336" y="6075123"/>
                  <a:ext cx="4745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A001A6B-A49A-4E0B-A1EA-086F83CE3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336" y="6075123"/>
                  <a:ext cx="474540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3846"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7" name="Left Brace 106">
            <a:extLst>
              <a:ext uri="{FF2B5EF4-FFF2-40B4-BE49-F238E27FC236}">
                <a16:creationId xmlns:a16="http://schemas.microsoft.com/office/drawing/2014/main" id="{02472401-78BC-4389-8FCE-BA8B2D0890CF}"/>
              </a:ext>
            </a:extLst>
          </p:cNvPr>
          <p:cNvSpPr/>
          <p:nvPr/>
        </p:nvSpPr>
        <p:spPr>
          <a:xfrm rot="16200000">
            <a:off x="8658764" y="5572833"/>
            <a:ext cx="144072" cy="548318"/>
          </a:xfrm>
          <a:prstGeom prst="leftBrace">
            <a:avLst>
              <a:gd name="adj1" fmla="val 8134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E53397E-C601-4703-B1BD-E2ACA99CB53D}"/>
                  </a:ext>
                </a:extLst>
              </p:cNvPr>
              <p:cNvSpPr txBox="1"/>
              <p:nvPr/>
            </p:nvSpPr>
            <p:spPr>
              <a:xfrm>
                <a:off x="8493530" y="6075123"/>
                <a:ext cx="474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E53397E-C601-4703-B1BD-E2ACA99CB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530" y="6075123"/>
                <a:ext cx="474540" cy="461665"/>
              </a:xfrm>
              <a:prstGeom prst="rect">
                <a:avLst/>
              </a:prstGeom>
              <a:blipFill>
                <a:blip r:embed="rId20"/>
                <a:stretch>
                  <a:fillRect l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ECCFE66-9B43-469D-800C-48EC977DDF82}"/>
                  </a:ext>
                </a:extLst>
              </p:cNvPr>
              <p:cNvSpPr txBox="1"/>
              <p:nvPr/>
            </p:nvSpPr>
            <p:spPr>
              <a:xfrm>
                <a:off x="6351677" y="6075123"/>
                <a:ext cx="474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ECCFE66-9B43-469D-800C-48EC977DD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677" y="6075123"/>
                <a:ext cx="47454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3841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42" grpId="0"/>
      <p:bldP spid="143" grpId="0"/>
      <p:bldP spid="149" grpId="0"/>
      <p:bldP spid="150" grpId="0"/>
      <p:bldP spid="152" grpId="0"/>
      <p:bldP spid="153" grpId="0"/>
      <p:bldP spid="154" grpId="0"/>
      <p:bldP spid="3" grpId="0"/>
      <p:bldP spid="96" grpId="0"/>
      <p:bldP spid="107" grpId="0" animBg="1"/>
      <p:bldP spid="110" grpId="0"/>
      <p:bldP spid="1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BB5453-6AA7-4F77-BCD1-5AD57EB310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54851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PRGs for width-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length-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ordered BPs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BB5453-6AA7-4F77-BCD1-5AD57EB31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54851"/>
                <a:ext cx="10515600" cy="1325563"/>
              </a:xfr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E7FBCF-8C95-458B-884D-A93B7B844A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3739"/>
                <a:ext cx="10515600" cy="495773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3200" dirty="0"/>
                  <a:t>Probabilistic method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b="0" dirty="0"/>
                  <a:t> PRG with seed length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lit/>
                              </m:r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/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3200" b="0" dirty="0">
                    <a:solidFill>
                      <a:schemeClr val="accent1"/>
                    </a:solidFill>
                  </a:rPr>
                  <a:t>Explicit</a:t>
                </a:r>
                <a:r>
                  <a:rPr lang="en-US" sz="3200" b="0" dirty="0"/>
                  <a:t> optimal PRG would imply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3200" b="1" i="0" smtClean="0">
                        <a:latin typeface="Cambria Math" panose="02040503050406030204" pitchFamily="18" charset="0"/>
                      </a:rPr>
                      <m:t>BPL</m:t>
                    </m:r>
                  </m:oMath>
                </a14:m>
                <a:endParaRPr lang="en-US" sz="3200" b="1" dirty="0"/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3200" dirty="0"/>
                  <a:t>Best explicit PRG </a:t>
                </a:r>
                <a:r>
                  <a:rPr lang="en-US" sz="2000" dirty="0">
                    <a:solidFill>
                      <a:srgbClr val="C00000"/>
                    </a:solidFill>
                  </a:rPr>
                  <a:t>[Nisan 1992]</a:t>
                </a:r>
                <a:r>
                  <a:rPr lang="en-US" sz="3200" dirty="0"/>
                  <a:t> has seed length</a:t>
                </a:r>
              </a:p>
              <a:p>
                <a:pPr marL="0" indent="0">
                  <a:lnSpc>
                    <a:spcPct val="15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⁡(1</m:t>
                      </m:r>
                      <m:r>
                        <m:rPr>
                          <m:lit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E7FBCF-8C95-458B-884D-A93B7B844A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3739"/>
                <a:ext cx="10515600" cy="4957730"/>
              </a:xfrm>
              <a:blipFill>
                <a:blip r:embed="rId4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680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D32C-1E0E-417F-8771-CB4EC38D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Permutation</a:t>
            </a:r>
            <a:r>
              <a:rPr lang="en-US" dirty="0"/>
              <a:t> branching programs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F7D10-A4EB-4157-8C84-E97A85B98A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112" y="1602046"/>
                <a:ext cx="10367849" cy="4973415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Assumption: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/>
                  <a:t> layers,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-edges are a matching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dirty="0"/>
                  <a:t>Model of reversible computation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dirty="0"/>
                  <a:t>Permutation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“regular” </a:t>
                </a:r>
                <a:r>
                  <a:rPr lang="en-US" dirty="0"/>
                  <a:t>(degree = 2)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Much research on explicit PRGs for permutation / regular BPs </a:t>
                </a:r>
                <a:r>
                  <a:rPr lang="en-US" sz="2000" dirty="0">
                    <a:solidFill>
                      <a:srgbClr val="C00000"/>
                    </a:solidFill>
                  </a:rPr>
                  <a:t>[Brody‑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Verbin</a:t>
                </a:r>
                <a:r>
                  <a:rPr lang="en-US" sz="2000" dirty="0">
                    <a:solidFill>
                      <a:srgbClr val="C00000"/>
                    </a:solidFill>
                  </a:rPr>
                  <a:t> 2010] [De 2011] [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Koucký-Nimbhorkar-Pudlák</a:t>
                </a:r>
                <a:r>
                  <a:rPr lang="en-US" sz="2000" dirty="0">
                    <a:solidFill>
                      <a:srgbClr val="C00000"/>
                    </a:solidFill>
                  </a:rPr>
                  <a:t> 2011] [Steinke 2012] [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Reingold</a:t>
                </a:r>
                <a:r>
                  <a:rPr lang="en-US" sz="2000" dirty="0">
                    <a:solidFill>
                      <a:srgbClr val="C00000"/>
                    </a:solidFill>
                  </a:rPr>
                  <a:t>‑Steinke-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Vadhan</a:t>
                </a:r>
                <a:r>
                  <a:rPr lang="en-US" sz="2000" dirty="0">
                    <a:solidFill>
                      <a:srgbClr val="C00000"/>
                    </a:solidFill>
                  </a:rPr>
                  <a:t> 2013] [Braverman-Rao-Raz-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Yehudayoff</a:t>
                </a:r>
                <a:r>
                  <a:rPr lang="en-US" sz="2000" dirty="0">
                    <a:solidFill>
                      <a:srgbClr val="C00000"/>
                    </a:solidFill>
                  </a:rPr>
                  <a:t> 2014] [Chattopadhyay‑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Hatami</a:t>
                </a:r>
                <a:r>
                  <a:rPr lang="en-US" sz="2000" dirty="0">
                    <a:solidFill>
                      <a:srgbClr val="C00000"/>
                    </a:solidFill>
                  </a:rPr>
                  <a:t>‑Hosseini-Lovett 2019]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For width-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permutation BPs,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explicit PRGs with seed length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Best prior PRG for </a:t>
                </a:r>
                <a:r>
                  <a:rPr lang="en-US" dirty="0">
                    <a:solidFill>
                      <a:schemeClr val="accent1"/>
                    </a:solidFill>
                  </a:rPr>
                  <a:t>width-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permutation BPs: Nisan’s PRG…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F7D10-A4EB-4157-8C84-E97A85B98A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112" y="1602046"/>
                <a:ext cx="10367849" cy="4973415"/>
              </a:xfrm>
              <a:blipFill>
                <a:blip r:embed="rId3"/>
                <a:stretch>
                  <a:fillRect l="-1058" t="-2083" b="-2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03EA61C2-8426-4D05-9A94-9AC8919F5F69}"/>
              </a:ext>
            </a:extLst>
          </p:cNvPr>
          <p:cNvGrpSpPr/>
          <p:nvPr/>
        </p:nvGrpSpPr>
        <p:grpSpPr>
          <a:xfrm>
            <a:off x="10661019" y="1602046"/>
            <a:ext cx="1235654" cy="3623387"/>
            <a:chOff x="10661019" y="1602046"/>
            <a:chExt cx="1235654" cy="3623387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E3E9EA-4A43-4057-B7AD-419519A8FB68}"/>
                </a:ext>
              </a:extLst>
            </p:cNvPr>
            <p:cNvCxnSpPr>
              <a:cxnSpLocks/>
              <a:stCxn id="8" idx="6"/>
              <a:endCxn id="11" idx="3"/>
            </p:cNvCxnSpPr>
            <p:nvPr/>
          </p:nvCxnSpPr>
          <p:spPr>
            <a:xfrm flipV="1">
              <a:off x="10857864" y="3476419"/>
              <a:ext cx="887488" cy="1660373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E3AB68-D8A8-4045-AE7A-78854CF74A69}"/>
                </a:ext>
              </a:extLst>
            </p:cNvPr>
            <p:cNvCxnSpPr>
              <a:cxnSpLocks/>
              <a:stCxn id="5" idx="5"/>
              <a:endCxn id="13" idx="1"/>
            </p:cNvCxnSpPr>
            <p:nvPr/>
          </p:nvCxnSpPr>
          <p:spPr>
            <a:xfrm>
              <a:off x="10831903" y="2614893"/>
              <a:ext cx="913448" cy="245921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87B04E1-90B4-42C3-9B21-F71A152E60CD}"/>
                </a:ext>
              </a:extLst>
            </p:cNvPr>
            <p:cNvSpPr/>
            <p:nvPr/>
          </p:nvSpPr>
          <p:spPr>
            <a:xfrm>
              <a:off x="10680582" y="1602046"/>
              <a:ext cx="177283" cy="1772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C1EF16-2277-4467-BCBC-9B02577FAAEE}"/>
                </a:ext>
              </a:extLst>
            </p:cNvPr>
            <p:cNvSpPr/>
            <p:nvPr/>
          </p:nvSpPr>
          <p:spPr>
            <a:xfrm>
              <a:off x="10680582" y="2463572"/>
              <a:ext cx="177283" cy="1772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117E93-5448-4BDC-8F01-DCFC78BF7BDC}"/>
                </a:ext>
              </a:extLst>
            </p:cNvPr>
            <p:cNvSpPr/>
            <p:nvPr/>
          </p:nvSpPr>
          <p:spPr>
            <a:xfrm>
              <a:off x="10680582" y="3325098"/>
              <a:ext cx="177283" cy="1772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FB215F5-DE3B-4D43-AB22-DE3078151032}"/>
                </a:ext>
              </a:extLst>
            </p:cNvPr>
            <p:cNvSpPr/>
            <p:nvPr/>
          </p:nvSpPr>
          <p:spPr>
            <a:xfrm>
              <a:off x="10680582" y="4186624"/>
              <a:ext cx="177283" cy="1772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FEEA325-A020-4A4A-A18A-EA9840ECFB8F}"/>
                </a:ext>
              </a:extLst>
            </p:cNvPr>
            <p:cNvSpPr/>
            <p:nvPr/>
          </p:nvSpPr>
          <p:spPr>
            <a:xfrm>
              <a:off x="10680581" y="5048150"/>
              <a:ext cx="177283" cy="1772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1EF3A4-A774-44CC-A793-C69A8EA9E76C}"/>
                </a:ext>
              </a:extLst>
            </p:cNvPr>
            <p:cNvSpPr/>
            <p:nvPr/>
          </p:nvSpPr>
          <p:spPr>
            <a:xfrm>
              <a:off x="11719390" y="1602046"/>
              <a:ext cx="177283" cy="1772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7D1B75-B5EF-4EFF-9075-51CB0A00C7B7}"/>
                </a:ext>
              </a:extLst>
            </p:cNvPr>
            <p:cNvSpPr/>
            <p:nvPr/>
          </p:nvSpPr>
          <p:spPr>
            <a:xfrm>
              <a:off x="11719390" y="2463572"/>
              <a:ext cx="177283" cy="1772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9922AFB-BE8C-438B-A991-3A50A99EAEA1}"/>
                </a:ext>
              </a:extLst>
            </p:cNvPr>
            <p:cNvSpPr/>
            <p:nvPr/>
          </p:nvSpPr>
          <p:spPr>
            <a:xfrm>
              <a:off x="11719390" y="3325098"/>
              <a:ext cx="177283" cy="1772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4E5C5D-D536-4C98-9E2C-400F1B312028}"/>
                </a:ext>
              </a:extLst>
            </p:cNvPr>
            <p:cNvSpPr/>
            <p:nvPr/>
          </p:nvSpPr>
          <p:spPr>
            <a:xfrm>
              <a:off x="11719390" y="4186624"/>
              <a:ext cx="177283" cy="1772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FD79A23-9E6B-4032-B3AC-D9B0AF2F4C2C}"/>
                </a:ext>
              </a:extLst>
            </p:cNvPr>
            <p:cNvSpPr/>
            <p:nvPr/>
          </p:nvSpPr>
          <p:spPr>
            <a:xfrm>
              <a:off x="11719389" y="5048150"/>
              <a:ext cx="177283" cy="1772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4187E60-4FE3-4F25-93DA-34D9C3755985}"/>
                </a:ext>
              </a:extLst>
            </p:cNvPr>
            <p:cNvCxnSpPr>
              <a:cxnSpLocks/>
              <a:stCxn id="4" idx="5"/>
              <a:endCxn id="11" idx="1"/>
            </p:cNvCxnSpPr>
            <p:nvPr/>
          </p:nvCxnSpPr>
          <p:spPr>
            <a:xfrm>
              <a:off x="10831903" y="1753367"/>
              <a:ext cx="913449" cy="15976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7A9F999-CA49-4EF3-AFBB-22FB460357EE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10857865" y="2552214"/>
              <a:ext cx="8615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13714FD-D855-4188-ACB5-E49BB6C06054}"/>
                </a:ext>
              </a:extLst>
            </p:cNvPr>
            <p:cNvCxnSpPr>
              <a:cxnSpLocks/>
              <a:stCxn id="6" idx="5"/>
              <a:endCxn id="12" idx="1"/>
            </p:cNvCxnSpPr>
            <p:nvPr/>
          </p:nvCxnSpPr>
          <p:spPr>
            <a:xfrm>
              <a:off x="10831903" y="3476419"/>
              <a:ext cx="913449" cy="7361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42C00A7-41BE-40E3-AA3B-F0A87FB566F0}"/>
                </a:ext>
              </a:extLst>
            </p:cNvPr>
            <p:cNvCxnSpPr>
              <a:cxnSpLocks/>
              <a:stCxn id="7" idx="5"/>
              <a:endCxn id="13" idx="1"/>
            </p:cNvCxnSpPr>
            <p:nvPr/>
          </p:nvCxnSpPr>
          <p:spPr>
            <a:xfrm>
              <a:off x="10831903" y="4337945"/>
              <a:ext cx="913448" cy="7361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E6ED5AC-4065-4A70-92F4-85A41EC415C4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10831902" y="1753367"/>
              <a:ext cx="913450" cy="33207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4ECCD9-057B-4C38-BF61-E648B6CE668D}"/>
                </a:ext>
              </a:extLst>
            </p:cNvPr>
            <p:cNvSpPr txBox="1"/>
            <p:nvPr/>
          </p:nvSpPr>
          <p:spPr>
            <a:xfrm>
              <a:off x="10978253" y="1834370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63D038C-94FC-4B2B-9F0B-5DAE6776FFC9}"/>
                </a:ext>
              </a:extLst>
            </p:cNvPr>
            <p:cNvSpPr txBox="1"/>
            <p:nvPr/>
          </p:nvSpPr>
          <p:spPr>
            <a:xfrm>
              <a:off x="10810302" y="2203246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D96249E-F71A-4A5A-B05A-2E7D0D4CA3B4}"/>
                </a:ext>
              </a:extLst>
            </p:cNvPr>
            <p:cNvSpPr txBox="1"/>
            <p:nvPr/>
          </p:nvSpPr>
          <p:spPr>
            <a:xfrm>
              <a:off x="10784773" y="3546429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8EEEA0-2286-48AC-8187-E47767801DF7}"/>
                </a:ext>
              </a:extLst>
            </p:cNvPr>
            <p:cNvSpPr txBox="1"/>
            <p:nvPr/>
          </p:nvSpPr>
          <p:spPr>
            <a:xfrm>
              <a:off x="11174204" y="4704048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FF68D1-AA83-4AC1-A841-1355C201F5A1}"/>
                </a:ext>
              </a:extLst>
            </p:cNvPr>
            <p:cNvSpPr txBox="1"/>
            <p:nvPr/>
          </p:nvSpPr>
          <p:spPr>
            <a:xfrm>
              <a:off x="10661019" y="4610997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D5FD6AE-5A5E-46A5-9EA4-5B34E2E2323B}"/>
                </a:ext>
              </a:extLst>
            </p:cNvPr>
            <p:cNvCxnSpPr>
              <a:cxnSpLocks/>
              <a:stCxn id="4" idx="6"/>
              <a:endCxn id="9" idx="2"/>
            </p:cNvCxnSpPr>
            <p:nvPr/>
          </p:nvCxnSpPr>
          <p:spPr>
            <a:xfrm>
              <a:off x="10857865" y="1690688"/>
              <a:ext cx="861525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CC09159-4AC6-40A7-B337-8931912DE78D}"/>
                </a:ext>
              </a:extLst>
            </p:cNvPr>
            <p:cNvCxnSpPr>
              <a:cxnSpLocks/>
              <a:stCxn id="6" idx="7"/>
              <a:endCxn id="10" idx="3"/>
            </p:cNvCxnSpPr>
            <p:nvPr/>
          </p:nvCxnSpPr>
          <p:spPr>
            <a:xfrm flipV="1">
              <a:off x="10831903" y="2614893"/>
              <a:ext cx="913449" cy="73616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088113B-B78B-4AE3-AE8D-0E7B0A35C322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10857865" y="4275266"/>
              <a:ext cx="861525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319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C1402907-A9F5-44A1-9A4D-88248DF92488}"/>
              </a:ext>
            </a:extLst>
          </p:cNvPr>
          <p:cNvSpPr/>
          <p:nvPr/>
        </p:nvSpPr>
        <p:spPr>
          <a:xfrm>
            <a:off x="657546" y="2126751"/>
            <a:ext cx="11034445" cy="16335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FC227-008B-4DB7-A5CC-9C66AD67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Unbounded-width</a:t>
            </a:r>
            <a:r>
              <a:rPr lang="en-US" dirty="0"/>
              <a:t> permutation BPs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42CC8-E5BD-4B9F-83FB-0B0D778D1C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9465" y="1547442"/>
                <a:ext cx="10764049" cy="488352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Let’s go all the way to unbounded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>
                    <a:solidFill>
                      <a:schemeClr val="accent1"/>
                    </a:solidFill>
                  </a:rPr>
                  <a:t>Unlimited space complexity</a:t>
                </a:r>
                <a:r>
                  <a:rPr lang="en-US" dirty="0"/>
                  <a:t>!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b="1" dirty="0"/>
                  <a:t>Theorem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explicit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-PRG (the INW PRG) for unbounded-width permutation BPs with seed length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solidFill>
                      <a:schemeClr val="accent1"/>
                    </a:solidFill>
                  </a:rPr>
                  <a:t>Assumption</a:t>
                </a:r>
                <a:r>
                  <a:rPr lang="en-US" dirty="0"/>
                  <a:t>: only one accept vertex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Only previous result: Seed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 [De 2011]</a:t>
                </a:r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Proof concepts:</a:t>
                </a:r>
                <a:r>
                  <a:rPr lang="en-US" dirty="0"/>
                  <a:t> Derandomized square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[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Rozenman-Vadhan</a:t>
                </a:r>
                <a:r>
                  <a:rPr lang="en-US" sz="2000" dirty="0">
                    <a:solidFill>
                      <a:srgbClr val="C00000"/>
                    </a:solidFill>
                  </a:rPr>
                  <a:t> 2005]</a:t>
                </a:r>
                <a:r>
                  <a:rPr lang="en-US" dirty="0"/>
                  <a:t> and unit-circle approximation </a:t>
                </a:r>
                <a:r>
                  <a:rPr lang="en-US" sz="2000" dirty="0">
                    <a:solidFill>
                      <a:srgbClr val="C00000"/>
                    </a:solidFill>
                  </a:rPr>
                  <a:t>[Ahmadinejad-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Kelner</a:t>
                </a:r>
                <a:r>
                  <a:rPr lang="en-US" sz="2000" dirty="0">
                    <a:solidFill>
                      <a:srgbClr val="C00000"/>
                    </a:solidFill>
                  </a:rPr>
                  <a:t>-Murtagh-Peebles-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Sidford</a:t>
                </a:r>
                <a:r>
                  <a:rPr lang="en-US" sz="2000" dirty="0">
                    <a:solidFill>
                      <a:srgbClr val="C00000"/>
                    </a:solidFill>
                  </a:rPr>
                  <a:t>-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Vadhan</a:t>
                </a:r>
                <a:r>
                  <a:rPr lang="en-US" sz="2000" dirty="0">
                    <a:solidFill>
                      <a:srgbClr val="C00000"/>
                    </a:solidFill>
                  </a:rPr>
                  <a:t> 2020]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42CC8-E5BD-4B9F-83FB-0B0D778D1C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9465" y="1547442"/>
                <a:ext cx="10764049" cy="4883520"/>
              </a:xfrm>
              <a:blipFill>
                <a:blip r:embed="rId3"/>
                <a:stretch>
                  <a:fillRect l="-1020" t="-2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70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C16B0C-8579-461E-BAAC-0B14E4E23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3539" y="1469205"/>
                <a:ext cx="11059274" cy="457200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3200" dirty="0"/>
                  <a:t>For a “typical”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3200" dirty="0"/>
                  <a:t>: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/>
                  <a:t>Probabilistic method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800" dirty="0"/>
                  <a:t> PRG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800" dirty="0"/>
                  <a:t> with seed length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lit/>
                                  </m:r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/>
                  <a:t>Trivial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lit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/>
                  <a:t>seed length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lower bound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/>
                  <a:t>Main challenge: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Explicit construction</a:t>
                </a:r>
                <a:r>
                  <a:rPr lang="en-US" sz="2800" dirty="0"/>
                  <a:t> matching probabilistic method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C16B0C-8579-461E-BAAC-0B14E4E23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3539" y="1469205"/>
                <a:ext cx="11059274" cy="4572000"/>
              </a:xfrm>
              <a:blipFill>
                <a:blip r:embed="rId2"/>
                <a:stretch>
                  <a:fillRect l="-1268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9F9CCF4-BDA4-4876-AC4B-334DB2CC5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Context: Typical PRG methodology</a:t>
            </a:r>
          </a:p>
        </p:txBody>
      </p:sp>
    </p:spTree>
    <p:extLst>
      <p:ext uri="{BB962C8B-B14F-4D97-AF65-F5344CB8AC3E}">
        <p14:creationId xmlns:p14="http://schemas.microsoft.com/office/powerpoint/2010/main" val="185149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2B1BFE-1F4B-4A7D-9213-1AD32FDFA513}"/>
              </a:ext>
            </a:extLst>
          </p:cNvPr>
          <p:cNvSpPr/>
          <p:nvPr/>
        </p:nvSpPr>
        <p:spPr>
          <a:xfrm>
            <a:off x="565079" y="1669650"/>
            <a:ext cx="10983929" cy="11404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C16B0C-8579-461E-BAAC-0B14E4E23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92" y="1147530"/>
                <a:ext cx="11059274" cy="5787526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uniformly at random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b="1" dirty="0"/>
                  <a:t>Theorem: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dirty="0"/>
                  <a:t>, then </a:t>
                </a:r>
                <a:r>
                  <a:rPr lang="en-US" dirty="0" err="1"/>
                  <a:t>w.h.p</a:t>
                </a:r>
                <a:r>
                  <a:rPr lang="en-US" dirty="0"/>
                  <a:t>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not a PRG</a:t>
                </a:r>
                <a:r>
                  <a:rPr lang="en-US" dirty="0"/>
                  <a:t> for unbounded-width permutation BPs.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dirty="0"/>
                  <a:t>Explicit construction (INW PRG) is </a:t>
                </a:r>
                <a:r>
                  <a:rPr lang="en-US" dirty="0">
                    <a:solidFill>
                      <a:schemeClr val="accent1"/>
                    </a:solidFill>
                  </a:rPr>
                  <a:t>better than random</a:t>
                </a:r>
                <a:r>
                  <a:rPr lang="en-US" dirty="0"/>
                  <a:t>!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dirty="0"/>
                  <a:t>Key step of proof: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Lemma: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/>
                  <a:t> permutation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permutation BP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=1⇔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C16B0C-8579-461E-BAAC-0B14E4E23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92" y="1147530"/>
                <a:ext cx="11059274" cy="5787526"/>
              </a:xfrm>
              <a:blipFill>
                <a:blip r:embed="rId2"/>
                <a:stretch>
                  <a:fillRect l="-992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9F9CCF4-BDA4-4876-AC4B-334DB2CC5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Failure</a:t>
            </a:r>
            <a:r>
              <a:rPr lang="en-US" dirty="0"/>
              <a:t> of probabilistic method</a:t>
            </a:r>
          </a:p>
        </p:txBody>
      </p:sp>
    </p:spTree>
    <p:extLst>
      <p:ext uri="{BB962C8B-B14F-4D97-AF65-F5344CB8AC3E}">
        <p14:creationId xmlns:p14="http://schemas.microsoft.com/office/powerpoint/2010/main" val="352710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F91B4-3EF4-4BB5-AFC6-948565FB366A}"/>
              </a:ext>
            </a:extLst>
          </p:cNvPr>
          <p:cNvSpPr/>
          <p:nvPr/>
        </p:nvSpPr>
        <p:spPr>
          <a:xfrm>
            <a:off x="595901" y="2429349"/>
            <a:ext cx="11000198" cy="13255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2D451-9606-4CF5-94F1-93FBF61F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 length </a:t>
            </a:r>
            <a:r>
              <a:rPr lang="en-US" dirty="0">
                <a:solidFill>
                  <a:schemeClr val="accent1"/>
                </a:solidFill>
              </a:rPr>
              <a:t>lower bound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0C56F9-0C41-4251-B824-0EE80B360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901" y="1825624"/>
                <a:ext cx="11000198" cy="4852577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b="1" dirty="0"/>
                  <a:t>Theorem: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-PRG for unbounded-width permutation BPs, then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2400"/>
                  </a:spcBef>
                  <a:spcAft>
                    <a:spcPts val="1200"/>
                  </a:spcAft>
                </a:pPr>
                <a:r>
                  <a:rPr lang="en-US" dirty="0"/>
                  <a:t>INW generator is near-optimal in this setting!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dirty="0"/>
                  <a:t>First known case where </a:t>
                </a:r>
                <a:r>
                  <a:rPr lang="en-US" dirty="0">
                    <a:solidFill>
                      <a:schemeClr val="accent1"/>
                    </a:solidFill>
                  </a:rPr>
                  <a:t>multiplicative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penalty is unavoidable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Proof concepts: </a:t>
                </a:r>
                <a:r>
                  <a:rPr lang="en-US" dirty="0"/>
                  <a:t>Matching theory (version of </a:t>
                </a:r>
                <a:r>
                  <a:rPr lang="en-US" dirty="0" err="1"/>
                  <a:t>Kőnig-Egerváry</a:t>
                </a:r>
                <a:r>
                  <a:rPr lang="en-US" dirty="0"/>
                  <a:t> theorem), elementary information theory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0C56F9-0C41-4251-B824-0EE80B360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901" y="1825624"/>
                <a:ext cx="11000198" cy="4852577"/>
              </a:xfrm>
              <a:blipFill>
                <a:blip r:embed="rId3"/>
                <a:stretch>
                  <a:fillRect l="-998" t="-2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97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6.2|0.7|11|12.1|10.9|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0.4|0.3|0.4|4.6|2.4|4.8|4.4|0.5|1|0.7|0.8|0.5|4.9|3.5|3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3.9|8.4|6.2|13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26884</TotalTime>
  <Words>662</Words>
  <Application>Microsoft Office PowerPoint</Application>
  <PresentationFormat>Widescreen</PresentationFormat>
  <Paragraphs>103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Office Theme</vt:lpstr>
      <vt:lpstr>Pseudorandom Generators for Unbounded-Width Permutation Branching Programs</vt:lpstr>
      <vt:lpstr>Pseudorandom generators (PRGs)</vt:lpstr>
      <vt:lpstr>Ordered branching programs (BPs)</vt:lpstr>
      <vt:lpstr>PRGs for width-n length-n ordered BPs</vt:lpstr>
      <vt:lpstr>Permutation branching programs</vt:lpstr>
      <vt:lpstr>Unbounded-width permutation BPs</vt:lpstr>
      <vt:lpstr>Context: Typical PRG methodology</vt:lpstr>
      <vt:lpstr>Failure of probabilistic method</vt:lpstr>
      <vt:lpstr>Seed length lower bound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Hoza</dc:creator>
  <cp:lastModifiedBy>William Hoza</cp:lastModifiedBy>
  <cp:revision>267</cp:revision>
  <dcterms:created xsi:type="dcterms:W3CDTF">2020-06-14T00:56:49Z</dcterms:created>
  <dcterms:modified xsi:type="dcterms:W3CDTF">2021-01-07T16:39:11Z</dcterms:modified>
</cp:coreProperties>
</file>