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C05A-95BD-475C-A0B9-5F3DC6EDF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B5F5C-1595-409A-873F-C7270020A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1C23-E51D-4FD1-ADB8-A00AA19D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666-9235-4893-863B-C0961C0CB295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8676-0F7D-494D-A4BE-1907524D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8E7A-776E-4413-8340-50BD1212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B8A3-53D9-422A-9384-FDFCBE5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5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BEBB-240C-4FBD-BCBA-C617919FF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D776-4EDC-4B96-B8F7-ABFCFC6D3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8885-E706-43D9-880D-775718B6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666-9235-4893-863B-C0961C0CB295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FA0B-7425-4893-9D8A-5C4FA9F5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25A2B-DEBD-426B-AE4B-F0BF2D9C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B8A3-53D9-422A-9384-FDFCBE5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4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1CBAB-DBB1-4190-AF54-9C1F374E2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8CEB0-EA56-454C-A8E4-74657BE03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40EE-7157-4DB0-86E7-DC92693C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666-9235-4893-863B-C0961C0CB295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ECC7C-7877-4056-9E16-4550AE71B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BDB98-69DC-47B9-9330-54D057AF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B8A3-53D9-422A-9384-FDFCBE5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8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AEC4-B31B-4987-813D-A819097C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F3BF-A0ED-4839-9499-82EFEB464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3E71-6F5E-4850-8E67-01EBBDE6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666-9235-4893-863B-C0961C0CB295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0342B-2645-4DC5-8C77-3E925792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83962-34B3-4069-9A3C-2B1737CF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B8A3-53D9-422A-9384-FDFCBE5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3138-7B27-4E23-A7F3-CB291D02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2B9A7-D330-4A9A-AC11-E03D2886C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8C521-31AC-4C26-B9D6-E704DE428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666-9235-4893-863B-C0961C0CB295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A625-03FA-4528-BC2A-CAE425A3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43652-9498-450D-BDC2-EDFF84CB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B8A3-53D9-422A-9384-FDFCBE5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C4B7-9BBB-4B73-AF05-42DFAB11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87E6-F13C-49EB-8FB2-EBC2C88A0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20726-2334-4CB3-B923-F861E41A4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75992-CFD4-444A-B73A-BF5E01F7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666-9235-4893-863B-C0961C0CB295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2813-1CFA-48E6-8241-9AF36A94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FE9CA-11DD-4C09-9813-0E29E95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B8A3-53D9-422A-9384-FDFCBE5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5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DAFC-E1F3-411A-9005-8D15E56A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4C347-E7A1-470D-A837-6BF80DC67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DE741-0405-47D0-A22D-C107270D0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32924-8819-4806-8AB2-7FF496A87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97EFD-6BBA-4090-B138-54B3C9EA2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0DE0E-B253-4576-91A7-4B3FF9B1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666-9235-4893-863B-C0961C0CB295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733FE-F1D4-4DFB-A4FA-99BBF437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6A9C1-5B74-45E1-8ABB-9CA3FC4E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B8A3-53D9-422A-9384-FDFCBE5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8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755C-3C9E-49F7-AC3F-209988BB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89E9A3-1D64-4B3A-B173-7CD38EE0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666-9235-4893-863B-C0961C0CB295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02F52-58BA-4EC7-8C5E-3027C42D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47378-2F42-44FB-A6F8-452C9F45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B8A3-53D9-422A-9384-FDFCBE5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8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8F0BB9-0307-4004-BA40-3CE570917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666-9235-4893-863B-C0961C0CB295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82531-8FE9-43EB-B4E0-007B7B9A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C6834-2C55-458B-AFF6-70C327A8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B8A3-53D9-422A-9384-FDFCBE5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9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EBFE-5434-40CE-A375-1EDAC200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938E-47F9-4746-A992-91601E1B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2B846-F67B-420D-A621-5D5897A50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4A2A4-4170-446F-B689-61B5B61D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666-9235-4893-863B-C0961C0CB295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F9CDD-B51B-47C8-B839-05BD9D44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D090-8235-464F-9DFF-21F6D8B8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B8A3-53D9-422A-9384-FDFCBE5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C90E3-EFB8-46BA-9CD9-11315C5C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0AE27D-0AC8-47B4-99B7-EE53BCEA0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14E58-51EB-4691-967F-6059A782E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E93DD-B71F-4EF0-BED0-7A24F501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E666-9235-4893-863B-C0961C0CB295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AC8B2-57F5-4698-AB22-8F813C8B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0B087-7ECA-4AFF-8E71-38E9E859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B8A3-53D9-422A-9384-FDFCBE5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7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97F26-8B87-47D9-A6B6-1136C68DC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9CBE3-FCF8-4644-87B7-22078AE87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58D7-65B1-4EB7-9F23-66C753C69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E666-9235-4893-863B-C0961C0CB295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6BE8F-F2F1-45A2-8C5A-2CC809C32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5837-D326-4FD2-9BCE-1F0076A2A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B8A3-53D9-422A-9384-FDFCBE5C9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438A-CDF0-4A09-A0E1-0D021B918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2952" y="559242"/>
            <a:ext cx="9144000" cy="1681163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Pseudorandom Generators and Small-Space </a:t>
            </a:r>
            <a:r>
              <a:rPr lang="en-US" dirty="0" err="1"/>
              <a:t>Derandomization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67AC9FB-00D4-4E5F-B14C-DFBE0C622D7B}"/>
              </a:ext>
            </a:extLst>
          </p:cNvPr>
          <p:cNvSpPr txBox="1">
            <a:spLocks/>
          </p:cNvSpPr>
          <p:nvPr/>
        </p:nvSpPr>
        <p:spPr>
          <a:xfrm>
            <a:off x="2383536" y="3021949"/>
            <a:ext cx="9144000" cy="1038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Simons Institute Meet the Fellows Welcome Event</a:t>
            </a:r>
          </a:p>
          <a:p>
            <a:r>
              <a:rPr lang="en-US" i="1" dirty="0"/>
              <a:t>September 8, 2021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29BED-1858-4C66-AFDB-53C3D2759308}"/>
              </a:ext>
            </a:extLst>
          </p:cNvPr>
          <p:cNvSpPr txBox="1"/>
          <p:nvPr/>
        </p:nvSpPr>
        <p:spPr>
          <a:xfrm>
            <a:off x="5050536" y="4705446"/>
            <a:ext cx="3809999" cy="102155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400" b="1" dirty="0"/>
              <a:t>William M. Hoza</a:t>
            </a:r>
          </a:p>
          <a:p>
            <a:pPr algn="ctr"/>
            <a:r>
              <a:rPr lang="en-US" sz="2400" dirty="0">
                <a:cs typeface="Courier New" panose="02070309020205020404" pitchFamily="49" charset="0"/>
              </a:rPr>
              <a:t>williamhoza@berkeley.edu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E5F871-E07E-4D0C-9341-D0FED5B02D15}"/>
              </a:ext>
            </a:extLst>
          </p:cNvPr>
          <p:cNvSpPr txBox="1"/>
          <p:nvPr/>
        </p:nvSpPr>
        <p:spPr>
          <a:xfrm>
            <a:off x="746760" y="3204544"/>
            <a:ext cx="26700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1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3BAE-1F70-4A37-95F4-A91B402C3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9" y="816402"/>
            <a:ext cx="10515600" cy="1325563"/>
          </a:xfrm>
        </p:spPr>
        <p:txBody>
          <a:bodyPr/>
          <a:lstStyle/>
          <a:p>
            <a:r>
              <a:rPr lang="en-US" dirty="0"/>
              <a:t>Pseudorandom generators (PRGs)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CE019-5811-4F3E-B9FC-A29C51A81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908" y="2006952"/>
                <a:ext cx="10515600" cy="44717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be a class of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-PRG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Simple example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depth-2 decision trees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en-US" dirty="0">
                    <a:solidFill>
                      <a:schemeClr val="accent1"/>
                    </a:solidFill>
                  </a:rPr>
                  <a:t>Pairwise independence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CE019-5811-4F3E-B9FC-A29C51A81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908" y="2006952"/>
                <a:ext cx="10515600" cy="447173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90F7F5E-2233-4662-9020-B4C580EDC337}"/>
              </a:ext>
            </a:extLst>
          </p:cNvPr>
          <p:cNvGrpSpPr/>
          <p:nvPr/>
        </p:nvGrpSpPr>
        <p:grpSpPr>
          <a:xfrm>
            <a:off x="7334083" y="357788"/>
            <a:ext cx="4564354" cy="1617553"/>
            <a:chOff x="6657164" y="1885260"/>
            <a:chExt cx="4564354" cy="16175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BB4005E-9C4E-4151-B776-7CC1D06155B1}"/>
                </a:ext>
              </a:extLst>
            </p:cNvPr>
            <p:cNvGrpSpPr/>
            <p:nvPr/>
          </p:nvGrpSpPr>
          <p:grpSpPr>
            <a:xfrm>
              <a:off x="6657164" y="1885260"/>
              <a:ext cx="4564354" cy="1617553"/>
              <a:chOff x="7154836" y="1609973"/>
              <a:chExt cx="4564354" cy="161755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14AE86C-AEDA-4F0C-A1D3-A78AD6436480}"/>
                  </a:ext>
                </a:extLst>
              </p:cNvPr>
              <p:cNvGrpSpPr/>
              <p:nvPr/>
            </p:nvGrpSpPr>
            <p:grpSpPr>
              <a:xfrm>
                <a:off x="7154839" y="1609973"/>
                <a:ext cx="4564351" cy="472217"/>
                <a:chOff x="7198633" y="2403854"/>
                <a:chExt cx="4564351" cy="472217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3C568FE-079B-433C-B9EA-0FFE83067779}"/>
                    </a:ext>
                  </a:extLst>
                </p:cNvPr>
                <p:cNvSpPr/>
                <p:nvPr/>
              </p:nvSpPr>
              <p:spPr>
                <a:xfrm>
                  <a:off x="7198633" y="2405120"/>
                  <a:ext cx="4564351" cy="4614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1" name="Picture 20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7BEADBB9-F0DD-4A93-8B94-12A3973809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98634" y="2410690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22" name="Picture 21" descr="A coin next to a sign&#10;&#10;Description automatically generated">
                  <a:extLst>
                    <a:ext uri="{FF2B5EF4-FFF2-40B4-BE49-F238E27FC236}">
                      <a16:creationId xmlns:a16="http://schemas.microsoft.com/office/drawing/2014/main" id="{A6458E4E-BB33-484B-AE51-EFDEE164DD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55833" y="2407670"/>
                  <a:ext cx="449551" cy="449551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in next to a sign&#10;&#10;Description automatically generated">
                  <a:extLst>
                    <a:ext uri="{FF2B5EF4-FFF2-40B4-BE49-F238E27FC236}">
                      <a16:creationId xmlns:a16="http://schemas.microsoft.com/office/drawing/2014/main" id="{3E25F5A3-11E0-4613-9E27-C319EEC477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1781" y="2422305"/>
                  <a:ext cx="449551" cy="449551"/>
                </a:xfrm>
                <a:prstGeom prst="rect">
                  <a:avLst/>
                </a:prstGeom>
              </p:spPr>
            </p:pic>
            <p:pic>
              <p:nvPicPr>
                <p:cNvPr id="24" name="Picture 23" descr="A coin next to a sign&#10;&#10;Description automatically generated">
                  <a:extLst>
                    <a:ext uri="{FF2B5EF4-FFF2-40B4-BE49-F238E27FC236}">
                      <a16:creationId xmlns:a16="http://schemas.microsoft.com/office/drawing/2014/main" id="{9FBF49B9-A3B4-4411-92A8-0B6D0C3F76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8165" y="2411319"/>
                  <a:ext cx="449551" cy="449551"/>
                </a:xfrm>
                <a:prstGeom prst="rect">
                  <a:avLst/>
                </a:prstGeom>
              </p:spPr>
            </p:pic>
            <p:pic>
              <p:nvPicPr>
                <p:cNvPr id="25" name="Picture 24" descr="A coin next to a sign&#10;&#10;Description automatically generated">
                  <a:extLst>
                    <a:ext uri="{FF2B5EF4-FFF2-40B4-BE49-F238E27FC236}">
                      <a16:creationId xmlns:a16="http://schemas.microsoft.com/office/drawing/2014/main" id="{685B5B77-47D4-4308-8161-325DA962BD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71333" y="2417058"/>
                  <a:ext cx="449551" cy="449551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516F579B-784E-4E10-88EC-88284BA02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0163" y="2403854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27" name="Picture 26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71F9F037-4BC8-40E6-9666-74E348549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9163" y="2414384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28" name="Picture 27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E2E043CF-78B0-44F3-9C56-3E9CCCBD4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23110" y="2411811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29" name="Picture 28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1877BE52-7B37-43D1-A2C7-1CA3818623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34164" y="2405708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30" name="Picture 29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0B6060A0-667A-4DE3-9A1E-6510FC57FE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01297" y="2413852"/>
                  <a:ext cx="461687" cy="461687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34E48DC-E822-4F0B-9C00-62B4B37163A3}"/>
                  </a:ext>
                </a:extLst>
              </p:cNvPr>
              <p:cNvGrpSpPr/>
              <p:nvPr/>
            </p:nvGrpSpPr>
            <p:grpSpPr>
              <a:xfrm>
                <a:off x="8286416" y="2756450"/>
                <a:ext cx="2301187" cy="471076"/>
                <a:chOff x="3102372" y="2413114"/>
                <a:chExt cx="2301187" cy="471076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BB0ADB-758E-440C-ABA4-972F2B8945EF}"/>
                    </a:ext>
                  </a:extLst>
                </p:cNvPr>
                <p:cNvSpPr/>
                <p:nvPr/>
              </p:nvSpPr>
              <p:spPr>
                <a:xfrm>
                  <a:off x="3102372" y="2413114"/>
                  <a:ext cx="2301187" cy="4647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8" name="Picture 17" descr="A close up of a coin&#10;&#10;Description automatically generated">
                  <a:extLst>
                    <a:ext uri="{FF2B5EF4-FFF2-40B4-BE49-F238E27FC236}">
                      <a16:creationId xmlns:a16="http://schemas.microsoft.com/office/drawing/2014/main" id="{2603D630-82AF-49D1-9B66-D7592FC57B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7928" y="2421680"/>
                  <a:ext cx="461688" cy="461688"/>
                </a:xfrm>
                <a:prstGeom prst="rect">
                  <a:avLst/>
                </a:prstGeom>
              </p:spPr>
            </p:pic>
            <p:pic>
              <p:nvPicPr>
                <p:cNvPr id="19" name="Picture 18" descr="A close up of a coin&#10;&#10;Description automatically generated">
                  <a:extLst>
                    <a:ext uri="{FF2B5EF4-FFF2-40B4-BE49-F238E27FC236}">
                      <a16:creationId xmlns:a16="http://schemas.microsoft.com/office/drawing/2014/main" id="{E33942A1-4A93-4CFC-9451-8C1A63B22F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6027" y="2422502"/>
                  <a:ext cx="461688" cy="461688"/>
                </a:xfrm>
                <a:prstGeom prst="rect">
                  <a:avLst/>
                </a:prstGeom>
              </p:spPr>
            </p:pic>
          </p:grpSp>
          <p:sp>
            <p:nvSpPr>
              <p:cNvPr id="11" name="Trapezoid 10">
                <a:extLst>
                  <a:ext uri="{FF2B5EF4-FFF2-40B4-BE49-F238E27FC236}">
                    <a16:creationId xmlns:a16="http://schemas.microsoft.com/office/drawing/2014/main" id="{8DA43470-A78C-40DF-943B-E3BD1AE20D16}"/>
                  </a:ext>
                </a:extLst>
              </p:cNvPr>
              <p:cNvSpPr/>
              <p:nvPr/>
            </p:nvSpPr>
            <p:spPr>
              <a:xfrm rot="10800000">
                <a:off x="7154836" y="2084861"/>
                <a:ext cx="4564349" cy="665223"/>
              </a:xfrm>
              <a:prstGeom prst="trapezoid">
                <a:avLst>
                  <a:gd name="adj" fmla="val 169544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65B0A4B-1ED6-487F-88A4-35E5D916B9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96225" y="2115311"/>
                <a:ext cx="597826" cy="6062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285C2A8-EAF1-49A5-8264-C42304CDB6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67750" y="2115311"/>
                <a:ext cx="310237" cy="5980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75DBF36-4473-41BD-82B0-739FF9E9A7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0345" y="2114105"/>
                <a:ext cx="8055" cy="59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59505CE-BE87-43F2-A901-150DF9CCC4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6686" y="2114105"/>
                <a:ext cx="285064" cy="5878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4E2E529-FA19-4CA7-BD19-7916FAECF8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39675" y="2170095"/>
                <a:ext cx="575975" cy="5432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" name="Picture 5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9396BF69-1D02-4409-B82E-1AEA76B63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704" y="3040057"/>
              <a:ext cx="449551" cy="449551"/>
            </a:xfrm>
            <a:prstGeom prst="rect">
              <a:avLst/>
            </a:prstGeom>
          </p:spPr>
        </p:pic>
        <p:pic>
          <p:nvPicPr>
            <p:cNvPr id="7" name="Picture 6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1C410409-2239-492D-8D58-28069202E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924" y="3046893"/>
              <a:ext cx="449551" cy="449551"/>
            </a:xfrm>
            <a:prstGeom prst="rect">
              <a:avLst/>
            </a:prstGeom>
          </p:spPr>
        </p:pic>
        <p:pic>
          <p:nvPicPr>
            <p:cNvPr id="8" name="Picture 7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81D0A580-084E-4F1A-8321-1E8615F92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848" y="3040057"/>
              <a:ext cx="449551" cy="449551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1702D2-8788-4274-A684-A6A371F05504}"/>
              </a:ext>
            </a:extLst>
          </p:cNvPr>
          <p:cNvGrpSpPr/>
          <p:nvPr/>
        </p:nvGrpSpPr>
        <p:grpSpPr>
          <a:xfrm>
            <a:off x="8623833" y="4069302"/>
            <a:ext cx="3330969" cy="2568866"/>
            <a:chOff x="8308955" y="4051832"/>
            <a:chExt cx="3330969" cy="2568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2045A14-53E7-4276-8149-4E8653868A7F}"/>
                    </a:ext>
                  </a:extLst>
                </p:cNvPr>
                <p:cNvSpPr/>
                <p:nvPr/>
              </p:nvSpPr>
              <p:spPr>
                <a:xfrm>
                  <a:off x="9662705" y="4051832"/>
                  <a:ext cx="574715" cy="57471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2045A14-53E7-4276-8149-4E8653868A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705" y="4051832"/>
                  <a:ext cx="574715" cy="57471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6A7C330-2E7B-42B3-B29D-99F5592EB707}"/>
                    </a:ext>
                  </a:extLst>
                </p:cNvPr>
                <p:cNvSpPr/>
                <p:nvPr/>
              </p:nvSpPr>
              <p:spPr>
                <a:xfrm>
                  <a:off x="8673794" y="4873030"/>
                  <a:ext cx="574715" cy="57471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6A7C330-2E7B-42B3-B29D-99F5592EB7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3794" y="4873030"/>
                  <a:ext cx="574715" cy="57471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BB47AD9-54C5-43A2-8C00-7D5DD133D022}"/>
                    </a:ext>
                  </a:extLst>
                </p:cNvPr>
                <p:cNvSpPr/>
                <p:nvPr/>
              </p:nvSpPr>
              <p:spPr>
                <a:xfrm>
                  <a:off x="10671251" y="4873029"/>
                  <a:ext cx="574715" cy="57471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BB47AD9-54C5-43A2-8C00-7D5DD133D0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1251" y="4873029"/>
                  <a:ext cx="574715" cy="57471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D4EB7B2-7A8E-48EB-9170-2157AB1D4686}"/>
                </a:ext>
              </a:extLst>
            </p:cNvPr>
            <p:cNvCxnSpPr>
              <a:stCxn id="31" idx="3"/>
              <a:endCxn id="32" idx="7"/>
            </p:cNvCxnSpPr>
            <p:nvPr/>
          </p:nvCxnSpPr>
          <p:spPr>
            <a:xfrm flipH="1">
              <a:off x="9164344" y="4542382"/>
              <a:ext cx="582526" cy="4148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A06AC07-4760-42B7-A30B-59B0021C7044}"/>
                </a:ext>
              </a:extLst>
            </p:cNvPr>
            <p:cNvCxnSpPr>
              <a:cxnSpLocks/>
              <a:stCxn id="31" idx="5"/>
              <a:endCxn id="33" idx="1"/>
            </p:cNvCxnSpPr>
            <p:nvPr/>
          </p:nvCxnSpPr>
          <p:spPr>
            <a:xfrm>
              <a:off x="10153255" y="4542382"/>
              <a:ext cx="602161" cy="4148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6203108-1784-4F3D-9ECB-6CA38A649B7C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H="1">
              <a:off x="8504768" y="5363580"/>
              <a:ext cx="253191" cy="8577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6DCD13E-1EAF-4F51-9948-6CC1FC93539F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H="1">
              <a:off x="10567064" y="5363579"/>
              <a:ext cx="188352" cy="8577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B17A8F4-60E5-4FA9-96FB-FF1B5AD8C5E4}"/>
                </a:ext>
              </a:extLst>
            </p:cNvPr>
            <p:cNvCxnSpPr>
              <a:cxnSpLocks/>
              <a:stCxn id="32" idx="5"/>
            </p:cNvCxnSpPr>
            <p:nvPr/>
          </p:nvCxnSpPr>
          <p:spPr>
            <a:xfrm>
              <a:off x="9164344" y="5363580"/>
              <a:ext cx="247732" cy="85775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7C9F43E-4E4F-49C0-9612-F408EF0227D8}"/>
                </a:ext>
              </a:extLst>
            </p:cNvPr>
            <p:cNvCxnSpPr>
              <a:cxnSpLocks/>
              <a:stCxn id="33" idx="5"/>
            </p:cNvCxnSpPr>
            <p:nvPr/>
          </p:nvCxnSpPr>
          <p:spPr>
            <a:xfrm>
              <a:off x="11161801" y="5363579"/>
              <a:ext cx="258975" cy="8577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1D7B7F-5B25-4EA9-BDFB-11388BECE0CC}"/>
                </a:ext>
              </a:extLst>
            </p:cNvPr>
            <p:cNvSpPr txBox="1"/>
            <p:nvPr/>
          </p:nvSpPr>
          <p:spPr>
            <a:xfrm>
              <a:off x="9245710" y="4415369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13DB1E3-01EF-4773-9D4A-F6F0A1BC1140}"/>
                </a:ext>
              </a:extLst>
            </p:cNvPr>
            <p:cNvSpPr txBox="1"/>
            <p:nvPr/>
          </p:nvSpPr>
          <p:spPr>
            <a:xfrm>
              <a:off x="10360988" y="4415369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1B8DAD-A9CB-405C-AE16-8B56D2DAD522}"/>
                </a:ext>
              </a:extLst>
            </p:cNvPr>
            <p:cNvSpPr txBox="1"/>
            <p:nvPr/>
          </p:nvSpPr>
          <p:spPr>
            <a:xfrm>
              <a:off x="8337445" y="5435594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C4B8164-513E-4487-9748-1502803FD9AE}"/>
                </a:ext>
              </a:extLst>
            </p:cNvPr>
            <p:cNvSpPr txBox="1"/>
            <p:nvPr/>
          </p:nvSpPr>
          <p:spPr>
            <a:xfrm>
              <a:off x="10392897" y="5384905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5E1BE01-7D18-414F-84A1-E47D2B0887F4}"/>
                </a:ext>
              </a:extLst>
            </p:cNvPr>
            <p:cNvSpPr txBox="1"/>
            <p:nvPr/>
          </p:nvSpPr>
          <p:spPr>
            <a:xfrm>
              <a:off x="9268225" y="5415560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411C770-B8D9-4DEC-91ED-2051E05182CC}"/>
                </a:ext>
              </a:extLst>
            </p:cNvPr>
            <p:cNvSpPr txBox="1"/>
            <p:nvPr/>
          </p:nvSpPr>
          <p:spPr>
            <a:xfrm>
              <a:off x="11291288" y="5384905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9C45FE2-C42E-4282-AB14-A0E82E97744C}"/>
                </a:ext>
              </a:extLst>
            </p:cNvPr>
            <p:cNvSpPr txBox="1"/>
            <p:nvPr/>
          </p:nvSpPr>
          <p:spPr>
            <a:xfrm>
              <a:off x="8308955" y="6248931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AFBDD2E-F0E3-4D33-94AB-D1890D0F4963}"/>
                </a:ext>
              </a:extLst>
            </p:cNvPr>
            <p:cNvSpPr txBox="1"/>
            <p:nvPr/>
          </p:nvSpPr>
          <p:spPr>
            <a:xfrm>
              <a:off x="9305997" y="6248036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9406F3D-41DE-49F2-B6BA-9846CEA8AAED}"/>
                </a:ext>
              </a:extLst>
            </p:cNvPr>
            <p:cNvSpPr txBox="1"/>
            <p:nvPr/>
          </p:nvSpPr>
          <p:spPr>
            <a:xfrm>
              <a:off x="11329661" y="6248036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8D5ECCB-4D04-447C-BCA4-EB0736A8B610}"/>
                </a:ext>
              </a:extLst>
            </p:cNvPr>
            <p:cNvSpPr txBox="1"/>
            <p:nvPr/>
          </p:nvSpPr>
          <p:spPr>
            <a:xfrm>
              <a:off x="10410878" y="6251366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858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2FBA-9694-40DE-8914-2A03FD70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130"/>
            <a:ext cx="10515600" cy="1325563"/>
          </a:xfrm>
        </p:spPr>
        <p:txBody>
          <a:bodyPr/>
          <a:lstStyle/>
          <a:p>
            <a:r>
              <a:rPr lang="en-US" dirty="0"/>
              <a:t>Some examples of my PRG research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51148-7313-422F-BD1E-A77FC6CF9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100" y="1435693"/>
                <a:ext cx="11835924" cy="496510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[with Dean Doron and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Pooya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Hatami</a:t>
                </a:r>
                <a:r>
                  <a:rPr lang="en-US" sz="2000" dirty="0">
                    <a:solidFill>
                      <a:srgbClr val="C00000"/>
                    </a:solidFill>
                  </a:rPr>
                  <a:t>]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explicit PRG for </a:t>
                </a:r>
                <a:r>
                  <a:rPr lang="en-US" dirty="0">
                    <a:solidFill>
                      <a:schemeClr val="accent1"/>
                    </a:solidFill>
                  </a:rPr>
                  <a:t>read-once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with near-optimal seed length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[with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Pooya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Hatami</a:t>
                </a:r>
                <a:r>
                  <a:rPr lang="en-US" sz="2000" dirty="0">
                    <a:solidFill>
                      <a:srgbClr val="C00000"/>
                    </a:solidFill>
                  </a:rPr>
                  <a:t>, Avishay Tal, and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Roei</a:t>
                </a:r>
                <a:r>
                  <a:rPr lang="en-US" sz="2000" dirty="0">
                    <a:solidFill>
                      <a:srgbClr val="C00000"/>
                    </a:solidFill>
                  </a:rPr>
                  <a:t> Tell]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explicit PRG for constant-depth </a:t>
                </a:r>
                <a:r>
                  <a:rPr lang="en-US" dirty="0">
                    <a:solidFill>
                      <a:schemeClr val="accent1"/>
                    </a:solidFill>
                  </a:rPr>
                  <a:t>threshold circuits</a:t>
                </a:r>
                <a:r>
                  <a:rPr lang="en-US" dirty="0"/>
                  <a:t>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/>
                  <a:t> with seed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[with 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Pyne</a:t>
                </a:r>
                <a:r>
                  <a:rPr lang="en-US" sz="2000" dirty="0">
                    <a:solidFill>
                      <a:srgbClr val="C00000"/>
                    </a:solidFill>
                  </a:rPr>
                  <a:t> and Salil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Vadhan</a:t>
                </a:r>
                <a:r>
                  <a:rPr lang="en-US" sz="2000" dirty="0">
                    <a:solidFill>
                      <a:srgbClr val="C00000"/>
                    </a:solidFill>
                  </a:rPr>
                  <a:t>]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explicit PRG for unbounded-width read-once</a:t>
                </a:r>
                <a:r>
                  <a:rPr lang="en-US" dirty="0">
                    <a:solidFill>
                      <a:schemeClr val="accent1"/>
                    </a:solidFill>
                  </a:rPr>
                  <a:t> permutation branching programs</a:t>
                </a:r>
                <a:r>
                  <a:rPr lang="en-US" dirty="0"/>
                  <a:t> with seed length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Also a matching seed length lower bound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151148-7313-422F-BD1E-A77FC6CF9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100" y="1435693"/>
                <a:ext cx="11835924" cy="4965107"/>
              </a:xfrm>
              <a:blipFill>
                <a:blip r:embed="rId2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54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8275C-1933-4CE8-BE10-AEE7ADBB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Why study PRGs?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7F2AF-C2C0-4473-9A57-532F9F0B8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9319"/>
                <a:ext cx="10515600" cy="5341121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If you want to </a:t>
                </a:r>
                <a:r>
                  <a:rPr lang="en-US" dirty="0">
                    <a:solidFill>
                      <a:schemeClr val="accent1"/>
                    </a:solidFill>
                  </a:rPr>
                  <a:t>use fewer random bits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Randomness is a scarce computational resource, like time or space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If you want to </a:t>
                </a:r>
                <a:r>
                  <a:rPr lang="en-US" dirty="0">
                    <a:solidFill>
                      <a:schemeClr val="accent1"/>
                    </a:solidFill>
                  </a:rPr>
                  <a:t>fully derandomize algorithms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Exhaustively try all seeds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If you want to design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algorithms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E.g.,</a:t>
                </a:r>
                <a:r>
                  <a:rPr lang="en-US" dirty="0">
                    <a:solidFill>
                      <a:schemeClr val="accent1"/>
                    </a:solidFill>
                  </a:rPr>
                  <a:t> streaming algorithms</a:t>
                </a:r>
                <a:endParaRPr lang="en-US" dirty="0"/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If you want to </a:t>
                </a:r>
                <a:r>
                  <a:rPr lang="en-US" dirty="0">
                    <a:solidFill>
                      <a:schemeClr val="accent1"/>
                    </a:solidFill>
                  </a:rPr>
                  <a:t>understand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better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lower bound. A PRG is a highly “refined” lower bound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“Here’s something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doesn’t understand</a:t>
                </a:r>
                <a:r>
                  <a:rPr lang="en-US" dirty="0"/>
                  <a:t> at all”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7F2AF-C2C0-4473-9A57-532F9F0B8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9319"/>
                <a:ext cx="10515600" cy="5341121"/>
              </a:xfrm>
              <a:blipFill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07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BBC-2A19-4F6C-A2EC-C1C47BD3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Some open problems about PRGs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0EE43-E3BC-4D20-9B62-AF3E2613F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931" y="2029968"/>
                <a:ext cx="11100987" cy="414699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Design improved PRGs for </a:t>
                </a:r>
                <a:r>
                  <a:rPr lang="en-US" dirty="0">
                    <a:solidFill>
                      <a:schemeClr val="accent1"/>
                    </a:solidFill>
                  </a:rPr>
                  <a:t>space-bounded computation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Design optimal PRGs for</a:t>
                </a:r>
                <a:r>
                  <a:rPr lang="en-US" dirty="0">
                    <a:solidFill>
                      <a:schemeClr val="accent1"/>
                    </a:solidFill>
                  </a:rPr>
                  <a:t> read-once CNFs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Design improved PRGs for</a:t>
                </a:r>
                <a:r>
                  <a:rPr lang="en-US" dirty="0">
                    <a:solidFill>
                      <a:schemeClr val="accent1"/>
                    </a:solidFill>
                  </a:rPr>
                  <a:t> read-once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TC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</a:t>
                </a:r>
                <a:r>
                  <a:rPr lang="en-US" dirty="0">
                    <a:solidFill>
                      <a:schemeClr val="accent1"/>
                    </a:solidFill>
                  </a:rPr>
                  <a:t> read-once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0EE43-E3BC-4D20-9B62-AF3E2613F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931" y="2029968"/>
                <a:ext cx="11100987" cy="4146995"/>
              </a:xfrm>
              <a:blipFill>
                <a:blip r:embed="rId2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28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3519-91FD-45EA-A5B0-E60C0BBF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846"/>
            <a:ext cx="10515600" cy="1325563"/>
          </a:xfrm>
        </p:spPr>
        <p:txBody>
          <a:bodyPr/>
          <a:lstStyle/>
          <a:p>
            <a:r>
              <a:rPr lang="en-US" dirty="0"/>
              <a:t>Small-space </a:t>
            </a:r>
            <a:r>
              <a:rPr lang="en-US" dirty="0" err="1"/>
              <a:t>derandomization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F11C25-86EA-4C56-B32A-DA5ABD6256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182" y="1291716"/>
                <a:ext cx="10878938" cy="528854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/>
                  <a:t>A language is in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BPSPACE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it can be decided by a bounded-error randomized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runs in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and always halts</a:t>
                </a: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endParaRPr lang="en-US" b="1" dirty="0"/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b="1" dirty="0"/>
                  <a:t>Conjecture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DSPACE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BPSPACE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/>
                  <a:t>“</a:t>
                </a:r>
                <a:r>
                  <a:rPr lang="en-US" dirty="0">
                    <a:solidFill>
                      <a:schemeClr val="accent1"/>
                    </a:solidFill>
                  </a:rPr>
                  <a:t>Randomness is not necessary</a:t>
                </a:r>
                <a:r>
                  <a:rPr lang="en-US" dirty="0"/>
                  <a:t> for space-efficient</a:t>
                </a:r>
                <a:br>
                  <a:rPr lang="en-US" dirty="0"/>
                </a:br>
                <a:r>
                  <a:rPr lang="en-US" dirty="0"/>
                  <a:t>computation”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F11C25-86EA-4C56-B32A-DA5ABD625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182" y="1291716"/>
                <a:ext cx="10878938" cy="5288545"/>
              </a:xfrm>
              <a:blipFill>
                <a:blip r:embed="rId2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E66C23B-52FE-4FB2-897D-0CA22EA6EE68}"/>
              </a:ext>
            </a:extLst>
          </p:cNvPr>
          <p:cNvGrpSpPr/>
          <p:nvPr/>
        </p:nvGrpSpPr>
        <p:grpSpPr>
          <a:xfrm>
            <a:off x="6668418" y="2641212"/>
            <a:ext cx="5523582" cy="4353520"/>
            <a:chOff x="5995237" y="365125"/>
            <a:chExt cx="6312267" cy="49751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038416-CD0F-43FF-AA3B-B077D76E8D20}"/>
                </a:ext>
              </a:extLst>
            </p:cNvPr>
            <p:cNvGrpSpPr/>
            <p:nvPr/>
          </p:nvGrpSpPr>
          <p:grpSpPr>
            <a:xfrm>
              <a:off x="8563450" y="365125"/>
              <a:ext cx="3744054" cy="4975138"/>
              <a:chOff x="8379970" y="690716"/>
              <a:chExt cx="3744054" cy="4975138"/>
            </a:xfrm>
          </p:grpSpPr>
          <p:pic>
            <p:nvPicPr>
              <p:cNvPr id="12" name="Picture 11" descr="Trash can">
                <a:extLst>
                  <a:ext uri="{FF2B5EF4-FFF2-40B4-BE49-F238E27FC236}">
                    <a16:creationId xmlns:a16="http://schemas.microsoft.com/office/drawing/2014/main" id="{18377324-30ED-4A3C-9ED9-80BD0366A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5663" y="1980682"/>
                <a:ext cx="3628361" cy="3685172"/>
              </a:xfrm>
              <a:prstGeom prst="rect">
                <a:avLst/>
              </a:prstGeom>
            </p:spPr>
          </p:pic>
          <p:sp>
            <p:nvSpPr>
              <p:cNvPr id="13" name="Arrow: Bent 12">
                <a:extLst>
                  <a:ext uri="{FF2B5EF4-FFF2-40B4-BE49-F238E27FC236}">
                    <a16:creationId xmlns:a16="http://schemas.microsoft.com/office/drawing/2014/main" id="{EE48CCE8-00B9-4B9B-8186-11DA67C3FEA5}"/>
                  </a:ext>
                </a:extLst>
              </p:cNvPr>
              <p:cNvSpPr/>
              <p:nvPr/>
            </p:nvSpPr>
            <p:spPr>
              <a:xfrm rot="3568272">
                <a:off x="8356168" y="714518"/>
                <a:ext cx="1857046" cy="1809441"/>
              </a:xfrm>
              <a:prstGeom prst="bentArrow">
                <a:avLst>
                  <a:gd name="adj1" fmla="val 24704"/>
                  <a:gd name="adj2" fmla="val 25000"/>
                  <a:gd name="adj3" fmla="val 25000"/>
                  <a:gd name="adj4" fmla="val 776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5" descr="A close up of a coin&#10;&#10;Description automatically generated">
              <a:extLst>
                <a:ext uri="{FF2B5EF4-FFF2-40B4-BE49-F238E27FC236}">
                  <a16:creationId xmlns:a16="http://schemas.microsoft.com/office/drawing/2014/main" id="{CCAAEE3E-E17E-4207-9704-00C4A4AA8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692" y="1545639"/>
              <a:ext cx="951809" cy="951809"/>
            </a:xfrm>
            <a:prstGeom prst="rect">
              <a:avLst/>
            </a:prstGeom>
          </p:spPr>
        </p:pic>
        <p:pic>
          <p:nvPicPr>
            <p:cNvPr id="7" name="Picture 6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09BFF5B3-CDE1-4963-8DB8-F1E626B83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237" y="1047660"/>
              <a:ext cx="951810" cy="951810"/>
            </a:xfrm>
            <a:prstGeom prst="rect">
              <a:avLst/>
            </a:prstGeom>
          </p:spPr>
        </p:pic>
        <p:pic>
          <p:nvPicPr>
            <p:cNvPr id="8" name="Picture 7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0373CC3A-763B-46D0-943C-68EAC2D51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025" y="549682"/>
              <a:ext cx="951810" cy="951810"/>
            </a:xfrm>
            <a:prstGeom prst="rect">
              <a:avLst/>
            </a:prstGeom>
          </p:spPr>
        </p:pic>
        <p:pic>
          <p:nvPicPr>
            <p:cNvPr id="9" name="Picture 8" descr="A close up of a coin&#10;&#10;Description automatically generated">
              <a:extLst>
                <a:ext uri="{FF2B5EF4-FFF2-40B4-BE49-F238E27FC236}">
                  <a16:creationId xmlns:a16="http://schemas.microsoft.com/office/drawing/2014/main" id="{63A0A824-6E9E-425B-ACC8-5EC1D4428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7041" y="1069734"/>
              <a:ext cx="951809" cy="951809"/>
            </a:xfrm>
            <a:prstGeom prst="rect">
              <a:avLst/>
            </a:prstGeom>
          </p:spPr>
        </p:pic>
        <p:pic>
          <p:nvPicPr>
            <p:cNvPr id="10" name="Picture 9" descr="A close up of a coin&#10;&#10;Description automatically generated">
              <a:extLst>
                <a:ext uri="{FF2B5EF4-FFF2-40B4-BE49-F238E27FC236}">
                  <a16:creationId xmlns:a16="http://schemas.microsoft.com/office/drawing/2014/main" id="{27A46350-7F3E-4E5C-BC67-659EF0EE2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197" y="1504477"/>
              <a:ext cx="951809" cy="951809"/>
            </a:xfrm>
            <a:prstGeom prst="rect">
              <a:avLst/>
            </a:prstGeom>
          </p:spPr>
        </p:pic>
        <p:pic>
          <p:nvPicPr>
            <p:cNvPr id="11" name="Picture 10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5E56BE98-A0BF-4187-98F3-2348E74CF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294" y="999292"/>
              <a:ext cx="951810" cy="951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295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DE32-DEA3-4DFF-968D-DAED7C45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35" y="18255"/>
            <a:ext cx="11186445" cy="1325563"/>
          </a:xfrm>
        </p:spPr>
        <p:txBody>
          <a:bodyPr/>
          <a:lstStyle/>
          <a:p>
            <a:r>
              <a:rPr lang="en-US" dirty="0"/>
              <a:t>Some examples of my </a:t>
            </a:r>
            <a:r>
              <a:rPr lang="en-US" dirty="0" err="1"/>
              <a:t>derandomization</a:t>
            </a:r>
            <a:r>
              <a:rPr lang="en-US" dirty="0"/>
              <a:t> research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B6E3E-61B7-4210-97BB-010B216CB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835" y="1486968"/>
                <a:ext cx="11271903" cy="50078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Theorem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DSPACE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func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Previous bound was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[Saks, Zhou 1995]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Theorem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BPTISP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deterministic</a:t>
                </a:r>
                <a:br>
                  <a:rPr lang="en-US" dirty="0"/>
                </a:br>
                <a:r>
                  <a:rPr lang="en-US" dirty="0"/>
                  <a:t>log-space algorithm that correctly decides the language on </a:t>
                </a:r>
                <a:r>
                  <a:rPr lang="en-US" dirty="0">
                    <a:solidFill>
                      <a:schemeClr val="accent1"/>
                    </a:solidFill>
                  </a:rPr>
                  <a:t>all but a negligible fraction</a:t>
                </a:r>
                <a:r>
                  <a:rPr lang="en-US" dirty="0"/>
                  <a:t> of inputs of each length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B6E3E-61B7-4210-97BB-010B216CB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835" y="1486968"/>
                <a:ext cx="11271903" cy="5007836"/>
              </a:xfrm>
              <a:blipFill>
                <a:blip r:embed="rId2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25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3664-21BE-4714-8FF1-FC9AB13E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49"/>
            <a:ext cx="10515600" cy="1325563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0A236-1CB4-4E89-9B12-86B7F9D1B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24" y="1225296"/>
                <a:ext cx="11274552" cy="521208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i="0" dirty="0">
                    <a:latin typeface="Cambria Math" panose="02040503050406030204" pitchFamily="18" charset="0"/>
                  </a:rPr>
                  <a:t>The human species has </a:t>
                </a:r>
                <a:r>
                  <a:rPr lang="en-US" i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no excuse</a:t>
                </a:r>
                <a:r>
                  <a:rPr lang="en-US" i="0" dirty="0">
                    <a:latin typeface="Cambria Math" panose="02040503050406030204" pitchFamily="18" charset="0"/>
                  </a:rPr>
                  <a:t> for having not yet proven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DSPACE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1" i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i="0" dirty="0">
                    <a:latin typeface="Cambria Math" panose="02040503050406030204" pitchFamily="18" charset="0"/>
                  </a:rPr>
                  <a:t>A couple of potentially easier problems: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RL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coRL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5400" dirty="0"/>
                  <a:t>Thanks for listening!</a:t>
                </a:r>
              </a:p>
              <a:p>
                <a:r>
                  <a:rPr lang="en-US" dirty="0"/>
                  <a:t>Questions?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F0A236-1CB4-4E89-9B12-86B7F9D1B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24" y="1225296"/>
                <a:ext cx="11274552" cy="5212080"/>
              </a:xfrm>
              <a:blipFill>
                <a:blip r:embed="rId2"/>
                <a:stretch>
                  <a:fillRect l="-2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72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7139</TotalTime>
  <Words>454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Pseudorandom Generators and Small-Space Derandomization</vt:lpstr>
      <vt:lpstr>Pseudorandom generators (PRGs)</vt:lpstr>
      <vt:lpstr>Some examples of my PRG research</vt:lpstr>
      <vt:lpstr>Why study PRGs?</vt:lpstr>
      <vt:lpstr>Some open problems about PRGs</vt:lpstr>
      <vt:lpstr>Small-space derandomization</vt:lpstr>
      <vt:lpstr>Some examples of my derandomization research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Hoza</dc:creator>
  <cp:lastModifiedBy>William Hoza</cp:lastModifiedBy>
  <cp:revision>26</cp:revision>
  <dcterms:created xsi:type="dcterms:W3CDTF">2021-07-20T18:12:09Z</dcterms:created>
  <dcterms:modified xsi:type="dcterms:W3CDTF">2021-09-08T18:29:16Z</dcterms:modified>
</cp:coreProperties>
</file>