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00" r:id="rId2"/>
    <p:sldId id="882" r:id="rId3"/>
    <p:sldId id="892" r:id="rId4"/>
    <p:sldId id="921" r:id="rId5"/>
    <p:sldId id="1007" r:id="rId6"/>
    <p:sldId id="1006" r:id="rId7"/>
    <p:sldId id="924" r:id="rId8"/>
    <p:sldId id="1021" r:id="rId9"/>
    <p:sldId id="927" r:id="rId10"/>
    <p:sldId id="1010" r:id="rId11"/>
    <p:sldId id="903" r:id="rId12"/>
    <p:sldId id="904" r:id="rId13"/>
    <p:sldId id="664" r:id="rId14"/>
    <p:sldId id="667" r:id="rId15"/>
    <p:sldId id="858" r:id="rId16"/>
    <p:sldId id="1016" r:id="rId17"/>
    <p:sldId id="1012" r:id="rId18"/>
    <p:sldId id="1013" r:id="rId19"/>
  </p:sldIdLst>
  <p:sldSz cx="12192000" cy="6858000"/>
  <p:notesSz cx="6858000" cy="9144000"/>
  <p:custDataLst>
    <p:tags r:id="rId2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454" autoAdjust="0"/>
  </p:normalViewPr>
  <p:slideViewPr>
    <p:cSldViewPr snapToGrid="0">
      <p:cViewPr>
        <p:scale>
          <a:sx n="80" d="100"/>
          <a:sy n="80" d="100"/>
        </p:scale>
        <p:origin x="1397" y="6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7" Type="http://schemas.openxmlformats.org/officeDocument/2006/relationships/image" Target="../media/image220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.png"/><Relationship Id="rId4" Type="http://schemas.openxmlformats.org/officeDocument/2006/relationships/image" Target="../media/image70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13" Type="http://schemas.openxmlformats.org/officeDocument/2006/relationships/image" Target="../media/image452.png"/><Relationship Id="rId3" Type="http://schemas.openxmlformats.org/officeDocument/2006/relationships/image" Target="../media/image670.png"/><Relationship Id="rId7" Type="http://schemas.openxmlformats.org/officeDocument/2006/relationships/image" Target="../media/image1000.png"/><Relationship Id="rId12" Type="http://schemas.openxmlformats.org/officeDocument/2006/relationships/image" Target="../media/image442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432.png"/><Relationship Id="rId5" Type="http://schemas.openxmlformats.org/officeDocument/2006/relationships/image" Target="../media/image810.png"/><Relationship Id="rId15" Type="http://schemas.openxmlformats.org/officeDocument/2006/relationships/image" Target="../media/image471.png"/><Relationship Id="rId10" Type="http://schemas.openxmlformats.org/officeDocument/2006/relationships/image" Target="../media/image421.png"/><Relationship Id="rId4" Type="http://schemas.openxmlformats.org/officeDocument/2006/relationships/image" Target="../media/image710.png"/><Relationship Id="rId9" Type="http://schemas.openxmlformats.org/officeDocument/2006/relationships/image" Target="../media/image411.png"/><Relationship Id="rId14" Type="http://schemas.openxmlformats.org/officeDocument/2006/relationships/image" Target="../media/image46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4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png"/><Relationship Id="rId13" Type="http://schemas.openxmlformats.org/officeDocument/2006/relationships/image" Target="../media/image206.png"/><Relationship Id="rId18" Type="http://schemas.openxmlformats.org/officeDocument/2006/relationships/image" Target="../media/image230.png"/><Relationship Id="rId3" Type="http://schemas.openxmlformats.org/officeDocument/2006/relationships/image" Target="../media/image197.png"/><Relationship Id="rId21" Type="http://schemas.openxmlformats.org/officeDocument/2006/relationships/image" Target="../media/image210.png"/><Relationship Id="rId7" Type="http://schemas.openxmlformats.org/officeDocument/2006/relationships/image" Target="../media/image200.png"/><Relationship Id="rId12" Type="http://schemas.openxmlformats.org/officeDocument/2006/relationships/image" Target="../media/image205.png"/><Relationship Id="rId17" Type="http://schemas.openxmlformats.org/officeDocument/2006/relationships/image" Target="../media/image213.png"/><Relationship Id="rId25" Type="http://schemas.openxmlformats.org/officeDocument/2006/relationships/image" Target="../media/image235.png"/><Relationship Id="rId2" Type="http://schemas.openxmlformats.org/officeDocument/2006/relationships/image" Target="../media/image227.png"/><Relationship Id="rId16" Type="http://schemas.openxmlformats.org/officeDocument/2006/relationships/image" Target="../media/image229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11" Type="http://schemas.openxmlformats.org/officeDocument/2006/relationships/image" Target="../media/image204.png"/><Relationship Id="rId24" Type="http://schemas.openxmlformats.org/officeDocument/2006/relationships/image" Target="../media/image234.png"/><Relationship Id="rId5" Type="http://schemas.openxmlformats.org/officeDocument/2006/relationships/image" Target="../media/image198.png"/><Relationship Id="rId15" Type="http://schemas.openxmlformats.org/officeDocument/2006/relationships/image" Target="../media/image180.png"/><Relationship Id="rId23" Type="http://schemas.openxmlformats.org/officeDocument/2006/relationships/image" Target="../media/image233.png"/><Relationship Id="rId10" Type="http://schemas.openxmlformats.org/officeDocument/2006/relationships/image" Target="../media/image203.png"/><Relationship Id="rId19" Type="http://schemas.openxmlformats.org/officeDocument/2006/relationships/image" Target="../media/image165.png"/><Relationship Id="rId4" Type="http://schemas.openxmlformats.org/officeDocument/2006/relationships/image" Target="../media/image171.png"/><Relationship Id="rId9" Type="http://schemas.openxmlformats.org/officeDocument/2006/relationships/image" Target="../media/image202.png"/><Relationship Id="rId14" Type="http://schemas.openxmlformats.org/officeDocument/2006/relationships/image" Target="../media/image228.png"/><Relationship Id="rId22" Type="http://schemas.openxmlformats.org/officeDocument/2006/relationships/image" Target="../media/image2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4.png"/><Relationship Id="rId10" Type="http://schemas.openxmlformats.org/officeDocument/2006/relationships/image" Target="../media/image62.png"/><Relationship Id="rId4" Type="http://schemas.openxmlformats.org/officeDocument/2006/relationships/image" Target="../media/image53.png"/><Relationship Id="rId9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50.png"/><Relationship Id="rId7" Type="http://schemas.openxmlformats.org/officeDocument/2006/relationships/image" Target="../media/image15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171.png"/><Relationship Id="rId26" Type="http://schemas.openxmlformats.org/officeDocument/2006/relationships/image" Target="../media/image211.png"/><Relationship Id="rId3" Type="http://schemas.openxmlformats.org/officeDocument/2006/relationships/image" Target="../media/image28.png"/><Relationship Id="rId21" Type="http://schemas.openxmlformats.org/officeDocument/2006/relationships/image" Target="../media/image172.png"/><Relationship Id="rId7" Type="http://schemas.openxmlformats.org/officeDocument/2006/relationships/image" Target="../media/image10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166.png"/><Relationship Id="rId2" Type="http://schemas.openxmlformats.org/officeDocument/2006/relationships/image" Target="../media/image27.png"/><Relationship Id="rId16" Type="http://schemas.openxmlformats.org/officeDocument/2006/relationships/image" Target="../media/image38.png"/><Relationship Id="rId20" Type="http://schemas.openxmlformats.org/officeDocument/2006/relationships/image" Target="../media/image208.png"/><Relationship Id="rId29" Type="http://schemas.openxmlformats.org/officeDocument/2006/relationships/image" Target="../media/image2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3.png"/><Relationship Id="rId24" Type="http://schemas.openxmlformats.org/officeDocument/2006/relationships/image" Target="../media/image210.png"/><Relationship Id="rId5" Type="http://schemas.openxmlformats.org/officeDocument/2006/relationships/image" Target="../media/image29.png"/><Relationship Id="rId15" Type="http://schemas.openxmlformats.org/officeDocument/2006/relationships/image" Target="../media/image37.png"/><Relationship Id="rId23" Type="http://schemas.openxmlformats.org/officeDocument/2006/relationships/image" Target="../media/image179.png"/><Relationship Id="rId28" Type="http://schemas.openxmlformats.org/officeDocument/2006/relationships/image" Target="../media/image213.png"/><Relationship Id="rId10" Type="http://schemas.openxmlformats.org/officeDocument/2006/relationships/image" Target="../media/image32.png"/><Relationship Id="rId19" Type="http://schemas.openxmlformats.org/officeDocument/2006/relationships/image" Target="../media/image207.png"/><Relationship Id="rId4" Type="http://schemas.openxmlformats.org/officeDocument/2006/relationships/image" Target="../media/image18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209.png"/><Relationship Id="rId27" Type="http://schemas.openxmlformats.org/officeDocument/2006/relationships/image" Target="../media/image2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F8F1A1-1EA3-D94B-DF20-FEA2ADE857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Circuits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F8F1A1-1EA3-D94B-DF20-FEA2ADE85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AD766-238C-D9A3-DA9D-952BA8F7A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230" y="1754866"/>
                <a:ext cx="6107820" cy="4791075"/>
              </a:xfrm>
            </p:spPr>
            <p:txBody>
              <a:bodyPr/>
              <a:lstStyle/>
              <a:p>
                <a:pPr>
                  <a:lnSpc>
                    <a:spcPct val="200000"/>
                  </a:lnSpc>
                </a:pPr>
                <a:r>
                  <a:rPr lang="en-US" dirty="0"/>
                  <a:t>Why are we studying circuits?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It will help us prove that many interesting problems are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endParaRPr lang="en-US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Key idea: </a:t>
                </a:r>
                <a:r>
                  <a:rPr lang="en-US" dirty="0">
                    <a:solidFill>
                      <a:schemeClr val="accent1"/>
                    </a:solidFill>
                  </a:rPr>
                  <a:t>Code as Data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BAD766-238C-D9A3-DA9D-952BA8F7A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230" y="1754866"/>
                <a:ext cx="6107820" cy="4791075"/>
              </a:xfrm>
              <a:blipFill>
                <a:blip r:embed="rId3"/>
                <a:stretch>
                  <a:fillRect l="-1796" r="-1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55FE-DC5D-6014-3359-015DE11E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3C034C-2B12-36B7-61B9-B929E87E64D6}"/>
              </a:ext>
            </a:extLst>
          </p:cNvPr>
          <p:cNvGrpSpPr/>
          <p:nvPr/>
        </p:nvGrpSpPr>
        <p:grpSpPr>
          <a:xfrm>
            <a:off x="8100844" y="-1075203"/>
            <a:ext cx="3672056" cy="7621144"/>
            <a:chOff x="7031238" y="-2480389"/>
            <a:chExt cx="4322562" cy="897123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EFF4240-930A-660C-0B06-EE50180BC1C6}"/>
                </a:ext>
              </a:extLst>
            </p:cNvPr>
            <p:cNvSpPr/>
            <p:nvPr/>
          </p:nvSpPr>
          <p:spPr>
            <a:xfrm>
              <a:off x="7393139" y="2927838"/>
              <a:ext cx="3569677" cy="35630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C52954-FC93-9378-A444-50AFEC6F7E24}"/>
                </a:ext>
              </a:extLst>
            </p:cNvPr>
            <p:cNvGrpSpPr/>
            <p:nvPr/>
          </p:nvGrpSpPr>
          <p:grpSpPr>
            <a:xfrm>
              <a:off x="8760342" y="5245547"/>
              <a:ext cx="835270" cy="1003042"/>
              <a:chOff x="3068515" y="5149540"/>
              <a:chExt cx="835270" cy="100304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31A1F78-646E-A8FF-1CB0-7973651C77E9}"/>
                  </a:ext>
                </a:extLst>
              </p:cNvPr>
              <p:cNvSpPr/>
              <p:nvPr/>
            </p:nvSpPr>
            <p:spPr>
              <a:xfrm>
                <a:off x="3068515" y="5149540"/>
                <a:ext cx="835270" cy="10030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E31798D-2534-1AA1-99C2-37B404972781}"/>
                      </a:ext>
                    </a:extLst>
                  </p:cNvPr>
                  <p:cNvSpPr txBox="1"/>
                  <p:nvPr/>
                </p:nvSpPr>
                <p:spPr>
                  <a:xfrm>
                    <a:off x="3285540" y="5217409"/>
                    <a:ext cx="43030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69DB675-415D-7823-D9E8-E390CE9AC9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5540" y="5217409"/>
                    <a:ext cx="43030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541E24-2BDC-5161-DEE2-CCAAB44B4210}"/>
                    </a:ext>
                  </a:extLst>
                </p:cNvPr>
                <p:cNvSpPr txBox="1"/>
                <p:nvPr/>
              </p:nvSpPr>
              <p:spPr>
                <a:xfrm>
                  <a:off x="8904870" y="4324574"/>
                  <a:ext cx="5752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541E24-2BDC-5161-DEE2-CCAAB44B42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4870" y="4324574"/>
                  <a:ext cx="5752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38D8515-81D1-E02E-A2E0-CA90CDC15E95}"/>
                </a:ext>
              </a:extLst>
            </p:cNvPr>
            <p:cNvSpPr/>
            <p:nvPr/>
          </p:nvSpPr>
          <p:spPr>
            <a:xfrm rot="10800000">
              <a:off x="7031238" y="-2480389"/>
              <a:ext cx="4322562" cy="6216182"/>
            </a:xfrm>
            <a:prstGeom prst="arc">
              <a:avLst>
                <a:gd name="adj1" fmla="val 10851198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8BAD32-B0E3-E9FD-15E6-F1B7D9D9893D}"/>
                    </a:ext>
                  </a:extLst>
                </p:cNvPr>
                <p:cNvSpPr txBox="1"/>
                <p:nvPr/>
              </p:nvSpPr>
              <p:spPr>
                <a:xfrm>
                  <a:off x="8408635" y="3107360"/>
                  <a:ext cx="1688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NP</m:t>
                      </m:r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-complete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8BAD32-B0E3-E9FD-15E6-F1B7D9D98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8635" y="3107360"/>
                  <a:ext cx="168812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9615" r="-3404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44F5E2-0ABB-334D-6F57-BC9EF30B3794}"/>
                    </a:ext>
                  </a:extLst>
                </p:cNvPr>
                <p:cNvSpPr txBox="1"/>
                <p:nvPr/>
              </p:nvSpPr>
              <p:spPr>
                <a:xfrm>
                  <a:off x="8636106" y="1195339"/>
                  <a:ext cx="1688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a14:m>
                  <a:r>
                    <a:rPr lang="en-US" dirty="0"/>
                    <a:t>-hard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544F5E2-0ABB-334D-6F57-BC9EF30B37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6106" y="1195339"/>
                  <a:ext cx="1688123" cy="369332"/>
                </a:xfrm>
                <a:prstGeom prst="rect">
                  <a:avLst/>
                </a:prstGeom>
                <a:blipFill>
                  <a:blip r:embed="rId7"/>
                  <a:stretch>
                    <a:fillRect t="-11765" b="-4902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001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B4F-5922-52B3-19A0-61878EE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III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principle: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algorithm,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r>
                  <a:rPr lang="en-US" dirty="0"/>
                  <a:t>Similar idea: A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“algorithm,”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pPr lvl="1"/>
                <a:r>
                  <a:rPr lang="en-US" dirty="0"/>
                  <a:t>You’ll explore encoding details (Exercise 22)</a:t>
                </a:r>
              </a:p>
              <a:p>
                <a:pPr lvl="1"/>
                <a:r>
                  <a:rPr lang="en-US" dirty="0"/>
                  <a:t>What can we do with this idea?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6D74-5F27-EBC8-DBF4-BDF0F0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72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DC8-8B68-ED1E-C6B7-1FA5FDA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nodes.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Mark all the input nodes with their values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While there is an unmarked node: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For every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find all the nodes that feed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If they are all marked with their values, then mark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with its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9C0FF-2E88-1F31-A97C-0E3B994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91C-D985-53A2-CAB5-924BBE5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satisfiable</a:t>
                </a:r>
                <a:r>
                  <a:rPr lang="en-US" dirty="0"/>
                  <a:t> if there exists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2247-7B89-C600-5C14-C17F537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FBA54-0422-5D10-31CB-46126A5E2CE5}"/>
              </a:ext>
            </a:extLst>
          </p:cNvPr>
          <p:cNvGrpSpPr/>
          <p:nvPr/>
        </p:nvGrpSpPr>
        <p:grpSpPr>
          <a:xfrm>
            <a:off x="7186342" y="452147"/>
            <a:ext cx="1472177" cy="2182370"/>
            <a:chOff x="844631" y="4279206"/>
            <a:chExt cx="1472177" cy="2182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/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79F986-506F-3754-1239-5B4F95020A7E}"/>
                </a:ext>
              </a:extLst>
            </p:cNvPr>
            <p:cNvCxnSpPr>
              <a:cxnSpLocks/>
              <a:stCxn id="24" idx="7"/>
              <a:endCxn id="6" idx="3"/>
            </p:cNvCxnSpPr>
            <p:nvPr/>
          </p:nvCxnSpPr>
          <p:spPr>
            <a:xfrm flipV="1">
              <a:off x="1726211" y="5017260"/>
              <a:ext cx="297285" cy="439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/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4594B2-13B5-3F13-A1E2-16F1895E23EA}"/>
                </a:ext>
              </a:extLst>
            </p:cNvPr>
            <p:cNvCxnSpPr>
              <a:cxnSpLocks/>
              <a:stCxn id="10" idx="0"/>
              <a:endCxn id="6" idx="4"/>
            </p:cNvCxnSpPr>
            <p:nvPr/>
          </p:nvCxnSpPr>
          <p:spPr>
            <a:xfrm flipV="1">
              <a:off x="2108652" y="5060808"/>
              <a:ext cx="19979" cy="1031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/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052992-8E35-A779-5A66-E31DD2339D7F}"/>
                </a:ext>
              </a:extLst>
            </p:cNvPr>
            <p:cNvCxnSpPr>
              <a:cxnSpLocks/>
              <a:stCxn id="6" idx="1"/>
              <a:endCxn id="14" idx="5"/>
            </p:cNvCxnSpPr>
            <p:nvPr/>
          </p:nvCxnSpPr>
          <p:spPr>
            <a:xfrm flipH="1" flipV="1">
              <a:off x="1726211" y="4533024"/>
              <a:ext cx="297285" cy="27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/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D226E-30A3-5A5C-7D03-1117462C4048}"/>
                </a:ext>
              </a:extLst>
            </p:cNvPr>
            <p:cNvCxnSpPr>
              <a:cxnSpLocks/>
              <a:stCxn id="18" idx="7"/>
              <a:endCxn id="14" idx="3"/>
            </p:cNvCxnSpPr>
            <p:nvPr/>
          </p:nvCxnSpPr>
          <p:spPr>
            <a:xfrm flipV="1">
              <a:off x="1217396" y="4533024"/>
              <a:ext cx="298545" cy="326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/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/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089681-0523-1C4F-E9AC-FE45A416479D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1217396" y="5069636"/>
              <a:ext cx="298545" cy="387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63C3CD-1719-84B8-2DB0-6F1285C567BC}"/>
                </a:ext>
              </a:extLst>
            </p:cNvPr>
            <p:cNvCxnSpPr>
              <a:cxnSpLocks/>
              <a:stCxn id="22" idx="0"/>
              <a:endCxn id="18" idx="4"/>
            </p:cNvCxnSpPr>
            <p:nvPr/>
          </p:nvCxnSpPr>
          <p:spPr>
            <a:xfrm flipV="1">
              <a:off x="1052788" y="5113184"/>
              <a:ext cx="59473" cy="979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B5FA9-C5D7-DD4C-83E3-41DA2F675BFC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1159839" y="5667042"/>
              <a:ext cx="356102" cy="49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89F7E1-47CB-4B3D-62FC-662C7D7B6944}"/>
              </a:ext>
            </a:extLst>
          </p:cNvPr>
          <p:cNvSpPr txBox="1"/>
          <p:nvPr/>
        </p:nvSpPr>
        <p:spPr>
          <a:xfrm>
            <a:off x="9448800" y="1345160"/>
            <a:ext cx="2008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Satisfiable ✔️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DE69C-2445-20A0-9627-F5EFB386C808}"/>
              </a:ext>
            </a:extLst>
          </p:cNvPr>
          <p:cNvSpPr txBox="1"/>
          <p:nvPr/>
        </p:nvSpPr>
        <p:spPr>
          <a:xfrm>
            <a:off x="9524431" y="5013393"/>
            <a:ext cx="2344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Unsatisfiable ❌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01C242-3E30-1FD8-D308-FFC2333E9DBC}"/>
              </a:ext>
            </a:extLst>
          </p:cNvPr>
          <p:cNvGrpSpPr/>
          <p:nvPr/>
        </p:nvGrpSpPr>
        <p:grpSpPr>
          <a:xfrm>
            <a:off x="7305289" y="3994593"/>
            <a:ext cx="1878848" cy="2182370"/>
            <a:chOff x="7772559" y="3995318"/>
            <a:chExt cx="1878848" cy="2182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080C2E-19F2-ED5E-FDBA-6678F1724FF9}"/>
                    </a:ext>
                  </a:extLst>
                </p:cNvPr>
                <p:cNvSpPr/>
                <p:nvPr/>
              </p:nvSpPr>
              <p:spPr>
                <a:xfrm>
                  <a:off x="8907876" y="447955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080C2E-19F2-ED5E-FDBA-6678F1724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876" y="4479554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540115-551F-0B03-7A9B-2152170BF6D3}"/>
                    </a:ext>
                  </a:extLst>
                </p:cNvPr>
                <p:cNvSpPr txBox="1"/>
                <p:nvPr/>
              </p:nvSpPr>
              <p:spPr>
                <a:xfrm>
                  <a:off x="8828423" y="5808356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540115-551F-0B03-7A9B-2152170BF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23" y="5808356"/>
                  <a:ext cx="41631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5250C1-6CAF-7C56-1664-768EA62D0DD0}"/>
                </a:ext>
              </a:extLst>
            </p:cNvPr>
            <p:cNvCxnSpPr>
              <a:cxnSpLocks/>
              <a:stCxn id="20" idx="0"/>
              <a:endCxn id="16" idx="4"/>
            </p:cNvCxnSpPr>
            <p:nvPr/>
          </p:nvCxnSpPr>
          <p:spPr>
            <a:xfrm flipV="1">
              <a:off x="9036580" y="4776920"/>
              <a:ext cx="19979" cy="1031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2E3CD2-6F9E-974B-0C13-CADADD3E6996}"/>
                    </a:ext>
                  </a:extLst>
                </p:cNvPr>
                <p:cNvSpPr/>
                <p:nvPr/>
              </p:nvSpPr>
              <p:spPr>
                <a:xfrm>
                  <a:off x="8400321" y="399531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2E3CD2-6F9E-974B-0C13-CADADD3E6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21" y="3995318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E298DE-929C-F620-4C17-FD568CCC4694}"/>
                </a:ext>
              </a:extLst>
            </p:cNvPr>
            <p:cNvCxnSpPr>
              <a:cxnSpLocks/>
              <a:stCxn id="16" idx="1"/>
              <a:endCxn id="23" idx="5"/>
            </p:cNvCxnSpPr>
            <p:nvPr/>
          </p:nvCxnSpPr>
          <p:spPr>
            <a:xfrm flipH="1" flipV="1">
              <a:off x="8654139" y="4249136"/>
              <a:ext cx="297285" cy="27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1CA8BFF-AFC4-7DDB-7FB8-25F443AFDFDE}"/>
                    </a:ext>
                  </a:extLst>
                </p:cNvPr>
                <p:cNvSpPr/>
                <p:nvPr/>
              </p:nvSpPr>
              <p:spPr>
                <a:xfrm>
                  <a:off x="7891506" y="4531930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1CA8BFF-AFC4-7DDB-7FB8-25F443AF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506" y="4531930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A760DC4-FC5A-9B55-8D1B-B5802773EA24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8145324" y="4249136"/>
              <a:ext cx="298545" cy="326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105C3-BE41-834E-9290-373E74F513F9}"/>
                    </a:ext>
                  </a:extLst>
                </p:cNvPr>
                <p:cNvSpPr txBox="1"/>
                <p:nvPr/>
              </p:nvSpPr>
              <p:spPr>
                <a:xfrm>
                  <a:off x="7772559" y="5808356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105C3-BE41-834E-9290-373E74F51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559" y="5808356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F197FC8-4532-2071-A306-3A5EE18F3AE2}"/>
                    </a:ext>
                  </a:extLst>
                </p:cNvPr>
                <p:cNvSpPr/>
                <p:nvPr/>
              </p:nvSpPr>
              <p:spPr>
                <a:xfrm>
                  <a:off x="8400321" y="51293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F197FC8-4532-2071-A306-3A5EE18F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21" y="5129336"/>
                  <a:ext cx="297366" cy="2973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7EA553-B805-F302-F159-FE8EA29A5129}"/>
                </a:ext>
              </a:extLst>
            </p:cNvPr>
            <p:cNvCxnSpPr>
              <a:cxnSpLocks/>
              <a:stCxn id="29" idx="1"/>
              <a:endCxn id="26" idx="5"/>
            </p:cNvCxnSpPr>
            <p:nvPr/>
          </p:nvCxnSpPr>
          <p:spPr>
            <a:xfrm flipH="1" flipV="1">
              <a:off x="8145324" y="4785748"/>
              <a:ext cx="298545" cy="387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081D01-F95B-8AE7-27D8-DB96BC82E66D}"/>
                </a:ext>
              </a:extLst>
            </p:cNvPr>
            <p:cNvCxnSpPr>
              <a:cxnSpLocks/>
              <a:stCxn id="28" idx="0"/>
              <a:endCxn id="26" idx="4"/>
            </p:cNvCxnSpPr>
            <p:nvPr/>
          </p:nvCxnSpPr>
          <p:spPr>
            <a:xfrm flipV="1">
              <a:off x="7980716" y="4829296"/>
              <a:ext cx="59473" cy="979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309E44-BA06-F918-933F-30D691E78EF7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8087767" y="5383154"/>
              <a:ext cx="356102" cy="49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8DEA1A-D4E0-B82D-7C3F-DFCEDE22C247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V="1">
              <a:off x="9161404" y="5432235"/>
              <a:ext cx="236185" cy="449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F51E0B0-1F33-237B-6BDB-193CA0175C59}"/>
                    </a:ext>
                  </a:extLst>
                </p:cNvPr>
                <p:cNvSpPr/>
                <p:nvPr/>
              </p:nvSpPr>
              <p:spPr>
                <a:xfrm>
                  <a:off x="9354041" y="51784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F51E0B0-1F33-237B-6BDB-193CA0175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041" y="5178417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115502-5115-149F-1A43-6B1D656D75D9}"/>
                </a:ext>
              </a:extLst>
            </p:cNvPr>
            <p:cNvCxnSpPr>
              <a:cxnSpLocks/>
              <a:stCxn id="39" idx="1"/>
              <a:endCxn id="16" idx="5"/>
            </p:cNvCxnSpPr>
            <p:nvPr/>
          </p:nvCxnSpPr>
          <p:spPr>
            <a:xfrm flipH="1" flipV="1">
              <a:off x="9161694" y="4733372"/>
              <a:ext cx="235895" cy="48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 satisfiability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Proof: Next 8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/>
              <p:nvPr/>
            </p:nvSpPr>
            <p:spPr>
              <a:xfrm>
                <a:off x="2624137" y="3083156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3083156"/>
                <a:ext cx="6943725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at random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		(recall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681837-249B-484A-B297-5E822608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2027-10E5-5BC2-E516-3B33679F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913"/>
            <a:ext cx="10515600" cy="1325563"/>
          </a:xfrm>
        </p:spPr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IV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8097-9EFD-D1EF-E0CD-F4F069CB1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874" y="1599406"/>
                <a:ext cx="6392779" cy="52565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need to prove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we need to </a:t>
                </a:r>
                <a:r>
                  <a:rPr lang="en-US" dirty="0">
                    <a:solidFill>
                      <a:schemeClr val="accent1"/>
                    </a:solidFill>
                  </a:rPr>
                  <a:t>construct a circuit </a:t>
                </a:r>
                <a:r>
                  <a:rPr lang="en-US" dirty="0"/>
                  <a:t>that is satisfiable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Idea: Build a “verification circuit”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6D8097-9EFD-D1EF-E0CD-F4F069CB1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74" y="1599406"/>
                <a:ext cx="6392779" cy="5256563"/>
              </a:xfrm>
              <a:blipFill>
                <a:blip r:embed="rId2"/>
                <a:stretch>
                  <a:fillRect l="-1716" r="-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23B4C-85B3-46A9-D34A-7C6BCCCAB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38D45D-3AEC-5D46-9AE3-C8873BC2E384}"/>
              </a:ext>
            </a:extLst>
          </p:cNvPr>
          <p:cNvGrpSpPr/>
          <p:nvPr/>
        </p:nvGrpSpPr>
        <p:grpSpPr>
          <a:xfrm>
            <a:off x="7537385" y="432594"/>
            <a:ext cx="4127500" cy="4446890"/>
            <a:chOff x="7537385" y="432594"/>
            <a:chExt cx="4127500" cy="4446890"/>
          </a:xfrm>
        </p:grpSpPr>
        <p:pic>
          <p:nvPicPr>
            <p:cNvPr id="6" name="Picture 5" descr="A drawing of hands and a pen&#10;&#10;AI-generated content may be incorrect.">
              <a:extLst>
                <a:ext uri="{FF2B5EF4-FFF2-40B4-BE49-F238E27FC236}">
                  <a16:creationId xmlns:a16="http://schemas.microsoft.com/office/drawing/2014/main" id="{5D64B49D-C6CB-95D2-8DF7-424207DC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5" y="432594"/>
              <a:ext cx="4127500" cy="3568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3A2BA29-6695-78D8-D94C-EA07B5F5FC85}"/>
                </a:ext>
              </a:extLst>
            </p:cNvPr>
            <p:cNvSpPr txBox="1"/>
            <p:nvPr/>
          </p:nvSpPr>
          <p:spPr>
            <a:xfrm>
              <a:off x="7822340" y="4233153"/>
              <a:ext cx="379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“Drawing Hands.”</a:t>
              </a:r>
            </a:p>
            <a:p>
              <a:r>
                <a:rPr lang="en-US" dirty="0"/>
                <a:t>(1948 lithograph by M. C. Escher)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49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CB8E6-28FA-9034-A505-408B465B7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45D25-DA67-1013-646C-6AFD8C4A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08"/>
            <a:ext cx="10515600" cy="1325563"/>
          </a:xfrm>
        </p:spPr>
        <p:txBody>
          <a:bodyPr/>
          <a:lstStyle/>
          <a:p>
            <a:r>
              <a:rPr lang="en-US" dirty="0"/>
              <a:t>Constructing the verification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AF1C1-7750-AD0D-ADBC-8989ACC791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750971"/>
                <a:ext cx="11531600" cy="46816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be a poly-time verifier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with certificates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 detail: Use the encoding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𝑤𝑢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, so there is a poly-size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that simulates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on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DAF1C1-7750-AD0D-ADBC-8989ACC791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750971"/>
                <a:ext cx="11531600" cy="4681621"/>
              </a:xfrm>
              <a:blipFill>
                <a:blip r:embed="rId2"/>
                <a:stretch>
                  <a:fillRect l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2837C-6C62-D808-EA62-D7ABD00DF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93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8824CA-607D-EE2F-F6BD-97424923F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92ED8-D4D0-5925-61DE-98C246466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the verification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E5DC-DFC4-3105-2D46-E3537D5978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824897"/>
                <a:ext cx="10515600" cy="184850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 and only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3FE5DC-DFC4-3105-2D46-E3537D5978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824897"/>
                <a:ext cx="10515600" cy="184850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F23BD-F38B-71AD-AF9D-3CB574811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A2A959C-A2B9-F716-E887-3F0D8745C1D4}"/>
              </a:ext>
            </a:extLst>
          </p:cNvPr>
          <p:cNvSpPr/>
          <p:nvPr/>
        </p:nvSpPr>
        <p:spPr>
          <a:xfrm>
            <a:off x="5434202" y="2044604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3DA7820-EADF-E9D8-BC11-EB7021B283B1}"/>
              </a:ext>
            </a:extLst>
          </p:cNvPr>
          <p:cNvGrpSpPr/>
          <p:nvPr/>
        </p:nvGrpSpPr>
        <p:grpSpPr>
          <a:xfrm>
            <a:off x="1044143" y="1629612"/>
            <a:ext cx="4593003" cy="2254588"/>
            <a:chOff x="1044143" y="1629612"/>
            <a:chExt cx="4593003" cy="22545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BC6350C-62E5-581A-32BB-2434A90D1A40}"/>
                </a:ext>
              </a:extLst>
            </p:cNvPr>
            <p:cNvGrpSpPr/>
            <p:nvPr/>
          </p:nvGrpSpPr>
          <p:grpSpPr>
            <a:xfrm>
              <a:off x="1044143" y="1629612"/>
              <a:ext cx="4593003" cy="2254588"/>
              <a:chOff x="1053268" y="3686175"/>
              <a:chExt cx="4328732" cy="22545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B03BB540-DD66-794B-66FA-675D7B8B16A6}"/>
                      </a:ext>
                    </a:extLst>
                  </p:cNvPr>
                  <p:cNvSpPr/>
                  <p:nvPr/>
                </p:nvSpPr>
                <p:spPr>
                  <a:xfrm>
                    <a:off x="1123949" y="3686175"/>
                    <a:ext cx="4162425" cy="1752600"/>
                  </a:xfrm>
                  <a:prstGeom prst="triangle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Isosceles Triangle 7">
                    <a:extLst>
                      <a:ext uri="{FF2B5EF4-FFF2-40B4-BE49-F238E27FC236}">
                        <a16:creationId xmlns:a16="http://schemas.microsoft.com/office/drawing/2014/main" id="{B03BB540-DD66-794B-66FA-675D7B8B16A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3949" y="3686175"/>
                    <a:ext cx="4162425" cy="1752600"/>
                  </a:xfrm>
                  <a:prstGeom prst="triangl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6A04930-D3DB-CF6C-D3B0-EC66A316063F}"/>
                  </a:ext>
                </a:extLst>
              </p:cNvPr>
              <p:cNvCxnSpPr/>
              <p:nvPr/>
            </p:nvCxnSpPr>
            <p:spPr>
              <a:xfrm flipV="1">
                <a:off x="1267011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F2C00B8-497B-947F-F145-A5BCF8A62000}"/>
                  </a:ext>
                </a:extLst>
              </p:cNvPr>
              <p:cNvCxnSpPr/>
              <p:nvPr/>
            </p:nvCxnSpPr>
            <p:spPr>
              <a:xfrm flipV="1">
                <a:off x="173616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807FE7A-70F7-0038-BFCA-F0758268DC25}"/>
                  </a:ext>
                </a:extLst>
              </p:cNvPr>
              <p:cNvCxnSpPr/>
              <p:nvPr/>
            </p:nvCxnSpPr>
            <p:spPr>
              <a:xfrm flipV="1">
                <a:off x="2208306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75447FD-E552-A25D-A753-0E132DF0D997}"/>
                  </a:ext>
                </a:extLst>
              </p:cNvPr>
              <p:cNvCxnSpPr/>
              <p:nvPr/>
            </p:nvCxnSpPr>
            <p:spPr>
              <a:xfrm flipV="1">
                <a:off x="315856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B1A8786-AC2C-127C-DB4C-679D492254EC}"/>
                  </a:ext>
                </a:extLst>
              </p:cNvPr>
              <p:cNvCxnSpPr/>
              <p:nvPr/>
            </p:nvCxnSpPr>
            <p:spPr>
              <a:xfrm flipV="1">
                <a:off x="3648634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326945F-640A-3506-48C9-14F9E827DA92}"/>
                  </a:ext>
                </a:extLst>
              </p:cNvPr>
              <p:cNvCxnSpPr/>
              <p:nvPr/>
            </p:nvCxnSpPr>
            <p:spPr>
              <a:xfrm flipV="1">
                <a:off x="4138705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44C3316-EBB2-6E36-63FB-36994046B3CC}"/>
                  </a:ext>
                </a:extLst>
              </p:cNvPr>
              <p:cNvCxnSpPr/>
              <p:nvPr/>
            </p:nvCxnSpPr>
            <p:spPr>
              <a:xfrm flipV="1">
                <a:off x="5145926" y="543877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1703EB2-038C-3B60-D8C0-42F6B25E1D22}"/>
                      </a:ext>
                    </a:extLst>
                  </p:cNvPr>
                  <p:cNvSpPr txBox="1"/>
                  <p:nvPr/>
                </p:nvSpPr>
                <p:spPr>
                  <a:xfrm>
                    <a:off x="4440705" y="5404322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D1703EB2-038C-3B60-D8C0-42F6B25E1D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40705" y="5404322"/>
                    <a:ext cx="430300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EA4A6B-24DA-1D1D-ABA2-6DB86F73E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268" y="563298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DEA4A6B-24DA-1D1D-ABA2-6DB86F73E1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268" y="5632986"/>
                    <a:ext cx="43030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03DE7A-EF85-8EF1-FE9A-B96F1AA17E52}"/>
                      </a:ext>
                    </a:extLst>
                  </p:cNvPr>
                  <p:cNvSpPr txBox="1"/>
                  <p:nvPr/>
                </p:nvSpPr>
                <p:spPr>
                  <a:xfrm>
                    <a:off x="1521014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403DE7A-EF85-8EF1-FE9A-B96F1AA17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1014" y="5631416"/>
                    <a:ext cx="43030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1EEEBB6-7685-52AF-E2DF-CD13521E56C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6207" y="5631416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1EEEBB6-7685-52AF-E2DF-CD13521E5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6207" y="5631416"/>
                    <a:ext cx="43030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6677865-FA61-2F4E-5BF4-011EC5F6F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955367" y="5631415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26677865-FA61-2F4E-5BF4-011EC5F6F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5367" y="5631415"/>
                    <a:ext cx="43030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E0D8D82-A2D2-0C61-DB33-B6ACB83E65D5}"/>
                      </a:ext>
                    </a:extLst>
                  </p:cNvPr>
                  <p:cNvSpPr txBox="1"/>
                  <p:nvPr/>
                </p:nvSpPr>
                <p:spPr>
                  <a:xfrm>
                    <a:off x="3460564" y="5631414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4E0D8D82-A2D2-0C61-DB33-B6ACB83E65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60564" y="5631414"/>
                    <a:ext cx="43030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5B768AD-9215-6DAE-BE33-B37D0DDD0395}"/>
                      </a:ext>
                    </a:extLst>
                  </p:cNvPr>
                  <p:cNvSpPr txBox="1"/>
                  <p:nvPr/>
                </p:nvSpPr>
                <p:spPr>
                  <a:xfrm>
                    <a:off x="3938681" y="5631414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95B768AD-9215-6DAE-BE33-B37D0DDD03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38681" y="5631414"/>
                    <a:ext cx="430300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EF3043A-5B99-1FE0-9936-75386588FB97}"/>
                      </a:ext>
                    </a:extLst>
                  </p:cNvPr>
                  <p:cNvSpPr txBox="1"/>
                  <p:nvPr/>
                </p:nvSpPr>
                <p:spPr>
                  <a:xfrm>
                    <a:off x="4951700" y="5631413"/>
                    <a:ext cx="43030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EF3043A-5B99-1FE0-9936-75386588FB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1700" y="5631413"/>
                    <a:ext cx="43030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FE7E07-1472-A3D0-305E-E1C7FA3508C3}"/>
                </a:ext>
              </a:extLst>
            </p:cNvPr>
            <p:cNvCxnSpPr/>
            <p:nvPr/>
          </p:nvCxnSpPr>
          <p:spPr>
            <a:xfrm flipV="1">
              <a:off x="2782668" y="338221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C62A4E-202B-EDE2-E507-76ACEB920B01}"/>
                    </a:ext>
                  </a:extLst>
                </p:cNvPr>
                <p:cNvSpPr txBox="1"/>
                <p:nvPr/>
              </p:nvSpPr>
              <p:spPr>
                <a:xfrm>
                  <a:off x="2542376" y="3574353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7C62A4E-202B-EDE2-E507-76ACEB920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2376" y="3574353"/>
                  <a:ext cx="45657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2E0A304-EC37-DF11-3978-9BDF42E2300B}"/>
              </a:ext>
            </a:extLst>
          </p:cNvPr>
          <p:cNvGrpSpPr/>
          <p:nvPr/>
        </p:nvGrpSpPr>
        <p:grpSpPr>
          <a:xfrm>
            <a:off x="6842640" y="1616148"/>
            <a:ext cx="4588146" cy="2885405"/>
            <a:chOff x="6842640" y="1616148"/>
            <a:chExt cx="4588146" cy="2885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16F46C80-0D93-577D-5044-3F2F8C01544B}"/>
                    </a:ext>
                  </a:extLst>
                </p:cNvPr>
                <p:cNvSpPr/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28" name="Isosceles Triangle 27">
                  <a:extLst>
                    <a:ext uri="{FF2B5EF4-FFF2-40B4-BE49-F238E27FC236}">
                      <a16:creationId xmlns:a16="http://schemas.microsoft.com/office/drawing/2014/main" id="{16F46C80-0D93-577D-5044-3F2F8C0154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D46885D-F25A-CB14-5F2E-68A612EED9C4}"/>
                </a:ext>
              </a:extLst>
            </p:cNvPr>
            <p:cNvCxnSpPr/>
            <p:nvPr/>
          </p:nvCxnSpPr>
          <p:spPr>
            <a:xfrm flipV="1">
              <a:off x="7069432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291AD9-1F7E-5F56-7A16-2E5957E86F5C}"/>
                </a:ext>
              </a:extLst>
            </p:cNvPr>
            <p:cNvCxnSpPr/>
            <p:nvPr/>
          </p:nvCxnSpPr>
          <p:spPr>
            <a:xfrm flipV="1">
              <a:off x="740572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2A77C9-D991-1CDE-B9EB-3CE8363F989E}"/>
                </a:ext>
              </a:extLst>
            </p:cNvPr>
            <p:cNvCxnSpPr/>
            <p:nvPr/>
          </p:nvCxnSpPr>
          <p:spPr>
            <a:xfrm flipV="1">
              <a:off x="7972818" y="337054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B7F1FB3-F852-BC1B-75B9-9ACE2B760B29}"/>
                </a:ext>
              </a:extLst>
            </p:cNvPr>
            <p:cNvCxnSpPr/>
            <p:nvPr/>
          </p:nvCxnSpPr>
          <p:spPr>
            <a:xfrm flipV="1">
              <a:off x="8654837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41760B-CDCF-5D7F-D0F8-54CC39BBDB70}"/>
                </a:ext>
              </a:extLst>
            </p:cNvPr>
            <p:cNvCxnSpPr/>
            <p:nvPr/>
          </p:nvCxnSpPr>
          <p:spPr>
            <a:xfrm flipV="1">
              <a:off x="9526667" y="3375146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725C7F2-FDD1-159E-2E38-1F8FAF11F113}"/>
                </a:ext>
              </a:extLst>
            </p:cNvPr>
            <p:cNvCxnSpPr/>
            <p:nvPr/>
          </p:nvCxnSpPr>
          <p:spPr>
            <a:xfrm flipV="1">
              <a:off x="1023836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BA7DE0-EDBE-3FC9-84C3-55BB8730B90E}"/>
                </a:ext>
              </a:extLst>
            </p:cNvPr>
            <p:cNvCxnSpPr/>
            <p:nvPr/>
          </p:nvCxnSpPr>
          <p:spPr>
            <a:xfrm flipV="1">
              <a:off x="11185157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DDAB61-A117-C3D7-847A-BD8D0AE0C3CF}"/>
                    </a:ext>
                  </a:extLst>
                </p:cNvPr>
                <p:cNvSpPr txBox="1"/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4DDAB61-A117-C3D7-847A-BD8D0AE0C3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256A86-BAE1-D834-9CAF-678E21F14397}"/>
                    </a:ext>
                  </a:extLst>
                </p:cNvPr>
                <p:cNvSpPr txBox="1"/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F3256A86-BAE1-D834-9CAF-678E21F14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FE656F-4AB8-C8D1-0B1E-463444200004}"/>
                    </a:ext>
                  </a:extLst>
                </p:cNvPr>
                <p:cNvSpPr txBox="1"/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2FE656F-4AB8-C8D1-0B1E-4634442000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856FE4A-540A-B0C3-3D7E-ACC11B3C57E2}"/>
                    </a:ext>
                  </a:extLst>
                </p:cNvPr>
                <p:cNvSpPr txBox="1"/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856FE4A-540A-B0C3-3D7E-ACC11B3C5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9A5BBE-48C1-5C93-6E3C-22BAC439DB0B}"/>
                    </a:ext>
                  </a:extLst>
                </p:cNvPr>
                <p:cNvSpPr txBox="1"/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49A5BBE-48C1-5C93-6E3C-22BAC439D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5990A6-23A1-D207-8A5A-0476CC677E4A}"/>
                    </a:ext>
                  </a:extLst>
                </p:cNvPr>
                <p:cNvSpPr txBox="1"/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25990A6-23A1-D207-8A5A-0476CC677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797669-41B4-38A0-CADE-2315702BC417}"/>
                    </a:ext>
                  </a:extLst>
                </p:cNvPr>
                <p:cNvSpPr txBox="1"/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797669-41B4-38A0-CADE-2315702BC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4FCD4-F977-0F80-3565-EC0440620151}"/>
                    </a:ext>
                  </a:extLst>
                </p:cNvPr>
                <p:cNvSpPr txBox="1"/>
                <p:nvPr/>
              </p:nvSpPr>
              <p:spPr>
                <a:xfrm>
                  <a:off x="10974216" y="3574353"/>
                  <a:ext cx="456570" cy="321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274FCD4-F977-0F80-3565-EC0440620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16" y="3574353"/>
                  <a:ext cx="456570" cy="32124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55B0AD-2540-5413-0038-A515C73BF54F}"/>
                    </a:ext>
                  </a:extLst>
                </p:cNvPr>
                <p:cNvSpPr txBox="1"/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B55B0AD-2540-5413-0038-A515C73BF5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D949489-1814-49A3-7B33-BEA1F21C6A5C}"/>
                </a:ext>
              </a:extLst>
            </p:cNvPr>
            <p:cNvCxnSpPr/>
            <p:nvPr/>
          </p:nvCxnSpPr>
          <p:spPr>
            <a:xfrm flipV="1">
              <a:off x="8304129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B7402AC-5EB7-0548-49E0-E07E940C3F5E}"/>
                    </a:ext>
                  </a:extLst>
                </p:cNvPr>
                <p:cNvSpPr txBox="1"/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B7402AC-5EB7-0548-49E0-E07E940C3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30F77-CD14-C98E-D2F8-E92D5404FA11}"/>
                    </a:ext>
                  </a:extLst>
                </p:cNvPr>
                <p:cNvSpPr txBox="1"/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30F77-CD14-C98E-D2F8-E92D5404F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858261F-4EE3-6DE1-A9D4-6EB521ED36C9}"/>
                </a:ext>
              </a:extLst>
            </p:cNvPr>
            <p:cNvCxnSpPr/>
            <p:nvPr/>
          </p:nvCxnSpPr>
          <p:spPr>
            <a:xfrm flipV="1">
              <a:off x="8977726" y="337054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8CD4D9-5D47-BB1E-10F1-D2FA5A0117FC}"/>
                    </a:ext>
                  </a:extLst>
                </p:cNvPr>
                <p:cNvSpPr txBox="1"/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98CD4D9-5D47-BB1E-10F1-D2FA5A0117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6167D81-4D04-1C70-F20E-49657908C3A6}"/>
                </a:ext>
              </a:extLst>
            </p:cNvPr>
            <p:cNvCxnSpPr/>
            <p:nvPr/>
          </p:nvCxnSpPr>
          <p:spPr>
            <a:xfrm flipV="1">
              <a:off x="9891524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682F12-AE16-E9D7-B518-675EE08A2725}"/>
                    </a:ext>
                  </a:extLst>
                </p:cNvPr>
                <p:cNvSpPr txBox="1"/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B682F12-AE16-E9D7-B518-675EE08A2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C62F7-74F8-9276-FC4A-BFA2AFD4B3A9}"/>
                    </a:ext>
                  </a:extLst>
                </p:cNvPr>
                <p:cNvSpPr txBox="1"/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4AC62F7-74F8-9276-FC4A-BFA2AFD4B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6DE2D99-25D9-A367-6938-87ECB4453C0B}"/>
                </a:ext>
              </a:extLst>
            </p:cNvPr>
            <p:cNvCxnSpPr/>
            <p:nvPr/>
          </p:nvCxnSpPr>
          <p:spPr>
            <a:xfrm flipV="1">
              <a:off x="10603319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92CF049-FF5E-3C29-AEFD-72EC0FE77C05}"/>
                </a:ext>
              </a:extLst>
            </p:cNvPr>
            <p:cNvGrpSpPr/>
            <p:nvPr/>
          </p:nvGrpSpPr>
          <p:grpSpPr>
            <a:xfrm>
              <a:off x="7010400" y="3876683"/>
              <a:ext cx="3972022" cy="624870"/>
              <a:chOff x="6678958" y="6196748"/>
              <a:chExt cx="3972022" cy="624870"/>
            </a:xfrm>
          </p:grpSpPr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D8BE3C4B-ED5F-A10C-571C-04DC2F065C9F}"/>
                  </a:ext>
                </a:extLst>
              </p:cNvPr>
              <p:cNvSpPr/>
              <p:nvPr/>
            </p:nvSpPr>
            <p:spPr>
              <a:xfrm rot="16200000">
                <a:off x="7906981" y="4968725"/>
                <a:ext cx="205459" cy="2661505"/>
              </a:xfrm>
              <a:prstGeom prst="leftBrace">
                <a:avLst>
                  <a:gd name="adj1" fmla="val 9181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50A9074-60CE-FED5-45C4-24E281D0B52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7735" y="6452286"/>
                    <a:ext cx="390324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a14:m>
                    <a:r>
                      <a:rPr lang="en-US" dirty="0"/>
                      <a:t> “hard-coded” into circuit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E50A9074-60CE-FED5-45C4-24E281D0B5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7735" y="6452286"/>
                    <a:ext cx="3903245" cy="3693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F1557179-C456-E267-632F-A824BF43649C}"/>
                  </a:ext>
                </a:extLst>
              </p:cNvPr>
              <p:cNvSpPr/>
              <p:nvPr/>
            </p:nvSpPr>
            <p:spPr>
              <a:xfrm>
                <a:off x="4054975" y="3978880"/>
                <a:ext cx="2585975" cy="1482160"/>
              </a:xfrm>
              <a:prstGeom prst="cloudCallout">
                <a:avLst>
                  <a:gd name="adj1" fmla="val -15712"/>
                  <a:gd name="adj2" fmla="val 7572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poly time?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F1557179-C456-E267-632F-A824BF4364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975" y="3978880"/>
                <a:ext cx="2585975" cy="1482160"/>
              </a:xfrm>
              <a:prstGeom prst="cloudCallout">
                <a:avLst>
                  <a:gd name="adj1" fmla="val -15712"/>
                  <a:gd name="adj2" fmla="val 7572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50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773E71-EBF1-F399-6BA7-434B29AFB0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14" y="1953088"/>
                <a:ext cx="10386873" cy="44731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if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-size </a:t>
                </a:r>
                <a:r>
                  <a:rPr lang="en-US" dirty="0">
                    <a:solidFill>
                      <a:schemeClr val="accent1"/>
                    </a:solidFill>
                  </a:rPr>
                  <a:t>circuit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restricted to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A4F8E5-BFD1-6C75-CBB5-4BC08BCDE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14" y="1953088"/>
                <a:ext cx="10386873" cy="4473112"/>
              </a:xfrm>
              <a:blipFill>
                <a:blip r:embed="rId3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3C5396-6AEB-8DEE-016D-7F0C87AE5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D97448-AADE-070B-D06A-8D4BECFE725C}"/>
              </a:ext>
            </a:extLst>
          </p:cNvPr>
          <p:cNvGrpSpPr/>
          <p:nvPr/>
        </p:nvGrpSpPr>
        <p:grpSpPr>
          <a:xfrm>
            <a:off x="9253475" y="626869"/>
            <a:ext cx="1566925" cy="1703454"/>
            <a:chOff x="9805659" y="473730"/>
            <a:chExt cx="1566925" cy="17034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4DFFCFA-E4A5-0B40-E47E-51BF4C1B3E2B}"/>
                    </a:ext>
                  </a:extLst>
                </p:cNvPr>
                <p:cNvSpPr/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7AC489D7-C639-D040-8A0C-9E4C1BD61C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2705" y="473730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502F6871-7582-ACF6-6F16-832DDC91E8FF}"/>
                    </a:ext>
                  </a:extLst>
                </p:cNvPr>
                <p:cNvSpPr/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FC5FC61-05FE-D81D-0B04-01968291AC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723" y="894581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D2EB9973-A5DC-EFBE-2A2B-E497B4FCF0EE}"/>
                    </a:ext>
                  </a:extLst>
                </p:cNvPr>
                <p:cNvSpPr/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F7B2A314-3125-E72E-D337-68B2E81D83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9602" y="913473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F0BF39-6703-4D12-943A-7FD03CC0CC05}"/>
                </a:ext>
              </a:extLst>
            </p:cNvPr>
            <p:cNvCxnSpPr>
              <a:cxnSpLocks/>
              <a:stCxn id="24" idx="0"/>
              <a:endCxn id="12" idx="3"/>
            </p:cNvCxnSpPr>
            <p:nvPr/>
          </p:nvCxnSpPr>
          <p:spPr>
            <a:xfrm flipV="1">
              <a:off x="10006191" y="1148399"/>
              <a:ext cx="244080" cy="5911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06A938-1E89-BF08-6044-B52AC80E906F}"/>
                </a:ext>
              </a:extLst>
            </p:cNvPr>
            <p:cNvCxnSpPr>
              <a:cxnSpLocks/>
              <a:stCxn id="24" idx="7"/>
              <a:endCxn id="16" idx="3"/>
            </p:cNvCxnSpPr>
            <p:nvPr/>
          </p:nvCxnSpPr>
          <p:spPr>
            <a:xfrm flipV="1">
              <a:off x="10147989" y="1634307"/>
              <a:ext cx="121368" cy="1639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A1948173-A9BF-2CC8-7875-286976484C3F}"/>
                    </a:ext>
                  </a:extLst>
                </p:cNvPr>
                <p:cNvSpPr/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BB1C596E-1076-44E6-FFEA-1532F3B81F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5809" y="1380489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3E4F691-BB95-06B8-3F90-23C03B0AA872}"/>
                </a:ext>
              </a:extLst>
            </p:cNvPr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10479627" y="1167291"/>
              <a:ext cx="243523" cy="2567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1CA0E21F-2ABB-7309-3F45-3E24050F53F0}"/>
                    </a:ext>
                  </a:extLst>
                </p:cNvPr>
                <p:cNvSpPr/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404BCDC-3FDE-996C-FE3D-750EBAA0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7800" y="1401350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41A8B30-519E-1373-AD0D-BFB0E0DADC8F}"/>
                </a:ext>
              </a:extLst>
            </p:cNvPr>
            <p:cNvCxnSpPr>
              <a:cxnSpLocks/>
              <a:stCxn id="25" idx="1"/>
              <a:endCxn id="18" idx="5"/>
            </p:cNvCxnSpPr>
            <p:nvPr/>
          </p:nvCxnSpPr>
          <p:spPr>
            <a:xfrm flipH="1" flipV="1">
              <a:off x="10911618" y="1655168"/>
              <a:ext cx="118636" cy="1796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86A32A-D139-6B86-E0A0-AEE97722B4F5}"/>
                </a:ext>
              </a:extLst>
            </p:cNvPr>
            <p:cNvCxnSpPr>
              <a:cxnSpLocks/>
              <a:stCxn id="18" idx="1"/>
              <a:endCxn id="12" idx="5"/>
            </p:cNvCxnSpPr>
            <p:nvPr/>
          </p:nvCxnSpPr>
          <p:spPr>
            <a:xfrm flipH="1" flipV="1">
              <a:off x="10460541" y="1148399"/>
              <a:ext cx="240807" cy="2964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037184A-6C99-0028-3AE4-A6E5C78E394A}"/>
                </a:ext>
              </a:extLst>
            </p:cNvPr>
            <p:cNvCxnSpPr>
              <a:cxnSpLocks/>
              <a:stCxn id="25" idx="0"/>
              <a:endCxn id="13" idx="5"/>
            </p:cNvCxnSpPr>
            <p:nvPr/>
          </p:nvCxnSpPr>
          <p:spPr>
            <a:xfrm flipH="1" flipV="1">
              <a:off x="10933420" y="1167291"/>
              <a:ext cx="238632" cy="6088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73B9F38-FBC6-DBD9-8A52-C89CBDD26BB1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10355406" y="727548"/>
              <a:ext cx="140847" cy="1670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6EB6E1-2ED1-0B34-9556-CF3B8754C953}"/>
                </a:ext>
              </a:extLst>
            </p:cNvPr>
            <p:cNvCxnSpPr>
              <a:cxnSpLocks/>
              <a:stCxn id="13" idx="0"/>
              <a:endCxn id="11" idx="5"/>
            </p:cNvCxnSpPr>
            <p:nvPr/>
          </p:nvCxnSpPr>
          <p:spPr>
            <a:xfrm flipH="1" flipV="1">
              <a:off x="10706523" y="727548"/>
              <a:ext cx="121762" cy="1859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1975884F-426B-5C8F-7278-BE7A206F3CFD}"/>
                    </a:ext>
                  </a:extLst>
                </p:cNvPr>
                <p:cNvSpPr/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4048851-C710-8CD5-B676-750A207C1D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5659" y="1739526"/>
                  <a:ext cx="401064" cy="40106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3589429A-898D-6795-2E00-EEE836E24B3A}"/>
                    </a:ext>
                  </a:extLst>
                </p:cNvPr>
                <p:cNvSpPr/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6B510DB9-4F5B-9756-8D3A-2145084E84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1520" y="1776120"/>
                  <a:ext cx="401064" cy="40106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80453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E7063-3BF0-533B-1FB3-9CDA7496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Last class: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Next, we will prove a stronger theorem: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Note: The circuit model is a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model of computation!</a:t>
                </a:r>
              </a:p>
              <a:p>
                <a:r>
                  <a:rPr lang="en-US" dirty="0"/>
                  <a:t>Proof of Adleman’s theorem: Next 6 slides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11FD24-9D0B-5D26-CEC6-F65517197D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14364" cy="4665219"/>
              </a:xfrm>
              <a:blipFill>
                <a:blip r:embed="rId2"/>
                <a:stretch>
                  <a:fillRect l="-997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8017C-5799-E36B-599B-A0D50488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/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8136D3D-985B-2510-0AD9-6D24D4B1B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155" y="3612593"/>
                <a:ext cx="6337690" cy="9732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66DC5B75-4C71-75F3-300B-B7C53C8AF1FC}"/>
              </a:ext>
            </a:extLst>
          </p:cNvPr>
          <p:cNvGrpSpPr/>
          <p:nvPr/>
        </p:nvGrpSpPr>
        <p:grpSpPr>
          <a:xfrm>
            <a:off x="9448800" y="320522"/>
            <a:ext cx="2403764" cy="3292071"/>
            <a:chOff x="9448800" y="320522"/>
            <a:chExt cx="2403764" cy="329207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014BDF-B0C7-30F5-8156-8B315529DCC4}"/>
                </a:ext>
              </a:extLst>
            </p:cNvPr>
            <p:cNvSpPr/>
            <p:nvPr/>
          </p:nvSpPr>
          <p:spPr>
            <a:xfrm>
              <a:off x="9448800" y="320522"/>
              <a:ext cx="2403764" cy="329207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07825-1A6C-C98D-2CC0-A3B991C18951}"/>
                </a:ext>
              </a:extLst>
            </p:cNvPr>
            <p:cNvSpPr/>
            <p:nvPr/>
          </p:nvSpPr>
          <p:spPr>
            <a:xfrm>
              <a:off x="9817240" y="1223404"/>
              <a:ext cx="1647900" cy="224119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/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BPP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16">
                  <a:extLst>
                    <a:ext uri="{FF2B5EF4-FFF2-40B4-BE49-F238E27FC236}">
                      <a16:creationId xmlns:a16="http://schemas.microsoft.com/office/drawing/2014/main" id="{FEFF40F2-30D3-6933-1157-1D1C6B3A5F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4083" y="1446334"/>
                  <a:ext cx="71319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/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PSIZE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4">
                  <a:extLst>
                    <a:ext uri="{FF2B5EF4-FFF2-40B4-BE49-F238E27FC236}">
                      <a16:creationId xmlns:a16="http://schemas.microsoft.com/office/drawing/2014/main" id="{C3A3434E-19B6-16C2-0082-7B804D0AC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1" y="566019"/>
                  <a:ext cx="113582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58813-E00B-DCEA-D439-4010B9F79A78}"/>
                </a:ext>
              </a:extLst>
            </p:cNvPr>
            <p:cNvSpPr/>
            <p:nvPr/>
          </p:nvSpPr>
          <p:spPr>
            <a:xfrm>
              <a:off x="10173469" y="1981029"/>
              <a:ext cx="935441" cy="128248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/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6">
                  <a:extLst>
                    <a:ext uri="{FF2B5EF4-FFF2-40B4-BE49-F238E27FC236}">
                      <a16:creationId xmlns:a16="http://schemas.microsoft.com/office/drawing/2014/main" id="{A66F4373-09A2-8636-9757-A82D23A911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5529" y="2179635"/>
                  <a:ext cx="4303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103645E8-4744-87ED-1EAF-13B55D659499}"/>
                  </a:ext>
                </a:extLst>
              </p:cNvPr>
              <p:cNvSpPr/>
              <p:nvPr/>
            </p:nvSpPr>
            <p:spPr>
              <a:xfrm>
                <a:off x="6149760" y="1446334"/>
                <a:ext cx="3187700" cy="1457406"/>
              </a:xfrm>
              <a:prstGeom prst="cloudCallout">
                <a:avLst>
                  <a:gd name="adj1" fmla="val -15255"/>
                  <a:gd name="adj2" fmla="val 8690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Tantalizingly similar to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6" name="Thought Bubble: Cloud 5">
                <a:extLst>
                  <a:ext uri="{FF2B5EF4-FFF2-40B4-BE49-F238E27FC236}">
                    <a16:creationId xmlns:a16="http://schemas.microsoft.com/office/drawing/2014/main" id="{103645E8-4744-87ED-1EAF-13B55D6594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60" y="1446334"/>
                <a:ext cx="3187700" cy="1457406"/>
              </a:xfrm>
              <a:prstGeom prst="cloudCallout">
                <a:avLst>
                  <a:gd name="adj1" fmla="val -15255"/>
                  <a:gd name="adj2" fmla="val 86900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8FC515F7-7874-0C06-2C45-08D3B88C3D9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357" y="3691091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E6399-F565-C84E-0EEA-E54D5F9EA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226089"/>
            <a:ext cx="11264900" cy="1325563"/>
          </a:xfrm>
        </p:spPr>
        <p:txBody>
          <a:bodyPr/>
          <a:lstStyle/>
          <a:p>
            <a:r>
              <a:rPr lang="en-US" dirty="0"/>
              <a:t>Adleman proof step 1: Amplification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the </a:t>
                </a:r>
                <a:r>
                  <a:rPr lang="en-US" dirty="0">
                    <a:solidFill>
                      <a:schemeClr val="accent1"/>
                    </a:solidFill>
                  </a:rPr>
                  <a:t>amplification lemma</a:t>
                </a:r>
                <a:r>
                  <a:rPr lang="en-US" dirty="0"/>
                  <a:t>, there exists a poly-time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F53B3-D7C9-03F0-AB50-64C5A7062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7736"/>
                <a:ext cx="10515600" cy="502417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468C2-9D20-771E-834A-201F7AC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4EA0D632-D1A9-556A-87E3-DB296E832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8" y="529559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03DDF51-6842-C96C-69C5-1E8778FEB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3C611E-2277-CE90-1F10-76FFE1636F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425408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Adleman proof step 2: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Circuit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3C611E-2277-CE90-1F10-76FFE1636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425408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C601-DC94-0529-51C0-F9431EC774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" y="1710987"/>
                <a:ext cx="10927080" cy="48517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tape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tape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Technical detail: Use the encoding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𝑤𝑢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exists a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-size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every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we 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at</a:t>
                </a:r>
                <a:br>
                  <a:rPr lang="en-US" dirty="0"/>
                </a:br>
                <a:r>
                  <a:rPr lang="en-US" dirty="0"/>
                  <a:t>random,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E4C601-DC94-0529-51C0-F9431EC774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" y="1710987"/>
                <a:ext cx="10927080" cy="4851737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65A89-3967-3143-FC3B-55604792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46" name="Picture 45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3755FB3C-6E5B-BB01-974B-FB18FF02DB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8" y="529559"/>
            <a:ext cx="1633362" cy="934283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2F44244C-D9D5-6CE0-2C68-34245FEB6DDC}"/>
              </a:ext>
            </a:extLst>
          </p:cNvPr>
          <p:cNvGrpSpPr/>
          <p:nvPr/>
        </p:nvGrpSpPr>
        <p:grpSpPr>
          <a:xfrm>
            <a:off x="7426649" y="4845339"/>
            <a:ext cx="4587578" cy="582161"/>
            <a:chOff x="7426649" y="4845339"/>
            <a:chExt cx="4587578" cy="582161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D20ACE-2F95-484B-E014-0D8D91733735}"/>
                </a:ext>
              </a:extLst>
            </p:cNvPr>
            <p:cNvGrpSpPr/>
            <p:nvPr/>
          </p:nvGrpSpPr>
          <p:grpSpPr>
            <a:xfrm>
              <a:off x="7426649" y="5091585"/>
              <a:ext cx="4587578" cy="335915"/>
              <a:chOff x="7426649" y="5086546"/>
              <a:chExt cx="4587578" cy="33591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980223E-A577-81AD-DC49-1C0841A80636}"/>
                      </a:ext>
                    </a:extLst>
                  </p:cNvPr>
                  <p:cNvSpPr txBox="1"/>
                  <p:nvPr/>
                </p:nvSpPr>
                <p:spPr>
                  <a:xfrm>
                    <a:off x="7426649" y="5088117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2980223E-A577-81AD-DC49-1C0841A806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26649" y="5088117"/>
                    <a:ext cx="45657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AEDD85E-7EEE-B730-3301-ACD0B4002A94}"/>
                      </a:ext>
                    </a:extLst>
                  </p:cNvPr>
                  <p:cNvSpPr txBox="1"/>
                  <p:nvPr/>
                </p:nvSpPr>
                <p:spPr>
                  <a:xfrm>
                    <a:off x="7761449" y="5086546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AEDD85E-7EEE-B730-3301-ACD0B4002A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1449" y="5086546"/>
                    <a:ext cx="456570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A9B4231-2760-7B19-A76E-10C707FD2B4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4534" y="5099510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BA9B4231-2760-7B19-A76E-10C707FD2B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534" y="5099510"/>
                    <a:ext cx="456570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F38B79-8771-C5D1-3F4B-FDC125F4A987}"/>
                      </a:ext>
                    </a:extLst>
                  </p:cNvPr>
                  <p:cNvSpPr txBox="1"/>
                  <p:nvPr/>
                </p:nvSpPr>
                <p:spPr>
                  <a:xfrm>
                    <a:off x="9023244" y="5094738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2CF38B79-8771-C5D1-3F4B-FDC125F4A9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23244" y="5094738"/>
                    <a:ext cx="456570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EA26E5D-5288-6D79-B62F-A4C631DCD232}"/>
                      </a:ext>
                    </a:extLst>
                  </p:cNvPr>
                  <p:cNvSpPr txBox="1"/>
                  <p:nvPr/>
                </p:nvSpPr>
                <p:spPr>
                  <a:xfrm>
                    <a:off x="9896350" y="5109135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2EA26E5D-5288-6D79-B62F-A4C631DCD2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6350" y="5109135"/>
                    <a:ext cx="45657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C136168-B359-8168-6100-EB59CF253B75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4325" y="5099996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C136168-B359-8168-6100-EB59CF253B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4325" y="5099996"/>
                    <a:ext cx="456570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540FD09-BCE8-E4F4-F63C-A9797AE3DC68}"/>
                      </a:ext>
                    </a:extLst>
                  </p:cNvPr>
                  <p:cNvSpPr txBox="1"/>
                  <p:nvPr/>
                </p:nvSpPr>
                <p:spPr>
                  <a:xfrm>
                    <a:off x="11557657" y="5101219"/>
                    <a:ext cx="456570" cy="32124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2540FD09-BCE8-E4F4-F63C-A9797AE3DC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57657" y="5101219"/>
                    <a:ext cx="456570" cy="32124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F9DE85C-34E2-451F-7E27-7A3A2D5A580E}"/>
                      </a:ext>
                    </a:extLst>
                  </p:cNvPr>
                  <p:cNvSpPr txBox="1"/>
                  <p:nvPr/>
                </p:nvSpPr>
                <p:spPr>
                  <a:xfrm>
                    <a:off x="8660768" y="5099510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2F9DE85C-34E2-451F-7E27-7A3A2D5A58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60768" y="5099510"/>
                    <a:ext cx="45657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8744C9E-8F08-9370-3B74-05D0194E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9333450" y="5102713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28744C9E-8F08-9370-3B74-05D0194ED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3450" y="5102713"/>
                    <a:ext cx="45657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E90E43E-9DB7-2DCA-8446-7F0B42CE85BC}"/>
                      </a:ext>
                    </a:extLst>
                  </p:cNvPr>
                  <p:cNvSpPr txBox="1"/>
                  <p:nvPr/>
                </p:nvSpPr>
                <p:spPr>
                  <a:xfrm>
                    <a:off x="10591248" y="5093841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5E90E43E-9DB7-2DCA-8446-7F0B42CE85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91248" y="5093841"/>
                    <a:ext cx="456570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235CB6A-F644-FF08-C201-52A6663C1EA7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1304" y="5093841"/>
                    <a:ext cx="456570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D235CB6A-F644-FF08-C201-52A6663C1E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1304" y="5093841"/>
                    <a:ext cx="456570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DAF8D5-4B6F-BF99-BFC4-2DAE73120CB0}"/>
                    </a:ext>
                  </a:extLst>
                </p:cNvPr>
                <p:cNvSpPr txBox="1"/>
                <p:nvPr/>
              </p:nvSpPr>
              <p:spPr>
                <a:xfrm>
                  <a:off x="11281725" y="485029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ADAF8D5-4B6F-BF99-BFC4-2DAE73120C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1725" y="4850291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50419D-0496-79B5-36ED-B17E21B914A4}"/>
                    </a:ext>
                  </a:extLst>
                </p:cNvPr>
                <p:cNvSpPr txBox="1"/>
                <p:nvPr/>
              </p:nvSpPr>
              <p:spPr>
                <a:xfrm>
                  <a:off x="8057009" y="4845339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B50419D-0496-79B5-36ED-B17E21B91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7009" y="4845339"/>
                  <a:ext cx="43030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5C0076C-40A4-2068-11FC-14778DDAC9A3}"/>
                    </a:ext>
                  </a:extLst>
                </p:cNvPr>
                <p:cNvSpPr txBox="1"/>
                <p:nvPr/>
              </p:nvSpPr>
              <p:spPr>
                <a:xfrm>
                  <a:off x="9613586" y="485029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5C0076C-40A4-2068-11FC-14778DDAC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3586" y="4850291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A671651-569D-11A6-5597-A838FF699A6E}"/>
              </a:ext>
            </a:extLst>
          </p:cNvPr>
          <p:cNvGrpSpPr/>
          <p:nvPr/>
        </p:nvGrpSpPr>
        <p:grpSpPr>
          <a:xfrm>
            <a:off x="7501645" y="3141306"/>
            <a:ext cx="4416543" cy="1999664"/>
            <a:chOff x="7501645" y="3141306"/>
            <a:chExt cx="4416543" cy="199966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1A231E21-BCA8-6DFB-907E-4C9F671F0379}"/>
                    </a:ext>
                  </a:extLst>
                </p:cNvPr>
                <p:cNvSpPr/>
                <p:nvPr/>
              </p:nvSpPr>
              <p:spPr>
                <a:xfrm>
                  <a:off x="7501645" y="3141306"/>
                  <a:ext cx="4416543" cy="1752600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19" name="Isosceles Triangle 18">
                  <a:extLst>
                    <a:ext uri="{FF2B5EF4-FFF2-40B4-BE49-F238E27FC236}">
                      <a16:creationId xmlns:a16="http://schemas.microsoft.com/office/drawing/2014/main" id="{1A231E21-BCA8-6DFB-907E-4C9F671F03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1645" y="3141306"/>
                  <a:ext cx="4416543" cy="1752600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606ADC-51ED-5735-2034-D99C9C3B0684}"/>
                </a:ext>
              </a:extLst>
            </p:cNvPr>
            <p:cNvCxnSpPr/>
            <p:nvPr/>
          </p:nvCxnSpPr>
          <p:spPr>
            <a:xfrm flipV="1">
              <a:off x="7653441" y="4893906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212C6FC-3288-9376-9796-5DD918BFED87}"/>
                </a:ext>
              </a:extLst>
            </p:cNvPr>
            <p:cNvCxnSpPr/>
            <p:nvPr/>
          </p:nvCxnSpPr>
          <p:spPr>
            <a:xfrm flipV="1">
              <a:off x="7989734" y="489390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995C60B-F7F1-EF16-380C-CFE2FF5C3972}"/>
                </a:ext>
              </a:extLst>
            </p:cNvPr>
            <p:cNvCxnSpPr/>
            <p:nvPr/>
          </p:nvCxnSpPr>
          <p:spPr>
            <a:xfrm flipV="1">
              <a:off x="8556827" y="489570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362C467-C63B-493C-EAE6-5E1DA2962D8D}"/>
                </a:ext>
              </a:extLst>
            </p:cNvPr>
            <p:cNvCxnSpPr/>
            <p:nvPr/>
          </p:nvCxnSpPr>
          <p:spPr>
            <a:xfrm flipV="1">
              <a:off x="9238846" y="490209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E8CB864-E158-6C18-3A4D-3AFDCE4C5768}"/>
                </a:ext>
              </a:extLst>
            </p:cNvPr>
            <p:cNvCxnSpPr/>
            <p:nvPr/>
          </p:nvCxnSpPr>
          <p:spPr>
            <a:xfrm flipV="1">
              <a:off x="10110676" y="4900304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3624CC5-A42C-AE7D-3FFB-259E3E61C24C}"/>
                </a:ext>
              </a:extLst>
            </p:cNvPr>
            <p:cNvCxnSpPr/>
            <p:nvPr/>
          </p:nvCxnSpPr>
          <p:spPr>
            <a:xfrm flipV="1">
              <a:off x="10822374" y="489390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AD11B0E-6A17-73D5-DDD4-1523AD1E1F85}"/>
                </a:ext>
              </a:extLst>
            </p:cNvPr>
            <p:cNvCxnSpPr/>
            <p:nvPr/>
          </p:nvCxnSpPr>
          <p:spPr>
            <a:xfrm flipV="1">
              <a:off x="11769166" y="4893906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7ABB21-FAF3-7C33-CAF9-F609C8A3E283}"/>
                </a:ext>
              </a:extLst>
            </p:cNvPr>
            <p:cNvCxnSpPr/>
            <p:nvPr/>
          </p:nvCxnSpPr>
          <p:spPr>
            <a:xfrm flipV="1">
              <a:off x="8888138" y="490209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969080-FFDD-0CEE-C049-15EDD110617A}"/>
                </a:ext>
              </a:extLst>
            </p:cNvPr>
            <p:cNvCxnSpPr/>
            <p:nvPr/>
          </p:nvCxnSpPr>
          <p:spPr>
            <a:xfrm flipV="1">
              <a:off x="9561735" y="489569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BA8C77B-AD21-B8C6-1B1E-F5FE8672EC4E}"/>
                </a:ext>
              </a:extLst>
            </p:cNvPr>
            <p:cNvCxnSpPr/>
            <p:nvPr/>
          </p:nvCxnSpPr>
          <p:spPr>
            <a:xfrm flipV="1">
              <a:off x="10475533" y="489390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60B2A18-61FD-2D96-7EE7-FCF60E0ED2BC}"/>
                </a:ext>
              </a:extLst>
            </p:cNvPr>
            <p:cNvCxnSpPr/>
            <p:nvPr/>
          </p:nvCxnSpPr>
          <p:spPr>
            <a:xfrm flipV="1">
              <a:off x="11187328" y="489390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8875149-C16B-FAD2-00B1-0618C0D68D60}"/>
              </a:ext>
            </a:extLst>
          </p:cNvPr>
          <p:cNvGrpSpPr/>
          <p:nvPr/>
        </p:nvGrpSpPr>
        <p:grpSpPr>
          <a:xfrm>
            <a:off x="8274852" y="4893905"/>
            <a:ext cx="3235158" cy="568805"/>
            <a:chOff x="8274852" y="4893905"/>
            <a:chExt cx="3235158" cy="56880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088D0EC-B77D-C80B-9458-077C62722060}"/>
                    </a:ext>
                  </a:extLst>
                </p:cNvPr>
                <p:cNvSpPr txBox="1"/>
                <p:nvPr/>
              </p:nvSpPr>
              <p:spPr>
                <a:xfrm>
                  <a:off x="8917021" y="5093378"/>
                  <a:ext cx="15652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4088D0EC-B77D-C80B-9458-077C62722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021" y="5093378"/>
                  <a:ext cx="156526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6FE2F36-8826-DC01-CDE8-30C893864BD1}"/>
                </a:ext>
              </a:extLst>
            </p:cNvPr>
            <p:cNvGrpSpPr/>
            <p:nvPr/>
          </p:nvGrpSpPr>
          <p:grpSpPr>
            <a:xfrm>
              <a:off x="8274852" y="4893905"/>
              <a:ext cx="3235158" cy="245271"/>
              <a:chOff x="8274852" y="4893905"/>
              <a:chExt cx="3235158" cy="245271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5823D357-F57A-458E-8996-5E1FFB1208EA}"/>
                  </a:ext>
                </a:extLst>
              </p:cNvPr>
              <p:cNvCxnSpPr/>
              <p:nvPr/>
            </p:nvCxnSpPr>
            <p:spPr>
              <a:xfrm flipV="1">
                <a:off x="11510010" y="489390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BF522D0C-E648-6804-6ADD-43C46D15BF43}"/>
                  </a:ext>
                </a:extLst>
              </p:cNvPr>
              <p:cNvCxnSpPr/>
              <p:nvPr/>
            </p:nvCxnSpPr>
            <p:spPr>
              <a:xfrm flipV="1">
                <a:off x="9842395" y="4900304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70310A7E-2329-78EF-D7D2-A2E72E02E690}"/>
                  </a:ext>
                </a:extLst>
              </p:cNvPr>
              <p:cNvCxnSpPr/>
              <p:nvPr/>
            </p:nvCxnSpPr>
            <p:spPr>
              <a:xfrm flipV="1">
                <a:off x="8274852" y="4893905"/>
                <a:ext cx="0" cy="2388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4934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87E2F06-CEB0-F5B0-C08D-24F906038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CEB7-1186-4895-4B3D-01D8CA590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 proof step 3: The union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8525B-09CA-03C2-D5C9-38278026A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417" y="1825624"/>
                <a:ext cx="11294347" cy="48767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Key fact from probability theory:</a:t>
                </a:r>
              </a:p>
              <a:p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r>
                  <a:rPr lang="en-US" dirty="0"/>
                  <a:t>Example: If we pick two cards from a deck, then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card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queen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card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queen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C8525B-09CA-03C2-D5C9-38278026A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417" y="1825624"/>
                <a:ext cx="11294347" cy="4876710"/>
              </a:xfrm>
              <a:blipFill>
                <a:blip r:embed="rId2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EA6C55-A0D9-ADD7-D396-75F9B4E4A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61DF52-50FB-79DB-CE42-B96D80E2A2E9}"/>
              </a:ext>
            </a:extLst>
          </p:cNvPr>
          <p:cNvGrpSpPr/>
          <p:nvPr/>
        </p:nvGrpSpPr>
        <p:grpSpPr>
          <a:xfrm>
            <a:off x="10221597" y="1043780"/>
            <a:ext cx="1555131" cy="1475313"/>
            <a:chOff x="7903028" y="368440"/>
            <a:chExt cx="1555131" cy="14753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E13C9E-BE41-0EF1-F4E2-ED7A5B9FE9A0}"/>
                </a:ext>
              </a:extLst>
            </p:cNvPr>
            <p:cNvSpPr/>
            <p:nvPr/>
          </p:nvSpPr>
          <p:spPr>
            <a:xfrm rot="4583530">
              <a:off x="7988439" y="581489"/>
              <a:ext cx="854110" cy="1024932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1388FF5-35E8-3AAD-96D7-97D4BB2AEE52}"/>
                </a:ext>
              </a:extLst>
            </p:cNvPr>
            <p:cNvSpPr/>
            <p:nvPr/>
          </p:nvSpPr>
          <p:spPr>
            <a:xfrm rot="3374373">
              <a:off x="8518638" y="283029"/>
              <a:ext cx="854110" cy="1024932"/>
            </a:xfrm>
            <a:prstGeom prst="ellipse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F6DE352-316E-9653-0A31-66C0F12387BF}"/>
                </a:ext>
              </a:extLst>
            </p:cNvPr>
            <p:cNvSpPr/>
            <p:nvPr/>
          </p:nvSpPr>
          <p:spPr>
            <a:xfrm rot="19985567">
              <a:off x="8518638" y="818821"/>
              <a:ext cx="854110" cy="1024932"/>
            </a:xfrm>
            <a:prstGeom prst="ellipse">
              <a:avLst/>
            </a:prstGeom>
            <a:solidFill>
              <a:srgbClr val="0070C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E26574-CDCE-496E-3375-EA14298E6F44}"/>
                  </a:ext>
                </a:extLst>
              </p:cNvPr>
              <p:cNvSpPr/>
              <p:nvPr/>
            </p:nvSpPr>
            <p:spPr>
              <a:xfrm>
                <a:off x="1544097" y="2855476"/>
                <a:ext cx="9103806" cy="161255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 Union Bound: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any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  <m:r>
                                <m:rPr>
                                  <m:nor/>
                                </m:rPr>
                                <a:rPr lang="en-US" sz="2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8E26574-CDCE-496E-3375-EA14298E6F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97" y="2855476"/>
                <a:ext cx="9103806" cy="1612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296F84E-1D42-BC80-BD16-93CEE750DA82}"/>
              </a:ext>
            </a:extLst>
          </p:cNvPr>
          <p:cNvGrpSpPr/>
          <p:nvPr/>
        </p:nvGrpSpPr>
        <p:grpSpPr>
          <a:xfrm>
            <a:off x="9698022" y="4901274"/>
            <a:ext cx="1530907" cy="1435935"/>
            <a:chOff x="9277950" y="4873800"/>
            <a:chExt cx="1530907" cy="143593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D1A2186-C70F-4365-A3AB-9C93C6810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910769">
              <a:off x="9277950" y="4873800"/>
              <a:ext cx="1047150" cy="1422758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90BD410-9605-0654-4D7F-FF3B038E20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816283">
              <a:off x="9761707" y="4886976"/>
              <a:ext cx="1047150" cy="1422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843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AA19-B8CF-F386-FD17-38881F62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80" y="159963"/>
            <a:ext cx="11324493" cy="1325563"/>
          </a:xfrm>
        </p:spPr>
        <p:txBody>
          <a:bodyPr/>
          <a:lstStyle/>
          <a:p>
            <a:r>
              <a:rPr lang="en-US" dirty="0"/>
              <a:t>Adleman proof step 3: The union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209" y="3365515"/>
                <a:ext cx="11498664" cy="3083280"/>
              </a:xfr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 </a:t>
                </a: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uniformly at </a:t>
                </a:r>
                <a:r>
                  <a:rPr lang="en-US" dirty="0">
                    <a:solidFill>
                      <a:schemeClr val="accent1"/>
                    </a:solidFill>
                  </a:rPr>
                  <a:t>random</a:t>
                </a:r>
                <a:r>
                  <a:rPr lang="en-US" dirty="0"/>
                  <a:t>. 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there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exists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{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2400" b="0" i="0" smtClean="0">
                                            <a:latin typeface="Cambria Math" panose="02040503050406030204" pitchFamily="18" charset="0"/>
                                          </a:rPr>
                                          <m:t>}</m:t>
                                        </m:r>
                                      </m:e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such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that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𝑤𝑢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func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𝑤𝑢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b="0" dirty="0"/>
              </a:p>
              <a:p>
                <a:r>
                  <a:rPr lang="en-US" dirty="0"/>
                  <a:t>The claim follows!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D3DB2-829F-832A-797E-730F5BAD66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209" y="3365515"/>
                <a:ext cx="11498664" cy="3083280"/>
              </a:xfrm>
              <a:blipFill>
                <a:blip r:embed="rId2"/>
                <a:stretch>
                  <a:fillRect l="-900" b="-177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1E123-4D21-404C-D9C3-A1073055F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/>
              <p:nvPr/>
            </p:nvSpPr>
            <p:spPr>
              <a:xfrm>
                <a:off x="1203710" y="1456341"/>
                <a:ext cx="9616690" cy="146912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bIns="274320"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Claim: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for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all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55E8F58-3215-4AED-CDCF-643D352FC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710" y="1456341"/>
                <a:ext cx="9616690" cy="1469121"/>
              </a:xfrm>
              <a:prstGeom prst="rect">
                <a:avLst/>
              </a:prstGeom>
              <a:blipFill>
                <a:blip r:embed="rId3"/>
                <a:stretch>
                  <a:fillRect b="-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2C2E28AB-B3B9-9DE3-FCD8-C0D3D20976CF}"/>
              </a:ext>
            </a:extLst>
          </p:cNvPr>
          <p:cNvGrpSpPr/>
          <p:nvPr/>
        </p:nvGrpSpPr>
        <p:grpSpPr>
          <a:xfrm>
            <a:off x="5276837" y="3585542"/>
            <a:ext cx="5619763" cy="1253158"/>
            <a:chOff x="5276837" y="3585542"/>
            <a:chExt cx="5619763" cy="1253158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876F285-1F3A-3759-5D60-116FF9F46090}"/>
                </a:ext>
              </a:extLst>
            </p:cNvPr>
            <p:cNvSpPr/>
            <p:nvPr/>
          </p:nvSpPr>
          <p:spPr>
            <a:xfrm>
              <a:off x="5276837" y="4010025"/>
              <a:ext cx="4914913" cy="828675"/>
            </a:xfrm>
            <a:custGeom>
              <a:avLst/>
              <a:gdLst>
                <a:gd name="connsiteX0" fmla="*/ 0 w 4914900"/>
                <a:gd name="connsiteY0" fmla="*/ 752475 h 752475"/>
                <a:gd name="connsiteX1" fmla="*/ 1543050 w 4914900"/>
                <a:gd name="connsiteY1" fmla="*/ 333375 h 752475"/>
                <a:gd name="connsiteX2" fmla="*/ 3781425 w 4914900"/>
                <a:gd name="connsiteY2" fmla="*/ 304800 h 752475"/>
                <a:gd name="connsiteX3" fmla="*/ 4914900 w 4914900"/>
                <a:gd name="connsiteY3" fmla="*/ 0 h 752475"/>
                <a:gd name="connsiteX0" fmla="*/ 1760 w 4916660"/>
                <a:gd name="connsiteY0" fmla="*/ 752475 h 752475"/>
                <a:gd name="connsiteX1" fmla="*/ 1544810 w 4916660"/>
                <a:gd name="connsiteY1" fmla="*/ 333375 h 752475"/>
                <a:gd name="connsiteX2" fmla="*/ 3783185 w 4916660"/>
                <a:gd name="connsiteY2" fmla="*/ 304800 h 752475"/>
                <a:gd name="connsiteX3" fmla="*/ 4916660 w 4916660"/>
                <a:gd name="connsiteY3" fmla="*/ 0 h 752475"/>
                <a:gd name="connsiteX0" fmla="*/ 1 w 4914901"/>
                <a:gd name="connsiteY0" fmla="*/ 752475 h 752475"/>
                <a:gd name="connsiteX1" fmla="*/ 1543051 w 4914901"/>
                <a:gd name="connsiteY1" fmla="*/ 333375 h 752475"/>
                <a:gd name="connsiteX2" fmla="*/ 3781426 w 4914901"/>
                <a:gd name="connsiteY2" fmla="*/ 304800 h 752475"/>
                <a:gd name="connsiteX3" fmla="*/ 4914901 w 4914901"/>
                <a:gd name="connsiteY3" fmla="*/ 0 h 752475"/>
                <a:gd name="connsiteX0" fmla="*/ 1 w 4914901"/>
                <a:gd name="connsiteY0" fmla="*/ 828675 h 828675"/>
                <a:gd name="connsiteX1" fmla="*/ 1543051 w 4914901"/>
                <a:gd name="connsiteY1" fmla="*/ 333375 h 828675"/>
                <a:gd name="connsiteX2" fmla="*/ 3781426 w 4914901"/>
                <a:gd name="connsiteY2" fmla="*/ 304800 h 828675"/>
                <a:gd name="connsiteX3" fmla="*/ 4914901 w 4914901"/>
                <a:gd name="connsiteY3" fmla="*/ 0 h 828675"/>
                <a:gd name="connsiteX0" fmla="*/ 85 w 4914985"/>
                <a:gd name="connsiteY0" fmla="*/ 828675 h 828675"/>
                <a:gd name="connsiteX1" fmla="*/ 1543135 w 4914985"/>
                <a:gd name="connsiteY1" fmla="*/ 333375 h 828675"/>
                <a:gd name="connsiteX2" fmla="*/ 3781510 w 4914985"/>
                <a:gd name="connsiteY2" fmla="*/ 304800 h 828675"/>
                <a:gd name="connsiteX3" fmla="*/ 4914985 w 4914985"/>
                <a:gd name="connsiteY3" fmla="*/ 0 h 828675"/>
                <a:gd name="connsiteX0" fmla="*/ 0 w 4914900"/>
                <a:gd name="connsiteY0" fmla="*/ 828675 h 828675"/>
                <a:gd name="connsiteX1" fmla="*/ 3781425 w 4914900"/>
                <a:gd name="connsiteY1" fmla="*/ 304800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2105025 w 4914900"/>
                <a:gd name="connsiteY1" fmla="*/ 352425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2105025 w 4914900"/>
                <a:gd name="connsiteY1" fmla="*/ 352425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2105025 w 4914900"/>
                <a:gd name="connsiteY1" fmla="*/ 352425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2105025 w 4914900"/>
                <a:gd name="connsiteY1" fmla="*/ 352425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2105025 w 4914900"/>
                <a:gd name="connsiteY1" fmla="*/ 352425 h 828675"/>
                <a:gd name="connsiteX2" fmla="*/ 4914900 w 4914900"/>
                <a:gd name="connsiteY2" fmla="*/ 0 h 828675"/>
                <a:gd name="connsiteX0" fmla="*/ 0 w 4914900"/>
                <a:gd name="connsiteY0" fmla="*/ 828675 h 828675"/>
                <a:gd name="connsiteX1" fmla="*/ 4914900 w 4914900"/>
                <a:gd name="connsiteY1" fmla="*/ 0 h 828675"/>
                <a:gd name="connsiteX0" fmla="*/ 0 w 4914900"/>
                <a:gd name="connsiteY0" fmla="*/ 828675 h 828675"/>
                <a:gd name="connsiteX1" fmla="*/ 4914900 w 4914900"/>
                <a:gd name="connsiteY1" fmla="*/ 0 h 828675"/>
                <a:gd name="connsiteX0" fmla="*/ 0 w 4914913"/>
                <a:gd name="connsiteY0" fmla="*/ 828675 h 828675"/>
                <a:gd name="connsiteX1" fmla="*/ 4914900 w 4914913"/>
                <a:gd name="connsiteY1" fmla="*/ 0 h 828675"/>
                <a:gd name="connsiteX0" fmla="*/ 13 w 4914926"/>
                <a:gd name="connsiteY0" fmla="*/ 828675 h 828675"/>
                <a:gd name="connsiteX1" fmla="*/ 4914913 w 4914926"/>
                <a:gd name="connsiteY1" fmla="*/ 0 h 828675"/>
                <a:gd name="connsiteX0" fmla="*/ 13 w 4914913"/>
                <a:gd name="connsiteY0" fmla="*/ 828675 h 828675"/>
                <a:gd name="connsiteX1" fmla="*/ 4914913 w 4914913"/>
                <a:gd name="connsiteY1" fmla="*/ 0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914913" h="828675">
                  <a:moveTo>
                    <a:pt x="13" y="828675"/>
                  </a:moveTo>
                  <a:cubicBezTo>
                    <a:pt x="-9512" y="-428625"/>
                    <a:pt x="4914913" y="1162050"/>
                    <a:pt x="4914913" y="0"/>
                  </a:cubicBezTo>
                </a:path>
              </a:pathLst>
            </a:custGeom>
            <a:noFill/>
            <a:ln>
              <a:solidFill>
                <a:schemeClr val="accent2">
                  <a:lumMod val="75000"/>
                </a:schemeClr>
              </a:solidFill>
              <a:headEnd type="triangle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1235ECD-4A12-8893-DF48-3FF0A32F3140}"/>
                </a:ext>
              </a:extLst>
            </p:cNvPr>
            <p:cNvSpPr txBox="1"/>
            <p:nvPr/>
          </p:nvSpPr>
          <p:spPr>
            <a:xfrm>
              <a:off x="9486900" y="3585542"/>
              <a:ext cx="1409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Union Bound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9ED32D-40E4-12FE-2279-702A7DD8C0CC}"/>
              </a:ext>
            </a:extLst>
          </p:cNvPr>
          <p:cNvSpPr/>
          <p:nvPr/>
        </p:nvSpPr>
        <p:spPr>
          <a:xfrm>
            <a:off x="12535839" y="4695824"/>
            <a:ext cx="4038600" cy="101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E4B1158-9ACB-861F-2508-2D147C94F0F3}"/>
              </a:ext>
            </a:extLst>
          </p:cNvPr>
          <p:cNvSpPr/>
          <p:nvPr/>
        </p:nvSpPr>
        <p:spPr>
          <a:xfrm>
            <a:off x="12535839" y="5981256"/>
            <a:ext cx="1926921" cy="10191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61016 0.01065 " pathEditMode="relative" rAng="0" ptsTypes="AA">
                                      <p:cBhvr>
                                        <p:cTn id="14" dur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508" y="5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22222E-6 L -0.27526 -0.21551 " pathEditMode="relative" rAng="0" ptsTypes="AA">
                                      <p:cBhvr>
                                        <p:cTn id="16" dur="1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763" y="-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 animBg="1"/>
      <p:bldP spid="13" grpId="0" animBg="1"/>
      <p:bldP spid="21" grpId="0" animBg="1"/>
      <p:bldP spid="21" grpId="1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B7E3-8451-999C-1B9A-6EEFED6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 proof step 4: Hard-coding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56C73-972F-B143-F7B3-68C99614B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63142"/>
                <a:ext cx="10515600" cy="202770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it has size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56C73-972F-B143-F7B3-68C99614B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63142"/>
                <a:ext cx="10515600" cy="202770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EFDCB-6A70-810C-F325-582CDD19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6ED322-D938-43BE-C8AD-6CF0D2522877}"/>
              </a:ext>
            </a:extLst>
          </p:cNvPr>
          <p:cNvGrpSpPr/>
          <p:nvPr/>
        </p:nvGrpSpPr>
        <p:grpSpPr>
          <a:xfrm>
            <a:off x="1102049" y="1690688"/>
            <a:ext cx="4587578" cy="2281155"/>
            <a:chOff x="7018194" y="2650291"/>
            <a:chExt cx="4587578" cy="228115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21B96182-9ECA-530C-59DC-41C52017C44C}"/>
                    </a:ext>
                  </a:extLst>
                </p:cNvPr>
                <p:cNvSpPr/>
                <p:nvPr/>
              </p:nvSpPr>
              <p:spPr>
                <a:xfrm>
                  <a:off x="7093190" y="2650291"/>
                  <a:ext cx="4416543" cy="1752600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6" name="Isosceles Triangle 5">
                  <a:extLst>
                    <a:ext uri="{FF2B5EF4-FFF2-40B4-BE49-F238E27FC236}">
                      <a16:creationId xmlns:a16="http://schemas.microsoft.com/office/drawing/2014/main" id="{21B96182-9ECA-530C-59DC-41C52017C4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190" y="2650291"/>
                  <a:ext cx="4416543" cy="1752600"/>
                </a:xfrm>
                <a:prstGeom prst="triangl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56C0F53-6206-85D3-3D0A-2EF56AF9D0A5}"/>
                </a:ext>
              </a:extLst>
            </p:cNvPr>
            <p:cNvCxnSpPr/>
            <p:nvPr/>
          </p:nvCxnSpPr>
          <p:spPr>
            <a:xfrm flipV="1">
              <a:off x="7244986" y="440289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720427-8DC8-6997-F377-BCAFD455D8C3}"/>
                </a:ext>
              </a:extLst>
            </p:cNvPr>
            <p:cNvCxnSpPr/>
            <p:nvPr/>
          </p:nvCxnSpPr>
          <p:spPr>
            <a:xfrm flipV="1">
              <a:off x="7581279" y="440289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AF1DF5-0B1B-8A88-C39E-F76F3657CA66}"/>
                </a:ext>
              </a:extLst>
            </p:cNvPr>
            <p:cNvCxnSpPr/>
            <p:nvPr/>
          </p:nvCxnSpPr>
          <p:spPr>
            <a:xfrm flipV="1">
              <a:off x="8148372" y="4404685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F540A8B-B2EF-20D0-2360-D0A7E2B0CB2F}"/>
                </a:ext>
              </a:extLst>
            </p:cNvPr>
            <p:cNvCxnSpPr/>
            <p:nvPr/>
          </p:nvCxnSpPr>
          <p:spPr>
            <a:xfrm flipV="1">
              <a:off x="8830391" y="441108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08D3A64-BDC5-141A-B9D3-FC49C66CC538}"/>
                </a:ext>
              </a:extLst>
            </p:cNvPr>
            <p:cNvCxnSpPr/>
            <p:nvPr/>
          </p:nvCxnSpPr>
          <p:spPr>
            <a:xfrm flipV="1">
              <a:off x="9702221" y="4409289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272669A-1501-1580-D4D3-46B7CB4109A4}"/>
                </a:ext>
              </a:extLst>
            </p:cNvPr>
            <p:cNvCxnSpPr/>
            <p:nvPr/>
          </p:nvCxnSpPr>
          <p:spPr>
            <a:xfrm flipV="1">
              <a:off x="10413919" y="440289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42B99-373B-FBC2-26CE-57EB41710011}"/>
                </a:ext>
              </a:extLst>
            </p:cNvPr>
            <p:cNvCxnSpPr/>
            <p:nvPr/>
          </p:nvCxnSpPr>
          <p:spPr>
            <a:xfrm flipV="1">
              <a:off x="11360711" y="440289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337833-0865-9EF3-9360-5982F0C97ED9}"/>
                    </a:ext>
                  </a:extLst>
                </p:cNvPr>
                <p:cNvSpPr txBox="1"/>
                <p:nvPr/>
              </p:nvSpPr>
              <p:spPr>
                <a:xfrm>
                  <a:off x="10855743" y="436498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1337833-0865-9EF3-9360-5982F0C97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5743" y="4364981"/>
                  <a:ext cx="456570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D8F0F-607C-F712-5B29-E19A419D66B7}"/>
                    </a:ext>
                  </a:extLst>
                </p:cNvPr>
                <p:cNvSpPr txBox="1"/>
                <p:nvPr/>
              </p:nvSpPr>
              <p:spPr>
                <a:xfrm>
                  <a:off x="7018194" y="459710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DD8F0F-607C-F712-5B29-E19A419D6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8194" y="4597102"/>
                  <a:ext cx="45657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348E77-2378-2219-B9C4-73A09AEF1C4C}"/>
                    </a:ext>
                  </a:extLst>
                </p:cNvPr>
                <p:cNvSpPr txBox="1"/>
                <p:nvPr/>
              </p:nvSpPr>
              <p:spPr>
                <a:xfrm>
                  <a:off x="7352994" y="459553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7348E77-2378-2219-B9C4-73A09AEF1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94" y="4595531"/>
                  <a:ext cx="456570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34C96-9FA8-D485-719D-705139EC8E0A}"/>
                    </a:ext>
                  </a:extLst>
                </p:cNvPr>
                <p:cNvSpPr txBox="1"/>
                <p:nvPr/>
              </p:nvSpPr>
              <p:spPr>
                <a:xfrm>
                  <a:off x="7916079" y="4608495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034C96-9FA8-D485-719D-705139EC8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079" y="4608495"/>
                  <a:ext cx="456570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39EA84-8179-F0A1-D6AD-9B64F1068017}"/>
                    </a:ext>
                  </a:extLst>
                </p:cNvPr>
                <p:cNvSpPr txBox="1"/>
                <p:nvPr/>
              </p:nvSpPr>
              <p:spPr>
                <a:xfrm>
                  <a:off x="8614789" y="4603723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0839EA84-8179-F0A1-D6AD-9B64F10680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789" y="4603723"/>
                  <a:ext cx="456570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5680E4-29E4-E7FC-6E48-4393629CE661}"/>
                    </a:ext>
                  </a:extLst>
                </p:cNvPr>
                <p:cNvSpPr txBox="1"/>
                <p:nvPr/>
              </p:nvSpPr>
              <p:spPr>
                <a:xfrm>
                  <a:off x="9487895" y="4618120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25680E4-29E4-E7FC-6E48-4393629CE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7895" y="4618120"/>
                  <a:ext cx="456570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058548-BCCB-1268-B576-3A6FAB765AF4}"/>
                    </a:ext>
                  </a:extLst>
                </p:cNvPr>
                <p:cNvSpPr txBox="1"/>
                <p:nvPr/>
              </p:nvSpPr>
              <p:spPr>
                <a:xfrm>
                  <a:off x="9845870" y="460898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8058548-BCCB-1268-B576-3A6FAB765A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45870" y="4608981"/>
                  <a:ext cx="456570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C6B9205-295A-DC34-54A6-A6B5CD614B73}"/>
                    </a:ext>
                  </a:extLst>
                </p:cNvPr>
                <p:cNvSpPr txBox="1"/>
                <p:nvPr/>
              </p:nvSpPr>
              <p:spPr>
                <a:xfrm>
                  <a:off x="11149202" y="4610204"/>
                  <a:ext cx="456570" cy="3212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C6B9205-295A-DC34-54A6-A6B5CD614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9202" y="4610204"/>
                  <a:ext cx="456570" cy="32124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F0A5D57-D725-75AD-93ED-AC2697C97928}"/>
                    </a:ext>
                  </a:extLst>
                </p:cNvPr>
                <p:cNvSpPr txBox="1"/>
                <p:nvPr/>
              </p:nvSpPr>
              <p:spPr>
                <a:xfrm>
                  <a:off x="7642140" y="4391431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F0A5D57-D725-75AD-93ED-AC2697C97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2140" y="4391431"/>
                  <a:ext cx="430300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EE0CE63-1110-4360-A28E-98186E8D93A6}"/>
                </a:ext>
              </a:extLst>
            </p:cNvPr>
            <p:cNvCxnSpPr/>
            <p:nvPr/>
          </p:nvCxnSpPr>
          <p:spPr>
            <a:xfrm flipV="1">
              <a:off x="8479683" y="4411083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F8B1A58-80D1-6E66-2B66-7A72010A32B2}"/>
                    </a:ext>
                  </a:extLst>
                </p:cNvPr>
                <p:cNvSpPr txBox="1"/>
                <p:nvPr/>
              </p:nvSpPr>
              <p:spPr>
                <a:xfrm>
                  <a:off x="8252313" y="4608495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F8B1A58-80D1-6E66-2B66-7A72010A3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313" y="4608495"/>
                  <a:ext cx="456570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527FF5-C064-B40A-D2CB-B91A89A09610}"/>
                    </a:ext>
                  </a:extLst>
                </p:cNvPr>
                <p:cNvSpPr txBox="1"/>
                <p:nvPr/>
              </p:nvSpPr>
              <p:spPr>
                <a:xfrm>
                  <a:off x="8924995" y="461169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2527FF5-C064-B40A-D2CB-B91A89A096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4995" y="4611698"/>
                  <a:ext cx="456570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A8C2289-EE06-63A0-90A4-B37E8154C443}"/>
                </a:ext>
              </a:extLst>
            </p:cNvPr>
            <p:cNvCxnSpPr/>
            <p:nvPr/>
          </p:nvCxnSpPr>
          <p:spPr>
            <a:xfrm flipV="1">
              <a:off x="9153280" y="4404684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87ED4-571A-3408-9466-E8A5D77A58E2}"/>
                    </a:ext>
                  </a:extLst>
                </p:cNvPr>
                <p:cNvSpPr txBox="1"/>
                <p:nvPr/>
              </p:nvSpPr>
              <p:spPr>
                <a:xfrm>
                  <a:off x="9196190" y="438190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187ED4-571A-3408-9466-E8A5D77A5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6190" y="4381902"/>
                  <a:ext cx="456570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BDE8C1D-18D2-0136-BD06-CD9934D0F061}"/>
                </a:ext>
              </a:extLst>
            </p:cNvPr>
            <p:cNvCxnSpPr/>
            <p:nvPr/>
          </p:nvCxnSpPr>
          <p:spPr>
            <a:xfrm flipV="1">
              <a:off x="10067078" y="440289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E605F14-510B-AC61-F95D-5FCE9169711C}"/>
                    </a:ext>
                  </a:extLst>
                </p:cNvPr>
                <p:cNvSpPr txBox="1"/>
                <p:nvPr/>
              </p:nvSpPr>
              <p:spPr>
                <a:xfrm>
                  <a:off x="10182793" y="4602826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E605F14-510B-AC61-F95D-5FCE91697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2793" y="4602826"/>
                  <a:ext cx="456570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4F3E8-EF16-78A7-6DB5-497DD6E91D36}"/>
                    </a:ext>
                  </a:extLst>
                </p:cNvPr>
                <p:cNvSpPr txBox="1"/>
                <p:nvPr/>
              </p:nvSpPr>
              <p:spPr>
                <a:xfrm>
                  <a:off x="10562849" y="4602826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D44F3E8-EF16-78A7-6DB5-497DD6E91D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62849" y="4602826"/>
                  <a:ext cx="456570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12348C0-FEF5-5051-3D46-D5436B802B34}"/>
                </a:ext>
              </a:extLst>
            </p:cNvPr>
            <p:cNvCxnSpPr/>
            <p:nvPr/>
          </p:nvCxnSpPr>
          <p:spPr>
            <a:xfrm flipV="1">
              <a:off x="10778873" y="440289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B51FACCC-13FA-E5B4-078A-0607E36111FA}"/>
              </a:ext>
            </a:extLst>
          </p:cNvPr>
          <p:cNvSpPr/>
          <p:nvPr/>
        </p:nvSpPr>
        <p:spPr>
          <a:xfrm>
            <a:off x="5436402" y="2103504"/>
            <a:ext cx="1334050" cy="582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72EC39-7E43-A8E2-C604-346F0799DDF1}"/>
              </a:ext>
            </a:extLst>
          </p:cNvPr>
          <p:cNvGrpSpPr/>
          <p:nvPr/>
        </p:nvGrpSpPr>
        <p:grpSpPr>
          <a:xfrm>
            <a:off x="6844840" y="1675048"/>
            <a:ext cx="5404487" cy="2822963"/>
            <a:chOff x="6842640" y="1616148"/>
            <a:chExt cx="5404487" cy="28229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B29727E1-2E68-B3F8-35D2-B48B8D803860}"/>
                    </a:ext>
                  </a:extLst>
                </p:cNvPr>
                <p:cNvSpPr/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34" name="Isosceles Triangle 33">
                  <a:extLst>
                    <a:ext uri="{FF2B5EF4-FFF2-40B4-BE49-F238E27FC236}">
                      <a16:creationId xmlns:a16="http://schemas.microsoft.com/office/drawing/2014/main" id="{B29727E1-2E68-B3F8-35D2-B48B8D8038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7636" y="1616148"/>
                  <a:ext cx="4416543" cy="1752600"/>
                </a:xfrm>
                <a:prstGeom prst="triangl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12AF6C-1380-653E-7F9A-7E37A582E0E7}"/>
                </a:ext>
              </a:extLst>
            </p:cNvPr>
            <p:cNvCxnSpPr/>
            <p:nvPr/>
          </p:nvCxnSpPr>
          <p:spPr>
            <a:xfrm flipV="1">
              <a:off x="7069432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60BA1EA-FD0F-B408-24F2-211ED229F563}"/>
                </a:ext>
              </a:extLst>
            </p:cNvPr>
            <p:cNvCxnSpPr/>
            <p:nvPr/>
          </p:nvCxnSpPr>
          <p:spPr>
            <a:xfrm flipV="1">
              <a:off x="740572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F5D9502-6EE4-D195-AA8F-17849F6738AD}"/>
                </a:ext>
              </a:extLst>
            </p:cNvPr>
            <p:cNvCxnSpPr/>
            <p:nvPr/>
          </p:nvCxnSpPr>
          <p:spPr>
            <a:xfrm flipV="1">
              <a:off x="7972818" y="3370542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C09A98B-6C3C-99DD-6003-767D594AE070}"/>
                </a:ext>
              </a:extLst>
            </p:cNvPr>
            <p:cNvCxnSpPr/>
            <p:nvPr/>
          </p:nvCxnSpPr>
          <p:spPr>
            <a:xfrm flipV="1">
              <a:off x="8654837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4D9365B-C7A8-65A3-DADA-FFA27E9B7F0E}"/>
                </a:ext>
              </a:extLst>
            </p:cNvPr>
            <p:cNvCxnSpPr/>
            <p:nvPr/>
          </p:nvCxnSpPr>
          <p:spPr>
            <a:xfrm flipV="1">
              <a:off x="9526667" y="3375146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22E2DCD-278B-35C1-EE7C-6B80BC986D28}"/>
                </a:ext>
              </a:extLst>
            </p:cNvPr>
            <p:cNvCxnSpPr/>
            <p:nvPr/>
          </p:nvCxnSpPr>
          <p:spPr>
            <a:xfrm flipV="1">
              <a:off x="10238365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04872D3-6768-2C1C-C530-134D7E9774F7}"/>
                </a:ext>
              </a:extLst>
            </p:cNvPr>
            <p:cNvCxnSpPr/>
            <p:nvPr/>
          </p:nvCxnSpPr>
          <p:spPr>
            <a:xfrm flipV="1">
              <a:off x="11185157" y="3368748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10B3744E-ADE7-3091-BBF9-D4814DD27C7A}"/>
                    </a:ext>
                  </a:extLst>
                </p:cNvPr>
                <p:cNvSpPr txBox="1"/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1D2B768-7375-310C-487D-A60DA9877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80189" y="3330838"/>
                  <a:ext cx="45657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C7BBB17-1519-9778-1A72-D5827E3857AA}"/>
                    </a:ext>
                  </a:extLst>
                </p:cNvPr>
                <p:cNvSpPr txBox="1"/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24F085F-94CD-9076-4CE3-DFB52EF07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640" y="3562959"/>
                  <a:ext cx="456570" cy="30777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BAD0917B-9651-2952-07E1-225AAFE9E179}"/>
                    </a:ext>
                  </a:extLst>
                </p:cNvPr>
                <p:cNvSpPr txBox="1"/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590BC4EA-4155-AB3A-517F-2A92D62458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7440" y="3561388"/>
                  <a:ext cx="45657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80CE401-86FE-8614-3EAA-E2EE70A13058}"/>
                    </a:ext>
                  </a:extLst>
                </p:cNvPr>
                <p:cNvSpPr txBox="1"/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F66B389-A7A4-FBD1-33D0-C12F01854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525" y="3574352"/>
                  <a:ext cx="456570" cy="30777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4A7B193-8BCB-9BE4-E96D-06316D4C4310}"/>
                    </a:ext>
                  </a:extLst>
                </p:cNvPr>
                <p:cNvSpPr txBox="1"/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3413478-B89F-01D3-828B-EF417B220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9235" y="3569580"/>
                  <a:ext cx="456570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14D250FA-8C6B-2E03-8EAF-E4E2075BC4AC}"/>
                    </a:ext>
                  </a:extLst>
                </p:cNvPr>
                <p:cNvSpPr txBox="1"/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B8986EC-EB82-7508-F3FA-8A65B5137A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2341" y="3583977"/>
                  <a:ext cx="456570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6C89B64F-E759-78E5-5C3C-A6F48DAD082C}"/>
                    </a:ext>
                  </a:extLst>
                </p:cNvPr>
                <p:cNvSpPr txBox="1"/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AD5E89-E464-D37F-5102-569712D8FF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1902" y="3606396"/>
                  <a:ext cx="456570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F550A61B-9330-032C-32BD-ECC21573CE6C}"/>
                    </a:ext>
                  </a:extLst>
                </p:cNvPr>
                <p:cNvSpPr txBox="1"/>
                <p:nvPr/>
              </p:nvSpPr>
              <p:spPr>
                <a:xfrm>
                  <a:off x="10974216" y="3574353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8FEDE30-701C-82B9-5E81-CEA40E886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4216" y="3574353"/>
                  <a:ext cx="456570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FD24CD8-5FC5-69FD-F476-39C38EB1DAB6}"/>
                    </a:ext>
                  </a:extLst>
                </p:cNvPr>
                <p:cNvSpPr txBox="1"/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CFA97C0-BE99-7919-6914-E28E55D6C2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6586" y="3357288"/>
                  <a:ext cx="430300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80B9877-B555-DB1F-4AD3-E71149797889}"/>
                </a:ext>
              </a:extLst>
            </p:cNvPr>
            <p:cNvCxnSpPr/>
            <p:nvPr/>
          </p:nvCxnSpPr>
          <p:spPr>
            <a:xfrm flipV="1">
              <a:off x="8304129" y="3376940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AA53AC83-9A64-CBD8-485B-E99F96A82846}"/>
                    </a:ext>
                  </a:extLst>
                </p:cNvPr>
                <p:cNvSpPr txBox="1"/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27DDEFE-7385-3FCE-8692-E08173E4D3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6759" y="3574352"/>
                  <a:ext cx="456570" cy="30777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CFAB023-1C2D-31A2-8FC7-A4F38517F9B6}"/>
                    </a:ext>
                  </a:extLst>
                </p:cNvPr>
                <p:cNvSpPr txBox="1"/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87C08EE-E19A-1A37-03EB-2C4CF01BC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441" y="3577555"/>
                  <a:ext cx="456570" cy="307777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3A90D6-1266-0213-7DE0-2EB5B2E0C1BA}"/>
                </a:ext>
              </a:extLst>
            </p:cNvPr>
            <p:cNvCxnSpPr/>
            <p:nvPr/>
          </p:nvCxnSpPr>
          <p:spPr>
            <a:xfrm flipV="1">
              <a:off x="8977726" y="3370541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CAF8197-E5AD-4689-8190-C42E750C34BB}"/>
                    </a:ext>
                  </a:extLst>
                </p:cNvPr>
                <p:cNvSpPr txBox="1"/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36045C7-F6D5-2C38-A491-7DC6027086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20636" y="3347759"/>
                  <a:ext cx="456570" cy="30777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7BC74D-FF0B-1828-5C01-3C2ABDF3A224}"/>
                </a:ext>
              </a:extLst>
            </p:cNvPr>
            <p:cNvCxnSpPr/>
            <p:nvPr/>
          </p:nvCxnSpPr>
          <p:spPr>
            <a:xfrm flipV="1">
              <a:off x="9891524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416EFFB-8D5C-D0AA-E8E3-EAD6F5039D1A}"/>
                    </a:ext>
                  </a:extLst>
                </p:cNvPr>
                <p:cNvSpPr txBox="1"/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18BE6C9-80DD-19F2-67D7-198E85235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8825" y="3600241"/>
                  <a:ext cx="456570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6914132-17EF-0E5E-A7A0-415D1412BB46}"/>
                    </a:ext>
                  </a:extLst>
                </p:cNvPr>
                <p:cNvSpPr txBox="1"/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8238A44-4227-A6BC-70FD-14DEFA441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8881" y="3600241"/>
                  <a:ext cx="456570" cy="307777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6874223-A5BE-42D3-4E7A-552BB1B4F442}"/>
                </a:ext>
              </a:extLst>
            </p:cNvPr>
            <p:cNvCxnSpPr/>
            <p:nvPr/>
          </p:nvCxnSpPr>
          <p:spPr>
            <a:xfrm flipV="1">
              <a:off x="10603319" y="3368747"/>
              <a:ext cx="0" cy="238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57350F5-DDE2-B529-7BB3-52B43B2F59C6}"/>
                </a:ext>
              </a:extLst>
            </p:cNvPr>
            <p:cNvGrpSpPr/>
            <p:nvPr/>
          </p:nvGrpSpPr>
          <p:grpSpPr>
            <a:xfrm>
              <a:off x="9206011" y="3876263"/>
              <a:ext cx="3041116" cy="562848"/>
              <a:chOff x="8874569" y="6196328"/>
              <a:chExt cx="3041116" cy="562848"/>
            </a:xfrm>
          </p:grpSpPr>
          <p:sp>
            <p:nvSpPr>
              <p:cNvPr id="61" name="Left Brace 60">
                <a:extLst>
                  <a:ext uri="{FF2B5EF4-FFF2-40B4-BE49-F238E27FC236}">
                    <a16:creationId xmlns:a16="http://schemas.microsoft.com/office/drawing/2014/main" id="{AAA5A8BB-8508-45F4-30F0-0208492C1BF5}"/>
                  </a:ext>
                </a:extLst>
              </p:cNvPr>
              <p:cNvSpPr/>
              <p:nvPr/>
            </p:nvSpPr>
            <p:spPr>
              <a:xfrm rot="16200000">
                <a:off x="10078397" y="5521910"/>
                <a:ext cx="219446" cy="1568281"/>
              </a:xfrm>
              <a:prstGeom prst="leftBrace">
                <a:avLst>
                  <a:gd name="adj1" fmla="val 91817"/>
                  <a:gd name="adj2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93D7EE30-ECDB-329B-3B8B-031D0A2B4328}"/>
                      </a:ext>
                    </a:extLst>
                  </p:cNvPr>
                  <p:cNvSpPr txBox="1"/>
                  <p:nvPr/>
                </p:nvSpPr>
                <p:spPr>
                  <a:xfrm>
                    <a:off x="8874569" y="6389844"/>
                    <a:ext cx="304111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“hard-coded” into circuit</a:t>
                    </a:r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60440608-248C-7E5F-C492-BA047A552A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74569" y="6389844"/>
                    <a:ext cx="3041116" cy="369332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27420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452DE-1249-52A0-7950-752E84B4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 and P vs. BPP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894CE-B9D9-4302-A7B5-803FD73AC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6500"/>
                <a:ext cx="10515600" cy="37004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Adleman’s theorem makes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 seem more </a:t>
                </a:r>
                <a:r>
                  <a:rPr lang="en-US" dirty="0">
                    <a:solidFill>
                      <a:schemeClr val="accent1"/>
                    </a:solidFill>
                  </a:rPr>
                  <a:t>plausible</a:t>
                </a:r>
              </a:p>
              <a:p>
                <a:r>
                  <a:rPr lang="en-US" dirty="0"/>
                  <a:t>There is also </a:t>
                </a:r>
                <a:r>
                  <a:rPr lang="en-US" dirty="0">
                    <a:solidFill>
                      <a:schemeClr val="accent1"/>
                    </a:solidFill>
                  </a:rPr>
                  <a:t>more compelling evidence</a:t>
                </a:r>
                <a:r>
                  <a:rPr lang="en-US" dirty="0"/>
                  <a:t> suggesting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Beyond the scope of this course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894CE-B9D9-4302-A7B5-803FD73AC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6500"/>
                <a:ext cx="10515600" cy="3700463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2FD2C2-C6AA-D7A4-EA43-593328716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 descr="A group of white dice&#10;&#10;Description automatically generated with medium confidence">
            <a:extLst>
              <a:ext uri="{FF2B5EF4-FFF2-40B4-BE49-F238E27FC236}">
                <a16:creationId xmlns:a16="http://schemas.microsoft.com/office/drawing/2014/main" id="{CC94C116-7194-4FC0-A580-F2CE4EE66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438" y="529559"/>
            <a:ext cx="1633362" cy="93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206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201333</TotalTime>
  <Words>1074</Words>
  <Application>Microsoft Office PowerPoint</Application>
  <PresentationFormat>Widescreen</PresentationFormat>
  <Paragraphs>214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Californian FB</vt:lpstr>
      <vt:lpstr>Cambria Math</vt:lpstr>
      <vt:lpstr>Office Theme</vt:lpstr>
      <vt:lpstr>CMSC 28100  Introduction to Complexity Theory  Spring 2025 Instructor: William Hoza</vt:lpstr>
      <vt:lpstr>The complexity class "PSIZE"</vt:lpstr>
      <vt:lpstr>Adleman’s theorem</vt:lpstr>
      <vt:lpstr>Adleman proof step 1: Amplification</vt:lpstr>
      <vt:lpstr>Adleman proof step 2: TM ⇒ Circuit</vt:lpstr>
      <vt:lpstr>Adleman proof step 3: The union bound</vt:lpstr>
      <vt:lpstr>Adleman proof step 3: The union bound</vt:lpstr>
      <vt:lpstr>Adleman proof step 4: Hard-coding</vt:lpstr>
      <vt:lpstr>Adleman’s theorem and P vs. BPP</vt:lpstr>
      <vt:lpstr>Circuits and "NP"-completeness</vt:lpstr>
      <vt:lpstr>Code as data III</vt:lpstr>
      <vt:lpstr>Circuit value problem</vt:lpstr>
      <vt:lpstr>Circuit satisfiability</vt:lpstr>
      <vt:lpstr>Circuit satisfiability is "NP"-complete</vt:lpstr>
      <vt:lpstr>Proof that "CIRCUIT‑SAT"∈"NP"</vt:lpstr>
      <vt:lpstr>Code as data IV</vt:lpstr>
      <vt:lpstr>Constructing the verification circuit</vt:lpstr>
      <vt:lpstr>Constructing the verification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1383</cp:revision>
  <dcterms:created xsi:type="dcterms:W3CDTF">2022-12-12T23:26:37Z</dcterms:created>
  <dcterms:modified xsi:type="dcterms:W3CDTF">2025-05-05T20:37:08Z</dcterms:modified>
</cp:coreProperties>
</file>