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00" r:id="rId2"/>
    <p:sldId id="911" r:id="rId3"/>
    <p:sldId id="859" r:id="rId4"/>
    <p:sldId id="860" r:id="rId5"/>
    <p:sldId id="861" r:id="rId6"/>
    <p:sldId id="862" r:id="rId7"/>
    <p:sldId id="667" r:id="rId8"/>
    <p:sldId id="858" r:id="rId9"/>
    <p:sldId id="863" r:id="rId10"/>
    <p:sldId id="864" r:id="rId11"/>
    <p:sldId id="865" r:id="rId12"/>
    <p:sldId id="866" r:id="rId13"/>
    <p:sldId id="867" r:id="rId14"/>
    <p:sldId id="890" r:id="rId15"/>
    <p:sldId id="868" r:id="rId16"/>
    <p:sldId id="881" r:id="rId17"/>
    <p:sldId id="880" r:id="rId18"/>
    <p:sldId id="874" r:id="rId19"/>
    <p:sldId id="875" r:id="rId20"/>
    <p:sldId id="876" r:id="rId21"/>
    <p:sldId id="877" r:id="rId22"/>
    <p:sldId id="884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58" d="100"/>
          <a:sy n="158" d="100"/>
        </p:scale>
        <p:origin x="34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13.png"/><Relationship Id="rId21" Type="http://schemas.openxmlformats.org/officeDocument/2006/relationships/image" Target="../media/image109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image" Target="../media/image87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23" Type="http://schemas.openxmlformats.org/officeDocument/2006/relationships/image" Target="../media/image112.png"/><Relationship Id="rId10" Type="http://schemas.openxmlformats.org/officeDocument/2006/relationships/image" Target="../media/image97.png"/><Relationship Id="rId19" Type="http://schemas.openxmlformats.org/officeDocument/2006/relationships/image" Target="../media/image107.png"/><Relationship Id="rId4" Type="http://schemas.openxmlformats.org/officeDocument/2006/relationships/image" Target="../media/image90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94E28-4E29-53A0-3CB4-5BD07CFC9D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94E28-4E29-53A0-3CB4-5BD07CFC9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1313-97A7-D347-EDD5-2DB6135D5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968395"/>
                <a:ext cx="10515600" cy="189026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1313-97A7-D347-EDD5-2DB6135D5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968395"/>
                <a:ext cx="10515600" cy="189026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4F6D-CC24-5E8F-A754-EC946AB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96C489-B210-C148-1BC5-168BF268AF8D}"/>
              </a:ext>
            </a:extLst>
          </p:cNvPr>
          <p:cNvGrpSpPr/>
          <p:nvPr/>
        </p:nvGrpSpPr>
        <p:grpSpPr>
          <a:xfrm>
            <a:off x="1005792" y="1806217"/>
            <a:ext cx="4328732" cy="2254588"/>
            <a:chOff x="1053268" y="3686175"/>
            <a:chExt cx="4328732" cy="2254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01CE5779-B873-9903-04B3-EEF4D7FFF6D5}"/>
                    </a:ext>
                  </a:extLst>
                </p:cNvPr>
                <p:cNvSpPr/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01CE5779-B873-9903-04B3-EEF4D7FFF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874A20-B362-7D6C-BE6D-369D21DCF48A}"/>
                </a:ext>
              </a:extLst>
            </p:cNvPr>
            <p:cNvCxnSpPr/>
            <p:nvPr/>
          </p:nvCxnSpPr>
          <p:spPr>
            <a:xfrm flipV="1">
              <a:off x="1267011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45BBC6-98C2-C48E-4B5C-B51B0A7DC81F}"/>
                </a:ext>
              </a:extLst>
            </p:cNvPr>
            <p:cNvCxnSpPr/>
            <p:nvPr/>
          </p:nvCxnSpPr>
          <p:spPr>
            <a:xfrm flipV="1">
              <a:off x="17361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C3CABF-E628-8F0C-64BE-6804978D5336}"/>
                </a:ext>
              </a:extLst>
            </p:cNvPr>
            <p:cNvCxnSpPr/>
            <p:nvPr/>
          </p:nvCxnSpPr>
          <p:spPr>
            <a:xfrm flipV="1">
              <a:off x="220830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98BA48-AE17-CC82-A316-94ED63A30297}"/>
                </a:ext>
              </a:extLst>
            </p:cNvPr>
            <p:cNvCxnSpPr/>
            <p:nvPr/>
          </p:nvCxnSpPr>
          <p:spPr>
            <a:xfrm flipV="1">
              <a:off x="2668493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EA73B2-5C5B-A2AB-6F89-4582B2F5D420}"/>
                </a:ext>
              </a:extLst>
            </p:cNvPr>
            <p:cNvCxnSpPr/>
            <p:nvPr/>
          </p:nvCxnSpPr>
          <p:spPr>
            <a:xfrm flipV="1">
              <a:off x="31585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F9ECF-35BC-C494-A6EC-889CBEF14176}"/>
                </a:ext>
              </a:extLst>
            </p:cNvPr>
            <p:cNvCxnSpPr/>
            <p:nvPr/>
          </p:nvCxnSpPr>
          <p:spPr>
            <a:xfrm flipV="1">
              <a:off x="364863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4BDB2F-4446-63C6-AD24-8E23500D6965}"/>
                </a:ext>
              </a:extLst>
            </p:cNvPr>
            <p:cNvCxnSpPr/>
            <p:nvPr/>
          </p:nvCxnSpPr>
          <p:spPr>
            <a:xfrm flipV="1">
              <a:off x="4138705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F68536-444F-5714-67D8-16A09898A2DF}"/>
                </a:ext>
              </a:extLst>
            </p:cNvPr>
            <p:cNvCxnSpPr/>
            <p:nvPr/>
          </p:nvCxnSpPr>
          <p:spPr>
            <a:xfrm flipV="1">
              <a:off x="514592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DF830D-21EC-F270-7106-153C1CF6ED3F}"/>
                    </a:ext>
                  </a:extLst>
                </p:cNvPr>
                <p:cNvSpPr txBox="1"/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DF830D-21EC-F270-7106-153C1CF6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AEEC0C-D98F-FA99-6E22-EE73F0A4CAE6}"/>
                    </a:ext>
                  </a:extLst>
                </p:cNvPr>
                <p:cNvSpPr txBox="1"/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AEEC0C-D98F-FA99-6E22-EE73F0A4C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6F97258-2265-CDBF-D631-9C6978300244}"/>
                    </a:ext>
                  </a:extLst>
                </p:cNvPr>
                <p:cNvSpPr txBox="1"/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6F97258-2265-CDBF-D631-9C6978300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1ADF5F-2CB4-DEFA-0B69-851C50A505A4}"/>
                    </a:ext>
                  </a:extLst>
                </p:cNvPr>
                <p:cNvSpPr txBox="1"/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1ADF5F-2CB4-DEFA-0B69-851C50A50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E27E3D-3EA9-B600-890D-24D0E0C016AA}"/>
                    </a:ext>
                  </a:extLst>
                </p:cNvPr>
                <p:cNvSpPr txBox="1"/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E27E3D-3EA9-B600-890D-24D0E0C0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9BDF8B-E8C8-58BC-AF60-2884F9285EE0}"/>
                    </a:ext>
                  </a:extLst>
                </p:cNvPr>
                <p:cNvSpPr txBox="1"/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9BDF8B-E8C8-58BC-AF60-2884F928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A96555-522F-64D8-72F9-C346034A37C6}"/>
                    </a:ext>
                  </a:extLst>
                </p:cNvPr>
                <p:cNvSpPr txBox="1"/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A96555-522F-64D8-72F9-C346034A3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5E7788-EC05-982A-0318-13A00B44F626}"/>
                    </a:ext>
                  </a:extLst>
                </p:cNvPr>
                <p:cNvSpPr txBox="1"/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5E7788-EC05-982A-0318-13A00B44F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DBBDB0-B5B7-18A5-7F3E-335B3F021A00}"/>
                    </a:ext>
                  </a:extLst>
                </p:cNvPr>
                <p:cNvSpPr txBox="1"/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DBBDB0-B5B7-18A5-7F3E-335B3F021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3945A9B-EDCA-CEF4-B1BB-85193815414C}"/>
              </a:ext>
            </a:extLst>
          </p:cNvPr>
          <p:cNvGrpSpPr/>
          <p:nvPr/>
        </p:nvGrpSpPr>
        <p:grpSpPr>
          <a:xfrm>
            <a:off x="6795109" y="1806217"/>
            <a:ext cx="4378796" cy="2844209"/>
            <a:chOff x="6842585" y="3686175"/>
            <a:chExt cx="4378796" cy="2844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D7BE4384-7D06-AA91-4E4F-5BCD865D4FCB}"/>
                    </a:ext>
                  </a:extLst>
                </p:cNvPr>
                <p:cNvSpPr/>
                <p:nvPr/>
              </p:nvSpPr>
              <p:spPr>
                <a:xfrm>
                  <a:off x="6963330" y="3686175"/>
                  <a:ext cx="4162425" cy="1752600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D7BE4384-7D06-AA91-4E4F-5BCD865D4F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330" y="3686175"/>
                  <a:ext cx="4162425" cy="1752600"/>
                </a:xfrm>
                <a:prstGeom prst="triangl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6CD57D-2902-6206-C47F-255D6615E317}"/>
                </a:ext>
              </a:extLst>
            </p:cNvPr>
            <p:cNvCxnSpPr/>
            <p:nvPr/>
          </p:nvCxnSpPr>
          <p:spPr>
            <a:xfrm flipV="1">
              <a:off x="7106392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ADC168-A3E2-004E-3851-A0E82217F8C3}"/>
                </a:ext>
              </a:extLst>
            </p:cNvPr>
            <p:cNvCxnSpPr/>
            <p:nvPr/>
          </p:nvCxnSpPr>
          <p:spPr>
            <a:xfrm flipV="1">
              <a:off x="7575545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4DF0A4-1F86-F85C-80F3-FA19057810EC}"/>
                </a:ext>
              </a:extLst>
            </p:cNvPr>
            <p:cNvCxnSpPr/>
            <p:nvPr/>
          </p:nvCxnSpPr>
          <p:spPr>
            <a:xfrm flipV="1">
              <a:off x="8047687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6A4820-1819-7189-A19E-492AF36D7A47}"/>
                </a:ext>
              </a:extLst>
            </p:cNvPr>
            <p:cNvCxnSpPr/>
            <p:nvPr/>
          </p:nvCxnSpPr>
          <p:spPr>
            <a:xfrm flipV="1">
              <a:off x="850787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FDA649-FEB6-93D6-E5B4-71BD34EDFB12}"/>
                </a:ext>
              </a:extLst>
            </p:cNvPr>
            <p:cNvCxnSpPr/>
            <p:nvPr/>
          </p:nvCxnSpPr>
          <p:spPr>
            <a:xfrm flipV="1">
              <a:off x="9296404" y="543877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4C0E27-52B3-43EB-CEA1-59699231ABA0}"/>
                </a:ext>
              </a:extLst>
            </p:cNvPr>
            <p:cNvCxnSpPr/>
            <p:nvPr/>
          </p:nvCxnSpPr>
          <p:spPr>
            <a:xfrm flipV="1">
              <a:off x="9715512" y="543877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8BC150-7903-3C9E-A1CB-18D980D7D399}"/>
                </a:ext>
              </a:extLst>
            </p:cNvPr>
            <p:cNvCxnSpPr/>
            <p:nvPr/>
          </p:nvCxnSpPr>
          <p:spPr>
            <a:xfrm flipV="1">
              <a:off x="10141058" y="543877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37F958-1E19-37BF-FFBC-A7C3D47CFD72}"/>
                </a:ext>
              </a:extLst>
            </p:cNvPr>
            <p:cNvCxnSpPr/>
            <p:nvPr/>
          </p:nvCxnSpPr>
          <p:spPr>
            <a:xfrm flipV="1">
              <a:off x="10985307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9C6D51-30C3-CF74-CE35-D03BFB59084D}"/>
                    </a:ext>
                  </a:extLst>
                </p:cNvPr>
                <p:cNvSpPr txBox="1"/>
                <p:nvPr/>
              </p:nvSpPr>
              <p:spPr>
                <a:xfrm>
                  <a:off x="8686990" y="540432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59C6D51-30C3-CF74-CE35-D03BFB590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990" y="5404322"/>
                  <a:ext cx="4303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23A41E-5E07-CC04-448A-C2EDFF083ED4}"/>
                    </a:ext>
                  </a:extLst>
                </p:cNvPr>
                <p:cNvSpPr txBox="1"/>
                <p:nvPr/>
              </p:nvSpPr>
              <p:spPr>
                <a:xfrm>
                  <a:off x="6892649" y="563298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523A41E-5E07-CC04-448A-C2EDFF083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649" y="5632986"/>
                  <a:ext cx="43030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993A49F-FF0E-C423-2BAA-E6EBF9CA8D88}"/>
                    </a:ext>
                  </a:extLst>
                </p:cNvPr>
                <p:cNvSpPr txBox="1"/>
                <p:nvPr/>
              </p:nvSpPr>
              <p:spPr>
                <a:xfrm>
                  <a:off x="7360395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993A49F-FF0E-C423-2BAA-E6EBF9CA8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395" y="5631416"/>
                  <a:ext cx="43030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B9F233-04E1-1428-555F-DD59C321AC71}"/>
                    </a:ext>
                  </a:extLst>
                </p:cNvPr>
                <p:cNvSpPr txBox="1"/>
                <p:nvPr/>
              </p:nvSpPr>
              <p:spPr>
                <a:xfrm>
                  <a:off x="7865588" y="5631416"/>
                  <a:ext cx="3641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8B9F233-04E1-1428-555F-DD59C321A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588" y="5631416"/>
                  <a:ext cx="364194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CAB18DF-D62B-C306-B6E8-DC17607D78BF}"/>
                    </a:ext>
                  </a:extLst>
                </p:cNvPr>
                <p:cNvSpPr txBox="1"/>
                <p:nvPr/>
              </p:nvSpPr>
              <p:spPr>
                <a:xfrm>
                  <a:off x="8304679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CAB18DF-D62B-C306-B6E8-DC17607D7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679" y="5631416"/>
                  <a:ext cx="43030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BA2E00F-C33E-CD86-E12A-3245F26A20D4}"/>
                    </a:ext>
                  </a:extLst>
                </p:cNvPr>
                <p:cNvSpPr txBox="1"/>
                <p:nvPr/>
              </p:nvSpPr>
              <p:spPr>
                <a:xfrm>
                  <a:off x="9093207" y="5631413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BA2E00F-C33E-CD86-E12A-3245F26A2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207" y="5631413"/>
                  <a:ext cx="430300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90E6E20-F87B-2CEF-6EC4-D63BB3AB6A9D}"/>
                    </a:ext>
                  </a:extLst>
                </p:cNvPr>
                <p:cNvSpPr txBox="1"/>
                <p:nvPr/>
              </p:nvSpPr>
              <p:spPr>
                <a:xfrm>
                  <a:off x="9527442" y="563141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90E6E20-F87B-2CEF-6EC4-D63BB3AB6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7442" y="5631412"/>
                  <a:ext cx="43030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9A99E24-1008-5121-6F21-B0FDC904FF54}"/>
                    </a:ext>
                  </a:extLst>
                </p:cNvPr>
                <p:cNvSpPr txBox="1"/>
                <p:nvPr/>
              </p:nvSpPr>
              <p:spPr>
                <a:xfrm>
                  <a:off x="9941034" y="563141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9A99E24-1008-5121-6F21-B0FDC904F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034" y="5631412"/>
                  <a:ext cx="4303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16EA6F-0DC7-BC6B-4E94-57DA5FE9BBB1}"/>
                    </a:ext>
                  </a:extLst>
                </p:cNvPr>
                <p:cNvSpPr txBox="1"/>
                <p:nvPr/>
              </p:nvSpPr>
              <p:spPr>
                <a:xfrm>
                  <a:off x="10791081" y="5631413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516EA6F-0DC7-BC6B-4E94-57DA5FE9B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081" y="5631413"/>
                  <a:ext cx="43030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DD8CB1D-7FF4-A68B-137E-48E4787C3BC7}"/>
                    </a:ext>
                  </a:extLst>
                </p:cNvPr>
                <p:cNvSpPr txBox="1"/>
                <p:nvPr/>
              </p:nvSpPr>
              <p:spPr>
                <a:xfrm>
                  <a:off x="10338457" y="5421549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DD8CB1D-7FF4-A68B-137E-48E4787C3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8457" y="5421549"/>
                  <a:ext cx="43030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Left Brace 43">
              <a:extLst>
                <a:ext uri="{FF2B5EF4-FFF2-40B4-BE49-F238E27FC236}">
                  <a16:creationId xmlns:a16="http://schemas.microsoft.com/office/drawing/2014/main" id="{F0EFC49C-328A-E1FF-C3EC-9D5B8FB9A6A1}"/>
                </a:ext>
              </a:extLst>
            </p:cNvPr>
            <p:cNvSpPr/>
            <p:nvPr/>
          </p:nvSpPr>
          <p:spPr>
            <a:xfrm rot="16200000">
              <a:off x="8107770" y="4790797"/>
              <a:ext cx="182070" cy="2499991"/>
            </a:xfrm>
            <a:prstGeom prst="leftBrace">
              <a:avLst>
                <a:gd name="adj1" fmla="val 179021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84A6AC-794E-BB24-A14D-1966177DE067}"/>
                    </a:ext>
                  </a:extLst>
                </p:cNvPr>
                <p:cNvSpPr txBox="1"/>
                <p:nvPr/>
              </p:nvSpPr>
              <p:spPr>
                <a:xfrm>
                  <a:off x="6842585" y="6161052"/>
                  <a:ext cx="29241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</m:oMath>
                  </a14:m>
                  <a:r>
                    <a:rPr lang="en-US" dirty="0"/>
                    <a:t> “hard-coded” into circuit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84A6AC-794E-BB24-A14D-1966177DE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585" y="6161052"/>
                  <a:ext cx="2924187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10000" r="-20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8D6CDE-28DD-98B0-1C37-EFC516EFB02E}"/>
              </a:ext>
            </a:extLst>
          </p:cNvPr>
          <p:cNvSpPr/>
          <p:nvPr/>
        </p:nvSpPr>
        <p:spPr>
          <a:xfrm>
            <a:off x="5429959" y="2270701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YES maps to YES: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 maps to NO: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satisfiable, i.e.,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this implies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Polynomial-time computable: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 This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uniform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. This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18DF-407A-C4A5-5CDD-095C0D9E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622"/>
            <a:ext cx="10515600" cy="1325563"/>
          </a:xfrm>
        </p:spPr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E99E-CC18-5FBB-0645-63994637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727" y="1501796"/>
            <a:ext cx="11396694" cy="5092783"/>
          </a:xfrm>
        </p:spPr>
        <p:txBody>
          <a:bodyPr/>
          <a:lstStyle/>
          <a:p>
            <a:r>
              <a:rPr lang="en-US" dirty="0"/>
              <a:t>When we want to </a:t>
            </a:r>
            <a:r>
              <a:rPr lang="en-US" dirty="0">
                <a:solidFill>
                  <a:schemeClr val="accent1"/>
                </a:solidFill>
              </a:rPr>
              <a:t>construct</a:t>
            </a:r>
            <a:r>
              <a:rPr lang="en-US" dirty="0"/>
              <a:t> a polynomial-time algorithm, we will simply describe the algorithm in such a way that it is (hopefully) clear that it can be implemented to run in polynomial time</a:t>
            </a:r>
          </a:p>
          <a:p>
            <a:pPr lvl="1"/>
            <a:r>
              <a:rPr lang="en-US" dirty="0"/>
              <a:t>Each algorithm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be implemented as a poly-time </a:t>
            </a:r>
            <a:r>
              <a:rPr lang="en-US" dirty="0">
                <a:solidFill>
                  <a:schemeClr val="accent1"/>
                </a:solidFill>
              </a:rPr>
              <a:t>TM</a:t>
            </a:r>
            <a:r>
              <a:rPr lang="en-US" dirty="0"/>
              <a:t>, but this is tedious</a:t>
            </a:r>
          </a:p>
          <a:p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problem set 5</a:t>
            </a:r>
            <a:r>
              <a:rPr lang="en-US" dirty="0"/>
              <a:t> and beyond</a:t>
            </a:r>
          </a:p>
          <a:p>
            <a:r>
              <a:rPr lang="en-US" dirty="0"/>
              <a:t>Nevertheless, the Turing machine model remains extremely valuable for us, because it tells us what an </a:t>
            </a:r>
            <a:r>
              <a:rPr lang="en-US" dirty="0">
                <a:solidFill>
                  <a:schemeClr val="accent1"/>
                </a:solidFill>
              </a:rPr>
              <a:t>arbitrary</a:t>
            </a:r>
            <a:r>
              <a:rPr lang="en-US" dirty="0"/>
              <a:t> poly-time algorithm looks like!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74CBC-0A19-BDD4-6744-0D977ED5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92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else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turns out that </a:t>
                </a:r>
                <a:r>
                  <a:rPr lang="en-US" dirty="0">
                    <a:solidFill>
                      <a:schemeClr val="tx1"/>
                    </a:solidFill>
                  </a:rPr>
                  <a:t>a huge number of </a:t>
                </a:r>
                <a:r>
                  <a:rPr lang="en-US" dirty="0">
                    <a:solidFill>
                      <a:schemeClr val="accent1"/>
                    </a:solidFill>
                  </a:rPr>
                  <a:t>natural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interesting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dirty="0">
                    <a:solidFill>
                      <a:schemeClr val="accent1"/>
                    </a:solidFill>
                  </a:rPr>
                  <a:t>important</a:t>
                </a:r>
                <a:r>
                  <a:rPr lang="en-US" dirty="0">
                    <a:solidFill>
                      <a:schemeClr val="tx1"/>
                    </a:solidFill>
                  </a:rPr>
                  <a:t> languages are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-complete!</a:t>
                </a:r>
              </a:p>
              <a:p>
                <a:r>
                  <a:rPr lang="en-US" dirty="0"/>
                  <a:t>We will see several examples</a:t>
                </a:r>
              </a:p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can </a:t>
                </a:r>
                <a:r>
                  <a:rPr lang="en-US" dirty="0">
                    <a:solidFill>
                      <a:schemeClr val="accent1"/>
                    </a:solidFill>
                  </a:rPr>
                  <a:t>chain reductions together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5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0767-8006-F341-B42D-E484FD89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5624"/>
                <a:ext cx="10858500" cy="4665219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and there is a polynomial-time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a polynomial-time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Poly-time computable ✔️ YES maps to YES ✔️ 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5624"/>
                <a:ext cx="10858500" cy="4665219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4D66C-FAED-D5A0-0F66-0421624F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0C9-1B18-8BA0-0D31-DF92D7E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690689"/>
                <a:ext cx="11099034" cy="50815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will define a </a:t>
                </a:r>
                <a:r>
                  <a:rPr lang="en-US" dirty="0">
                    <a:solidFill>
                      <a:schemeClr val="accent1"/>
                    </a:solidFill>
                  </a:rPr>
                  <a:t>highly restricted version</a:t>
                </a:r>
                <a:r>
                  <a:rPr lang="en-US" dirty="0"/>
                  <a:t> of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called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”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easier to reason about</a:t>
                </a:r>
                <a:r>
                  <a:rPr lang="en-US" dirty="0"/>
                  <a:t> compared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but it is still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/>
                  <a:t>This will </a:t>
                </a:r>
                <a:r>
                  <a:rPr lang="en-US" dirty="0">
                    <a:solidFill>
                      <a:schemeClr val="accent1"/>
                    </a:solidFill>
                  </a:rPr>
                  <a:t>make our lives easier</a:t>
                </a:r>
                <a:r>
                  <a:rPr lang="en-US" dirty="0"/>
                  <a:t> for future reductions</a:t>
                </a:r>
              </a:p>
              <a:p>
                <a:r>
                  <a:rPr lang="en-US" dirty="0"/>
                  <a:t>(Many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 proofs are reductions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690689"/>
                <a:ext cx="11099034" cy="5081586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5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B246-CF85-ACCF-860D-9A709928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0CE6D-74E6-4148-D758-362DE0E48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4225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formula</a:t>
                </a:r>
                <a:r>
                  <a:rPr lang="en-US" dirty="0"/>
                  <a:t> is a circuit in which every node has at most one outgoing edge</a:t>
                </a:r>
              </a:p>
              <a:p>
                <a:r>
                  <a:rPr lang="en-US" dirty="0"/>
                  <a:t>Boolean formulas can be naturally represented as strings using parentheses in the ordinary way.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negation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0CE6D-74E6-4148-D758-362DE0E48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4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82ADB-59E4-0A78-7E2A-EA0E45F9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41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22D7-8CA6-5268-55EB-1519C16B4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Literals, clauses, conjunctive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73DA5-8F66-90D6-CC7D-FEDFB3EA5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is a disjunction (OR) of literals. Example: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conjunctive normal form </a:t>
                </a:r>
                <a:r>
                  <a:rPr lang="en-US" dirty="0"/>
                  <a:t>(CNF) formula is a conjunction (AND) of clauses.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73DA5-8F66-90D6-CC7D-FEDFB3EA5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965AF-9362-F3B0-3717-32A9F468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955F0E-03AD-5E8F-45C1-59A1C5379A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535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F955F0E-03AD-5E8F-45C1-59A1C5379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535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D09F-6790-D512-0B91-25FCC692D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976" y="1516532"/>
                <a:ext cx="11136301" cy="50303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we proved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. Can we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. There is a circuit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attempt</a:t>
                </a:r>
                <a:r>
                  <a:rPr lang="en-US" dirty="0"/>
                  <a:t> to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fact, because of this issue, it turns out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(homework)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D09F-6790-D512-0B91-25FCC692D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976" y="1516532"/>
                <a:ext cx="11136301" cy="5030344"/>
              </a:xfrm>
              <a:blipFill>
                <a:blip r:embed="rId3"/>
                <a:stretch>
                  <a:fillRect l="-985" b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E06F3-4DDB-8D15-71E3-323225B6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F21A9-19E5-F6A9-C638-2077427C7E1F}"/>
                  </a:ext>
                </a:extLst>
              </p:cNvPr>
              <p:cNvSpPr txBox="1"/>
              <p:nvPr/>
            </p:nvSpPr>
            <p:spPr>
              <a:xfrm>
                <a:off x="7156958" y="5224920"/>
                <a:ext cx="3270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⬅ 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🙂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F21A9-19E5-F6A9-C638-2077427C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958" y="5224920"/>
                <a:ext cx="3270038" cy="369332"/>
              </a:xfrm>
              <a:prstGeom prst="rect">
                <a:avLst/>
              </a:prstGeom>
              <a:blipFill>
                <a:blip r:embed="rId4"/>
                <a:stretch>
                  <a:fillRect l="-1493" t="-9836" r="-16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725A6A-69C0-BB54-3F52-1DAFCF54300C}"/>
              </a:ext>
            </a:extLst>
          </p:cNvPr>
          <p:cNvSpPr txBox="1"/>
          <p:nvPr/>
        </p:nvSpPr>
        <p:spPr>
          <a:xfrm>
            <a:off x="7156958" y="4637421"/>
            <a:ext cx="360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⬅ How do we do this step…? 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 CNF formula in which every clause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dirty="0"/>
                  <a:t>Example of a 3-CNF formula with two clauses: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satisfiable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CNF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formula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32E-629E-E88F-3BF8-C221B60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3629025"/>
                <a:ext cx="11410950" cy="27479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We need to show two things.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What is the witness?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-hard.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3629025"/>
                <a:ext cx="11410950" cy="2747963"/>
              </a:xfrm>
              <a:blipFill>
                <a:blip r:embed="rId2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1857375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1857375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2DC-60EB-DEF1-51BB-231AA3D8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gadgets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453" y="1690688"/>
                <a:ext cx="10996863" cy="497480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Lemma:</a:t>
                </a:r>
                <a:r>
                  <a:rPr lang="en-US" dirty="0"/>
                  <a:t> These Boolean functions can be computed by 3-CNF formulas: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: Accept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; reject otherwise</a:t>
                </a:r>
              </a:p>
              <a:p>
                <a:pPr lvl="2"/>
                <a:r>
                  <a:rPr lang="en-US" sz="2400" dirty="0"/>
                  <a:t>Proof: The 3-CNF formula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453" y="1690688"/>
                <a:ext cx="10996863" cy="4974808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3FDAB-23DD-EE4B-F019-88D8A38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17ABC8E-D113-D208-50E5-0D855AD493E0}"/>
                  </a:ext>
                </a:extLst>
              </p:cNvPr>
              <p:cNvSpPr/>
              <p:nvPr/>
            </p:nvSpPr>
            <p:spPr>
              <a:xfrm>
                <a:off x="8650706" y="2346186"/>
                <a:ext cx="3324726" cy="1744579"/>
              </a:xfrm>
              <a:prstGeom prst="cloudCallout">
                <a:avLst>
                  <a:gd name="adj1" fmla="val -45079"/>
                  <a:gd name="adj2" fmla="val 6388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Helpful principle: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equivalent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hought Bubble: Cloud 8">
                <a:extLst>
                  <a:ext uri="{FF2B5EF4-FFF2-40B4-BE49-F238E27FC236}">
                    <a16:creationId xmlns:a16="http://schemas.microsoft.com/office/drawing/2014/main" id="{D17ABC8E-D113-D208-50E5-0D855AD49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06" y="2346186"/>
                <a:ext cx="3324726" cy="1744579"/>
              </a:xfrm>
              <a:prstGeom prst="cloudCallout">
                <a:avLst>
                  <a:gd name="adj1" fmla="val -45079"/>
                  <a:gd name="adj2" fmla="val 6388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2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DF78-3675-CEE5-B248-FD246460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121"/>
            <a:ext cx="10515600" cy="1325563"/>
          </a:xfrm>
        </p:spPr>
        <p:txBody>
          <a:bodyPr/>
          <a:lstStyle/>
          <a:p>
            <a:r>
              <a:rPr lang="en-US" dirty="0"/>
              <a:t>Uniform circuit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477D-3FFD-0F41-D899-D6AFF1FE6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8684"/>
                <a:ext cx="10515600" cy="45565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a circuit family is an infinite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circuit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can be constructed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</a:t>
                </a:r>
              </a:p>
              <a:p>
                <a:r>
                  <a:rPr lang="en-US" b="1" dirty="0"/>
                  <a:t>Precise 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if there exists a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if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written on its tape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18477D-3FFD-0F41-D899-D6AFF1FE6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8684"/>
                <a:ext cx="10515600" cy="4556503"/>
              </a:xfrm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DA91-8582-C91D-D7DB-8299E684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1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401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401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D096-74CE-33C3-2AC3-F913188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73F6A1-F107-5F72-E360-6997DD2BCAC6}"/>
                  </a:ext>
                </a:extLst>
              </p:cNvPr>
              <p:cNvSpPr/>
              <p:nvPr/>
            </p:nvSpPr>
            <p:spPr>
              <a:xfrm>
                <a:off x="958211" y="3127350"/>
                <a:ext cx="10001249" cy="16573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uniform circuit family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E73F6A1-F107-5F72-E360-6997DD2BC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11" y="3127350"/>
                <a:ext cx="10001249" cy="1657350"/>
              </a:xfrm>
              <a:prstGeom prst="rect">
                <a:avLst/>
              </a:prstGeom>
              <a:blipFill>
                <a:blip r:embed="rId4"/>
                <a:stretch>
                  <a:fillRect b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04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Uniform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contained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D1DB257-D5CD-2603-59F5-E80AFAF82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1"/>
                <a:ext cx="10515600" cy="481012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First, suppose there exists a uniform family of polynomial-size circuits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to decide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and compute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0FDDB-2087-43F3-FE3D-C575FA46F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1"/>
                <a:ext cx="10515600" cy="481012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D096-74CE-33C3-2AC3-F913188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02EBE-6BD9-58E0-59D1-7EC92F951041}"/>
              </a:ext>
            </a:extLst>
          </p:cNvPr>
          <p:cNvSpPr txBox="1"/>
          <p:nvPr/>
        </p:nvSpPr>
        <p:spPr>
          <a:xfrm>
            <a:off x="7279342" y="4108807"/>
            <a:ext cx="455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⬅ Can do this in poly time by uniformity </a:t>
            </a:r>
            <a:r>
              <a:rPr lang="en-US" dirty="0"/>
              <a:t>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AF7F09-6880-B6B2-3481-1A73C1C58489}"/>
                  </a:ext>
                </a:extLst>
              </p:cNvPr>
              <p:cNvSpPr txBox="1"/>
              <p:nvPr/>
            </p:nvSpPr>
            <p:spPr>
              <a:xfrm>
                <a:off x="7279342" y="4731861"/>
                <a:ext cx="32700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⬅ 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EVAL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🙂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AF7F09-6880-B6B2-3481-1A73C1C5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342" y="4731861"/>
                <a:ext cx="3270038" cy="369332"/>
              </a:xfrm>
              <a:prstGeom prst="rect">
                <a:avLst/>
              </a:prstGeom>
              <a:blipFill>
                <a:blip r:embed="rId4"/>
                <a:stretch>
                  <a:fillRect l="-1490" t="-9836" r="-14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96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0128B2-F665-5FD5-7A84-D81FC34B58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contained in </a:t>
                </a:r>
                <a:r>
                  <a:rPr lang="en-US" dirty="0">
                    <a:solidFill>
                      <a:schemeClr val="accent1"/>
                    </a:solidFill>
                  </a:rPr>
                  <a:t>Uniform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0128B2-F665-5FD5-7A84-D81FC34B58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B016-CA59-4236-9B39-F31C335C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783" y="1925690"/>
                <a:ext cx="11578363" cy="48747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Now, conversely,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some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our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We used the transition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to design a constant-sized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arranged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in a grid (with some modifications at the edges)</a:t>
                </a:r>
              </a:p>
              <a:p>
                <a:r>
                  <a:rPr lang="en-US" dirty="0"/>
                  <a:t>Exercise: </a:t>
                </a:r>
                <a:r>
                  <a:rPr lang="en-US" dirty="0">
                    <a:solidFill>
                      <a:schemeClr val="accent1"/>
                    </a:solidFill>
                  </a:rPr>
                  <a:t>That circuit family</a:t>
                </a:r>
                <a:r>
                  <a:rPr lang="en-US" dirty="0"/>
                  <a:t> is uniform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A3B016-CA59-4236-9B39-F31C335C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783" y="1925690"/>
                <a:ext cx="11578363" cy="4874782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F3963-46F4-A614-4DFF-DEF0BEE6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17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</p:spPr>
            <p:txBody>
              <a:bodyPr/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theorem provides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/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already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Remaining job: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482" y="1690688"/>
                <a:ext cx="10842812" cy="49863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dirty="0"/>
                  <a:t> be a </a:t>
                </a:r>
                <a:r>
                  <a:rPr lang="en-US" dirty="0">
                    <a:solidFill>
                      <a:schemeClr val="accent1"/>
                    </a:solidFill>
                  </a:rPr>
                  <a:t>uniform</a:t>
                </a:r>
                <a:r>
                  <a:rPr lang="en-US" dirty="0"/>
                  <a:t> family of poly-size circuits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>
                  <a:tabLst>
                    <a:tab pos="10399713" algn="l"/>
                  </a:tabLst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in polynomial time, we can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(measured in bits)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482" y="1690688"/>
                <a:ext cx="10842812" cy="4986339"/>
              </a:xfrm>
              <a:blipFill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551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88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185235</TotalTime>
  <Words>1407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"P" vs. "PSIZE"</vt:lpstr>
      <vt:lpstr>Uniform circuit family</vt:lpstr>
      <vt:lpstr>"P"= Uniform "PSIZE"</vt:lpstr>
      <vt:lpstr>Uniform "PSIZE" is contained in "P"</vt:lpstr>
      <vt:lpstr>"P" is contained in Uniform "PSIZE"</vt:lpstr>
      <vt:lpstr>"CIRCUIT‑SAT" is "NP"-complete</vt:lpstr>
      <vt:lpstr>Proof that "CIRCUIT‑SAT" is "NP"-complete</vt:lpstr>
      <vt:lpstr>Proof that "CIRCUIT‑SAT" is "NP"-hard</vt:lpstr>
      <vt:lpstr>Proof that "CIRCUIT‑SAT" is "NP"-hard</vt:lpstr>
      <vt:lpstr>Proof that "CIRCUIT‑SAT" is "NP"-complete</vt:lpstr>
      <vt:lpstr>Proof that "CIRCUIT‑SAT" is "NP"-complete</vt:lpstr>
      <vt:lpstr>Proof that "CIRCUIT‑SAT" is "NP"-complete</vt:lpstr>
      <vt:lpstr>Note on standards of rigor</vt:lpstr>
      <vt:lpstr>What else is "NP"-complete?</vt:lpstr>
      <vt:lpstr>Chaining reductions together</vt:lpstr>
      <vt:lpstr>Chaining reductions together</vt:lpstr>
      <vt:lpstr>Boolean formulas</vt:lpstr>
      <vt:lpstr>Literals, clauses, conjunctive normal form</vt:lpstr>
      <vt:lpstr>k-CNF formulas</vt:lpstr>
      <vt:lpstr>The Cook-Levin Theorem</vt:lpstr>
      <vt:lpstr>Gate gadgets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427</cp:revision>
  <dcterms:created xsi:type="dcterms:W3CDTF">2022-12-12T23:26:37Z</dcterms:created>
  <dcterms:modified xsi:type="dcterms:W3CDTF">2024-02-12T16:52:02Z</dcterms:modified>
</cp:coreProperties>
</file>