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0" r:id="rId2"/>
    <p:sldId id="753" r:id="rId3"/>
    <p:sldId id="556" r:id="rId4"/>
    <p:sldId id="583" r:id="rId5"/>
    <p:sldId id="584" r:id="rId6"/>
    <p:sldId id="585" r:id="rId7"/>
    <p:sldId id="831" r:id="rId8"/>
    <p:sldId id="587" r:id="rId9"/>
    <p:sldId id="588" r:id="rId10"/>
    <p:sldId id="829" r:id="rId11"/>
    <p:sldId id="591" r:id="rId12"/>
    <p:sldId id="827" r:id="rId13"/>
    <p:sldId id="832" r:id="rId14"/>
    <p:sldId id="592" r:id="rId15"/>
    <p:sldId id="596" r:id="rId16"/>
    <p:sldId id="692" r:id="rId17"/>
    <p:sldId id="693" r:id="rId18"/>
    <p:sldId id="694" r:id="rId19"/>
    <p:sldId id="833" r:id="rId20"/>
    <p:sldId id="699" r:id="rId21"/>
    <p:sldId id="701" r:id="rId22"/>
    <p:sldId id="586" r:id="rId23"/>
    <p:sldId id="830" r:id="rId24"/>
    <p:sldId id="703" r:id="rId25"/>
    <p:sldId id="704" r:id="rId26"/>
    <p:sldId id="826" r:id="rId27"/>
    <p:sldId id="825" r:id="rId28"/>
    <p:sldId id="730" r:id="rId29"/>
    <p:sldId id="733" r:id="rId30"/>
    <p:sldId id="482" r:id="rId31"/>
    <p:sldId id="590" r:id="rId32"/>
    <p:sldId id="734" r:id="rId33"/>
    <p:sldId id="735" r:id="rId34"/>
    <p:sldId id="736" r:id="rId35"/>
    <p:sldId id="738" r:id="rId36"/>
    <p:sldId id="737" r:id="rId37"/>
    <p:sldId id="739" r:id="rId38"/>
    <p:sldId id="740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66" autoAdjust="0"/>
  </p:normalViewPr>
  <p:slideViewPr>
    <p:cSldViewPr snapToGrid="0">
      <p:cViewPr varScale="1">
        <p:scale>
          <a:sx n="98" d="100"/>
          <a:sy n="98" d="100"/>
        </p:scale>
        <p:origin x="4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https://en.wikipedia.org/wiki/Richardson%27s_theorem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41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3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45.png"/><Relationship Id="rId21" Type="http://schemas.openxmlformats.org/officeDocument/2006/relationships/image" Target="../media/image49.png"/><Relationship Id="rId7" Type="http://schemas.openxmlformats.org/officeDocument/2006/relationships/image" Target="../media/image241.png"/><Relationship Id="rId12" Type="http://schemas.openxmlformats.org/officeDocument/2006/relationships/image" Target="../media/image46.png"/><Relationship Id="rId17" Type="http://schemas.openxmlformats.org/officeDocument/2006/relationships/image" Target="../media/image251.png"/><Relationship Id="rId2" Type="http://schemas.openxmlformats.org/officeDocument/2006/relationships/image" Target="../media/image44.png"/><Relationship Id="rId16" Type="http://schemas.openxmlformats.org/officeDocument/2006/relationships/image" Target="../media/image48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47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3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12" Type="http://schemas.openxmlformats.org/officeDocument/2006/relationships/image" Target="../media/image36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10.png"/><Relationship Id="rId5" Type="http://schemas.openxmlformats.org/officeDocument/2006/relationships/image" Target="../media/image142.png"/><Relationship Id="rId10" Type="http://schemas.openxmlformats.org/officeDocument/2006/relationships/image" Target="../media/image202.png"/><Relationship Id="rId4" Type="http://schemas.openxmlformats.org/officeDocument/2006/relationships/image" Target="../media/image131.png"/><Relationship Id="rId9" Type="http://schemas.openxmlformats.org/officeDocument/2006/relationships/image" Target="../media/image1810.png"/><Relationship Id="rId1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Show that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47D693-8071-F8BD-ECC0-F53769C08D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47D693-8071-F8BD-ECC0-F53769C08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E06B-C288-5A1F-24F5-8373F9020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undecidable, we will design 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will ensure that: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 (“YES maps to “YES”)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no match (“NO maps to NO”)</a:t>
                </a:r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computable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E06B-C288-5A1F-24F5-8373F9020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62E4-6C62-BB29-7DF1-95973AD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1BB6-5A23-424D-BCC2-57875C60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reduction, 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job is to produce a sequence of dominos</a:t>
                </a:r>
              </a:p>
              <a:p>
                <a:r>
                  <a:rPr lang="en-US" dirty="0"/>
                  <a:t>Plan: Produce dominos such that constructing a match is equivalent to constructing 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computation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520C-BEAE-02BD-ABB8-6108CE4E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We produce the following dominos: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       , 	  ,            ,                  , and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 	  , 	    , and  	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  <a:blipFill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FC8B-765C-39BB-3E69-822CC71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/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/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4CAF02-1285-6493-3641-EBE6B6E40CC7}"/>
              </a:ext>
            </a:extLst>
          </p:cNvPr>
          <p:cNvSpPr txBox="1"/>
          <p:nvPr/>
        </p:nvSpPr>
        <p:spPr>
          <a:xfrm>
            <a:off x="7765197" y="3110493"/>
            <a:ext cx="405100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computable ✔️</a:t>
            </a:r>
            <a:r>
              <a:rPr lang="en-US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53996-1E7F-7906-BD2D-FBC312F45DB2}"/>
              </a:ext>
            </a:extLst>
          </p:cNvPr>
          <p:cNvGrpSpPr/>
          <p:nvPr/>
        </p:nvGrpSpPr>
        <p:grpSpPr>
          <a:xfrm>
            <a:off x="622811" y="2523111"/>
            <a:ext cx="6766588" cy="715493"/>
            <a:chOff x="635073" y="2676293"/>
            <a:chExt cx="6766588" cy="715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/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/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/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/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/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D080-67F5-374E-0044-AA63D8B38C66}"/>
              </a:ext>
            </a:extLst>
          </p:cNvPr>
          <p:cNvGrpSpPr/>
          <p:nvPr/>
        </p:nvGrpSpPr>
        <p:grpSpPr>
          <a:xfrm>
            <a:off x="647147" y="5625530"/>
            <a:ext cx="3116708" cy="709210"/>
            <a:chOff x="647147" y="5625530"/>
            <a:chExt cx="3116708" cy="709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/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/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/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65FE8-A6B0-F2A5-54F1-DB051F4BD4E4}"/>
              </a:ext>
            </a:extLst>
          </p:cNvPr>
          <p:cNvGrpSpPr/>
          <p:nvPr/>
        </p:nvGrpSpPr>
        <p:grpSpPr>
          <a:xfrm>
            <a:off x="4762895" y="265815"/>
            <a:ext cx="7267433" cy="2657374"/>
            <a:chOff x="4602804" y="3977893"/>
            <a:chExt cx="7267433" cy="26573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8C85D4-CD05-4E09-F1C6-B9710B2B1B02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C30776B5-AFDB-544F-EEEA-68E415BE4AAA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C30776B5-AFDB-544F-EEEA-68E415B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297148-102D-A053-4C00-4ADA0CBFDCB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FD8A6D89-D5C1-5597-C6DC-078AD31F613E}"/>
                  </a:ext>
                </a:extLst>
              </p:cNvPr>
              <p:cNvSpPr/>
              <p:nvPr/>
            </p:nvSpPr>
            <p:spPr>
              <a:xfrm>
                <a:off x="4849088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FD8A6D89-D5C1-5597-C6DC-078AD31F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8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10EB0A18-2724-B5F0-95BD-B297DE219F4F}"/>
                  </a:ext>
                </a:extLst>
              </p:cNvPr>
              <p:cNvSpPr/>
              <p:nvPr/>
            </p:nvSpPr>
            <p:spPr>
              <a:xfrm>
                <a:off x="4849088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If it accepts,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accept; if it rejects, reject</a:t>
                </a:r>
              </a:p>
            </p:txBody>
          </p:sp>
        </mc:Choice>
        <mc:Fallback xmlns="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10EB0A18-2724-B5F0-95BD-B297DE219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8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28223CB-A872-19AB-B683-CB1144700A16}"/>
                  </a:ext>
                </a:extLst>
              </p:cNvPr>
              <p:cNvSpPr/>
              <p:nvPr/>
            </p:nvSpPr>
            <p:spPr>
              <a:xfrm>
                <a:off x="8404794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copy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whatever dominos it produces</a:t>
                </a:r>
              </a:p>
            </p:txBody>
          </p:sp>
        </mc:Choice>
        <mc:Fallback xmlns="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28223CB-A872-19AB-B683-CB114470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94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6FB759FE-D156-FEFB-9542-8FDE7858A36E}"/>
                  </a:ext>
                </a:extLst>
              </p:cNvPr>
              <p:cNvSpPr/>
              <p:nvPr/>
            </p:nvSpPr>
            <p:spPr>
              <a:xfrm>
                <a:off x="8404794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Inspect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figure out the dominos</a:t>
                </a:r>
              </a:p>
            </p:txBody>
          </p:sp>
        </mc:Choice>
        <mc:Fallback xmlns="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6FB759FE-D156-FEFB-9542-8FDE7858A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94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8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be a configuration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Fact: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Think of this sequence as one “super-domino”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34082" y="3933825"/>
                <a:ext cx="1168283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82" y="3933825"/>
                <a:ext cx="1168283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FB4-4FAD-66B8-5EBA-A0D71C00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halting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and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Partial match: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At this point, we have an extra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the bottom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0681-9933-8D3F-1298-EE04E20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58E38-4186-6326-DCDB-A6F2E2338281}"/>
              </a:ext>
            </a:extLst>
          </p:cNvPr>
          <p:cNvGrpSpPr/>
          <p:nvPr/>
        </p:nvGrpSpPr>
        <p:grpSpPr>
          <a:xfrm>
            <a:off x="1659287" y="4593132"/>
            <a:ext cx="6119198" cy="684508"/>
            <a:chOff x="1659287" y="4593132"/>
            <a:chExt cx="6119198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/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/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/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/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/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/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/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/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/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7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C966-A57D-4F16-CCE6-99F7502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Fact: For every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the bottom string is a halting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Proof: Use the	       ,	         ,  and		dominos to effectively “delete” one symbol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DDF1-B8AA-77CE-8E79-6726C77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5C31A-F6BF-9B1B-5D4F-E9C9FCF49524}"/>
              </a:ext>
            </a:extLst>
          </p:cNvPr>
          <p:cNvGrpSpPr/>
          <p:nvPr/>
        </p:nvGrpSpPr>
        <p:grpSpPr>
          <a:xfrm>
            <a:off x="3439813" y="3896844"/>
            <a:ext cx="3431025" cy="723756"/>
            <a:chOff x="3449541" y="3925820"/>
            <a:chExt cx="3431025" cy="723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/>
                <p:nvPr/>
              </p:nvSpPr>
              <p:spPr>
                <a:xfrm>
                  <a:off x="4608186" y="392582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86" y="3925820"/>
                  <a:ext cx="549347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/>
                <p:nvPr/>
              </p:nvSpPr>
              <p:spPr>
                <a:xfrm>
                  <a:off x="6271630" y="3925820"/>
                  <a:ext cx="60893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630" y="3925820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/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/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349-C224-7E9E-B46D-F4C3452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we construct a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shorter and shorter halting configurations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we have a super-domino		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until eventually we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Full match: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/>
              <p:nvPr/>
            </p:nvSpPr>
            <p:spPr>
              <a:xfrm>
                <a:off x="10678613" y="2542202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13" y="2542202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4FB51-6788-388D-78B3-3089A05CAFCC}"/>
              </a:ext>
            </a:extLst>
          </p:cNvPr>
          <p:cNvGrpSpPr/>
          <p:nvPr/>
        </p:nvGrpSpPr>
        <p:grpSpPr>
          <a:xfrm>
            <a:off x="350970" y="4958106"/>
            <a:ext cx="11181819" cy="684508"/>
            <a:chOff x="377849" y="4980408"/>
            <a:chExt cx="11181819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/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/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/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/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/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/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/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/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/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/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/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/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/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/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/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/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/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/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CE44138-BA2C-57A4-F585-7451E9BF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B4E-344D-2753-28AC-41315865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46" y="93188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(an infinite sequence of configurations)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Assume, for the sake of contradiction,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match</a:t>
                </a:r>
              </a:p>
              <a:p>
                <a:r>
                  <a:rPr lang="en-US" dirty="0"/>
                  <a:t>We will show by induction that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match, and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form the following super-domino: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By definition of MPCP, the match </a:t>
                </a:r>
                <a:r>
                  <a:rPr lang="en-US" dirty="0">
                    <a:solidFill>
                      <a:schemeClr val="accent1"/>
                    </a:solidFill>
                  </a:rPr>
                  <a:t>must</a:t>
                </a:r>
                <a:r>
                  <a:rPr lang="en-US" dirty="0"/>
                  <a:t> start with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  <a:blipFill>
                <a:blip r:embed="rId2"/>
                <a:stretch>
                  <a:fillRect l="-973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2CEE-FD7A-1BB6-09AD-CCF3B80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/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/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/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04FDEE-9A62-6A38-A1A2-E386406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3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Inductive step: Assume that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 form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Subsequent dominos must spell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top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only two possible ways </a:t>
                </a:r>
                <a:r>
                  <a:rPr lang="en-US" dirty="0"/>
                  <a:t>to do this, namely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             followed by either  	       or</a:t>
                </a:r>
              </a:p>
              <a:p>
                <a:r>
                  <a:rPr lang="en-US" dirty="0"/>
                  <a:t>Either way, the inductive step is complete</a:t>
                </a:r>
              </a:p>
              <a:p>
                <a:r>
                  <a:rPr lang="en-US" dirty="0"/>
                  <a:t>Consequence: The match is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long</a:t>
                </a:r>
                <a:r>
                  <a:rPr lang="en-US" dirty="0"/>
                  <a:t>, a contradiction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8C76-2AAC-C787-9A35-3F2D656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D3A9E3-33D8-8FB4-62B8-18DE87181FAD}"/>
              </a:ext>
            </a:extLst>
          </p:cNvPr>
          <p:cNvGrpSpPr/>
          <p:nvPr/>
        </p:nvGrpSpPr>
        <p:grpSpPr>
          <a:xfrm>
            <a:off x="1251283" y="3755173"/>
            <a:ext cx="6842138" cy="680484"/>
            <a:chOff x="1210484" y="4408663"/>
            <a:chExt cx="6842138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/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/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/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D5A7A2-C7E5-05E6-B94E-0C27D3914984}"/>
              </a:ext>
            </a:extLst>
          </p:cNvPr>
          <p:cNvGrpSpPr/>
          <p:nvPr/>
        </p:nvGrpSpPr>
        <p:grpSpPr>
          <a:xfrm>
            <a:off x="4770061" y="445453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CC0936-55FD-AB66-D5A2-C4491DF1EBE8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8473FCE-F29E-C792-AB33-AC72A95FDBBB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When we are computing the reduction, how do we know</a:t>
              </a:r>
              <a:br>
                <a:rPr lang="en-US" sz="1800" b="1" dirty="0">
                  <a:solidFill>
                    <a:schemeClr val="tx1"/>
                  </a:solidFill>
                </a:rPr>
              </a:br>
              <a:r>
                <a:rPr lang="en-US" sz="1800" b="1" dirty="0">
                  <a:solidFill>
                    <a:schemeClr val="tx1"/>
                  </a:solidFill>
                </a:rPr>
                <a:t>whether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</a:rPr>
                <a:t>there is a match?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65B78D-AC5D-9794-E4E5-7C143A59AA0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/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inspect the transition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/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observe what happens</a:t>
                </a: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exagon 14">
            <a:extLst>
              <a:ext uri="{FF2B5EF4-FFF2-40B4-BE49-F238E27FC236}">
                <a16:creationId xmlns:a16="http://schemas.microsoft.com/office/drawing/2014/main" id="{DB486AD3-0C3C-D852-EAEA-39AC2B18B40E}"/>
              </a:ext>
            </a:extLst>
          </p:cNvPr>
          <p:cNvSpPr/>
          <p:nvPr/>
        </p:nvSpPr>
        <p:spPr>
          <a:xfrm>
            <a:off x="8405401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an issue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CA94E54F-8818-4C75-DAD1-C244439D3DC7}"/>
              </a:ext>
            </a:extLst>
          </p:cNvPr>
          <p:cNvSpPr/>
          <p:nvPr/>
        </p:nvSpPr>
        <p:spPr>
          <a:xfrm>
            <a:off x="4845604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okay</a:t>
            </a:r>
          </a:p>
        </p:txBody>
      </p:sp>
    </p:spTree>
    <p:extLst>
      <p:ext uri="{BB962C8B-B14F-4D97-AF65-F5344CB8AC3E}">
        <p14:creationId xmlns:p14="http://schemas.microsoft.com/office/powerpoint/2010/main" val="4104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704-12A7-C607-99C2-A0841AD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completes 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 lvl="1"/>
                <a:r>
                  <a:rPr lang="en-US" dirty="0"/>
                  <a:t>We designed a mapping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would be decidable too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316F0-CB37-80B6-B962-D13B9CDC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F5295C8-0188-E09F-833F-5DD6859AD14F}"/>
              </a:ext>
            </a:extLst>
          </p:cNvPr>
          <p:cNvSpPr/>
          <p:nvPr/>
        </p:nvSpPr>
        <p:spPr>
          <a:xfrm>
            <a:off x="1055647" y="6019528"/>
            <a:ext cx="7991707" cy="32179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2595-4AD0-FDB1-659A-4E2467F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outline: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1: Show that a modified version,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”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06B5-C804-DAB7-7611-3D79D7A9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C7F6948-C444-B058-8993-D59E5A48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AA53-856F-4F17-8967-F99C70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MPCP to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64E4E-DB3D-1226-B65E-DF5BEE240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</p:spPr>
            <p:txBody>
              <a:bodyPr/>
              <a:lstStyle/>
              <a:p>
                <a:r>
                  <a:rPr lang="en-US" dirty="0"/>
                  <a:t>For each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Reduction: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Computable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608CD-6578-2AB3-8A6D-FF6A3896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C562-D99C-D56B-2F08-EC6D9A3A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773A94-5A02-B21F-C515-1CB0147688AB}"/>
              </a:ext>
            </a:extLst>
          </p:cNvPr>
          <p:cNvGrpSpPr/>
          <p:nvPr/>
        </p:nvGrpSpPr>
        <p:grpSpPr>
          <a:xfrm>
            <a:off x="1555362" y="3762213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962699C-6C85-06F4-5ABD-5A4A7561B688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E6663CC-4C95-BE08-9189-A841F88A8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D5C49E-B2D1-6565-E5C4-309D53700EA7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61A9A1-2CF4-CD16-FEF3-F850D966F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854FBD-73EE-6D94-C7A9-3304135F31D8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6B5274-753C-1A5F-D859-696605135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9F67DF-9598-8954-C46A-0262B46A77B9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8D0C60-E38C-1320-F737-5A8F60495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956E77-6CA5-4447-1A95-1BF73E4CE71D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A1A2E1-82A1-967B-A724-ED61460E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25769-42E0-6FE6-5A3D-D2820D75B38F}"/>
              </a:ext>
            </a:extLst>
          </p:cNvPr>
          <p:cNvGrpSpPr/>
          <p:nvPr/>
        </p:nvGrpSpPr>
        <p:grpSpPr>
          <a:xfrm>
            <a:off x="5613804" y="3762213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76DE09D-0CB6-4F6A-CF0B-B47772ABC1A8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1C3B800-49E2-6A19-1CE8-107D6BDD8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2F9B65-B94F-7C27-0A47-3A4197D28EA8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2245D2-C239-22D0-8197-D3A49CB8C2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4F6E7C-D017-2A66-A8E9-9B29DA38E4F0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97DB24-BCC4-625C-E99D-56B256AE4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C98E1AB-76FA-233F-1497-0FF2BF527608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38A5C7-EC11-2E81-04F7-AA633079D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08019C-4038-25E6-5501-6E2DCDA51666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87EC69-3A77-26F5-ADF5-CC71D69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F2349B4-A68B-31C0-85CE-16A2DAA7F975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0DC74C-D560-6452-D548-14D186B8D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8C853CB-9A11-0DF8-D512-FF943888411F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8CA2E1-7F62-9216-8F84-46307F9DF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4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AA563C2-B936-F76E-4231-C56E7E14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FF72-956D-6F94-5BA4-A5096C57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3457-722C-8D08-64F4-C464E290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MPCP instance has a match</a:t>
            </a:r>
          </a:p>
          <a:p>
            <a:r>
              <a:rPr lang="en-US" dirty="0"/>
              <a:t>Then the constructed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1745-BBFE-17D2-E7F0-30A6FCB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2D636F-097E-B6DA-C0C4-DE4A4E9D40DE}"/>
              </a:ext>
            </a:extLst>
          </p:cNvPr>
          <p:cNvGrpSpPr/>
          <p:nvPr/>
        </p:nvGrpSpPr>
        <p:grpSpPr>
          <a:xfrm>
            <a:off x="7356980" y="1924759"/>
            <a:ext cx="3819514" cy="680484"/>
            <a:chOff x="7356980" y="1924759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C8A278-FB69-DA86-5C08-A1EE556B2CA9}"/>
                    </a:ext>
                  </a:extLst>
                </p:cNvPr>
                <p:cNvSpPr/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B27D264-1A8D-925C-31C4-7997816EE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0BE595-4539-F9BA-30D4-38A21C4A4671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9AD39F7-814A-1EE9-9749-9C3BD36152BB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673BA05-CCEB-CA21-39CA-5E095497CB91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37E9E-7374-5FBB-3A64-BFE7771DAD15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316CADA-2635-678A-B380-8B7530558F06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7CEE2E-B058-5108-1565-71D3D43D40AF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CF8566-21B1-B1B8-4CCB-28EDC6809D05}"/>
              </a:ext>
            </a:extLst>
          </p:cNvPr>
          <p:cNvGrpSpPr/>
          <p:nvPr/>
        </p:nvGrpSpPr>
        <p:grpSpPr>
          <a:xfrm>
            <a:off x="1694121" y="4138042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D8A2B13-9FA1-0EDA-AF59-0095BF9A65F6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3806D4-83D9-ACC2-FDF7-223ACB4339B6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97B9E4-BA58-B4F4-F302-A52E5EF24ED0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2D2B03-AD92-AE4E-F5D8-D37F0B822B9C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17C506D-53F9-F16F-3DC5-7D50058E82F1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398F1A-8756-E08A-0B33-C6221FC3BE44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543D57-A6D4-527C-BD57-C987ABF5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CC6E-143C-03CF-8D07-E6413D1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AAEE2-BE0A-B68C-C5FC-23EA8F2A5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the contrapositive. Suppose the constructed PCP instance has a match</a:t>
                </a:r>
              </a:p>
              <a:p>
                <a:r>
                  <a:rPr lang="en-US" dirty="0"/>
                  <a:t>Must start with 		because that’s the only domino with the same first symbol on top and on bottom</a:t>
                </a:r>
              </a:p>
              <a:p>
                <a:r>
                  <a:rPr lang="en-US" dirty="0"/>
                  <a:t>Delete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from the match, and we get a match for the original MPCP instance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BDD5C-A5C0-444A-0BEB-42921503F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7B13-BDC2-11D8-85FC-9AEEEBC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3E8E23-1D69-CDAC-1782-DA63BC272F53}"/>
                  </a:ext>
                </a:extLst>
              </p:cNvPr>
              <p:cNvSpPr/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82768-3525-E70A-17E6-E736834F8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CD81-E6F0-E457-C9E0-C7F4E623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3C09-5A32-7035-DB1E-6FA8DAC5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3" y="211407"/>
            <a:ext cx="10515600" cy="1325563"/>
          </a:xfrm>
        </p:spPr>
        <p:txBody>
          <a:bodyPr/>
          <a:lstStyle/>
          <a:p>
            <a:r>
              <a:rPr lang="en-US" dirty="0"/>
              <a:t>Using reductions to prove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50F6-F755-02AB-D769-F494EFF3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05" y="1536970"/>
            <a:ext cx="11551277" cy="50505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OBJECTION:</a:t>
            </a:r>
            <a:r>
              <a:rPr lang="en-US" dirty="0"/>
              <a:t> “I don’t like mapping reductions. I preferred the first few undecidability proofs, where we did </a:t>
            </a:r>
            <a:r>
              <a:rPr lang="en-US" dirty="0">
                <a:solidFill>
                  <a:schemeClr val="accent1"/>
                </a:solidFill>
              </a:rPr>
              <a:t>proofs by contradiction</a:t>
            </a:r>
            <a:r>
              <a:rPr lang="en-US" dirty="0"/>
              <a:t> and the concept of a reduction was </a:t>
            </a:r>
            <a:r>
              <a:rPr lang="en-US" dirty="0">
                <a:solidFill>
                  <a:schemeClr val="accent1"/>
                </a:solidFill>
              </a:rPr>
              <a:t>implicit.”</a:t>
            </a:r>
          </a:p>
          <a:p>
            <a:r>
              <a:rPr lang="en-US" b="1" dirty="0"/>
              <a:t>RESPONSE 1: </a:t>
            </a:r>
            <a:r>
              <a:rPr lang="en-US" dirty="0"/>
              <a:t>Mapping reductions help us to </a:t>
            </a:r>
            <a:r>
              <a:rPr lang="en-US" dirty="0">
                <a:solidFill>
                  <a:schemeClr val="accent1"/>
                </a:solidFill>
              </a:rPr>
              <a:t>reason clearly</a:t>
            </a:r>
            <a:r>
              <a:rPr lang="en-US" dirty="0"/>
              <a:t> about undecidability</a:t>
            </a:r>
            <a:endParaRPr lang="en-US" b="1" dirty="0"/>
          </a:p>
          <a:p>
            <a:r>
              <a:rPr lang="en-US" b="1" dirty="0"/>
              <a:t>RESPONSE 2:</a:t>
            </a:r>
            <a:r>
              <a:rPr lang="en-US" dirty="0"/>
              <a:t> You should get comfortable with the concept of a mapping reduction </a:t>
            </a:r>
            <a:r>
              <a:rPr lang="en-US" dirty="0">
                <a:solidFill>
                  <a:schemeClr val="accent1"/>
                </a:solidFill>
              </a:rPr>
              <a:t>now</a:t>
            </a:r>
            <a:r>
              <a:rPr lang="en-US" dirty="0"/>
              <a:t> in preparation for what will come </a:t>
            </a:r>
            <a:r>
              <a:rPr lang="en-US" dirty="0">
                <a:solidFill>
                  <a:schemeClr val="accent1"/>
                </a:solidFill>
              </a:rPr>
              <a:t>later</a:t>
            </a:r>
          </a:p>
          <a:p>
            <a:r>
              <a:rPr lang="en-US" dirty="0"/>
              <a:t>The concept might feel “optional” now, but later it will be </a:t>
            </a:r>
            <a:r>
              <a:rPr lang="en-US" dirty="0">
                <a:solidFill>
                  <a:schemeClr val="accent1"/>
                </a:solidFill>
              </a:rPr>
              <a:t>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7255-BCD7-4B8D-5529-3A8278B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0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F054-659A-634F-F448-CD0D91D9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F5BF-438F-B7E4-4427-D258E9B4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52"/>
            <a:ext cx="10515600" cy="1325563"/>
          </a:xfrm>
        </p:spPr>
        <p:txBody>
          <a:bodyPr/>
          <a:lstStyle/>
          <a:p>
            <a:r>
              <a:rPr lang="en-US" dirty="0"/>
              <a:t>The “emptiness problem”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619F7-F101-E493-6E14-44285485B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will design a mapping reduction from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TM that does the following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ever halts, accept</a:t>
                </a:r>
              </a:p>
              <a:p>
                <a:r>
                  <a:rPr lang="en-US" dirty="0"/>
                  <a:t>YES maps to YES ✔️ 	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6D35-8DD3-DE4B-48A0-99549D5B3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4032-4D45-ADF7-499F-5E5DC04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B719CC-B16F-034F-052F-00F099879958}"/>
              </a:ext>
            </a:extLst>
          </p:cNvPr>
          <p:cNvGrpSpPr/>
          <p:nvPr/>
        </p:nvGrpSpPr>
        <p:grpSpPr>
          <a:xfrm>
            <a:off x="4704296" y="186852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4D9023-04D3-FCD0-1E4B-D007D73B73C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27AA8EA-EC43-C860-4D31-E17D840E96E9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D206F42E-B3E6-DED0-6B21-20D0B78E3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4F77B9-A38A-9F97-C4AB-FE5EF64003C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683F4DB9-8162-4472-AB6D-D20ADA0EF72F}"/>
                  </a:ext>
                </a:extLst>
              </p:cNvPr>
              <p:cNvSpPr/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construct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based on simulation results</a:t>
                </a: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D0ED05-0997-B47C-37C3-DC00AC05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CA9351C-4DD6-9F1D-8DB8-E91FAA632BA4}"/>
                  </a:ext>
                </a:extLst>
              </p:cNvPr>
              <p:cNvSpPr/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if it ever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halts, accept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BA296BF-9240-4215-C34E-85A20047D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D7633C63-8C83-60BE-D7FF-91B95AA697B5}"/>
                  </a:ext>
                </a:extLst>
              </p:cNvPr>
              <p:cNvSpPr/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E90EF71-B89A-92A8-4244-70DC79AD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885DD76-32C0-9F9B-58DC-FC3374600143}"/>
                  </a:ext>
                </a:extLst>
              </p:cNvPr>
              <p:cNvSpPr/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Modify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6038564-465B-38F9-8AB9-631932668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F76D88-BA2B-1470-73D4-B946DE562212}"/>
              </a:ext>
            </a:extLst>
          </p:cNvPr>
          <p:cNvSpPr txBox="1"/>
          <p:nvPr/>
        </p:nvSpPr>
        <p:spPr>
          <a:xfrm>
            <a:off x="7643612" y="5913891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Computable ✔️</a:t>
            </a:r>
          </a:p>
        </p:txBody>
      </p:sp>
    </p:spTree>
    <p:extLst>
      <p:ext uri="{BB962C8B-B14F-4D97-AF65-F5344CB8AC3E}">
        <p14:creationId xmlns:p14="http://schemas.microsoft.com/office/powerpoint/2010/main" val="41287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undecidable?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8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CA43-744C-CFD3-86E7-A1B0D559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several interesting examples of </a:t>
            </a:r>
            <a:r>
              <a:rPr lang="en-US" dirty="0">
                <a:solidFill>
                  <a:schemeClr val="accent1"/>
                </a:solidFill>
              </a:rPr>
              <a:t>undecidable</a:t>
            </a:r>
            <a:r>
              <a:rPr lang="en-US" dirty="0"/>
              <a:t> problems</a:t>
            </a:r>
          </a:p>
          <a:p>
            <a:r>
              <a:rPr lang="en-US" dirty="0"/>
              <a:t>To wrap up our discussion of undecidability, I’ll mention a few more examples of undecidable problems – but we won’t do the proofs</a:t>
            </a:r>
          </a:p>
          <a:p>
            <a:r>
              <a:rPr lang="en-US" dirty="0"/>
              <a:t>(This material will not be on problem sets or exams)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seen several examples of</a:t>
                </a:r>
                <a:br>
                  <a:rPr lang="en-US" dirty="0"/>
                </a:br>
                <a:r>
                  <a:rPr lang="en-US" dirty="0"/>
                  <a:t>undecidable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Problem: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  <a:blipFill>
                <a:blip r:embed="rId2"/>
                <a:stretch>
                  <a:fillRect l="-1133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blipFill>
                <a:blip r:embed="rId3"/>
                <a:stretch>
                  <a:fillRect l="-1386" r="-13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421-41AA-D077-2742-6544572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vs.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Calculus</a:t>
                </a:r>
              </a:p>
              <a:p>
                <a:r>
                  <a:rPr lang="en-US" dirty="0"/>
                  <a:t>Computing derivatives is </a:t>
                </a:r>
                <a:r>
                  <a:rPr lang="en-US" dirty="0">
                    <a:solidFill>
                      <a:schemeClr val="accent1"/>
                    </a:solidFill>
                  </a:rPr>
                  <a:t>mechanistic</a:t>
                </a:r>
              </a:p>
              <a:p>
                <a:pPr lvl="1"/>
                <a:r>
                  <a:rPr lang="en-US" dirty="0"/>
                  <a:t>Sum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product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chain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In contrast, computing integrals seems to involve creativity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-substitutions, integration by parts, etc.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18EE-7B7A-B889-412C-73D1B77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7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D9-0DE2-B1A7-A3A6-F7AE613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elementary</a:t>
                </a:r>
                <a:r>
                  <a:rPr lang="en-US" dirty="0"/>
                  <a:t> if it can be defined by a formula using addition, multiplication, rational constants, powers, exponentials, logarithms, trigonometric functions,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F61E-A463-9239-CD5C-A739F92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7B7-50BA-31C1-3886-05BCC252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</p:spPr>
            <p:txBody>
              <a:bodyPr/>
              <a:lstStyle/>
              <a:p>
                <a:r>
                  <a:rPr lang="en-US" dirty="0"/>
                  <a:t>Fact: There exist elementary functions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</a:t>
                </a:r>
                <a:r>
                  <a:rPr lang="en-US" dirty="0"/>
                  <a:t>elementary antiderivatives,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INTEGRABLE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antiderivative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2B2A-DE7C-B4B6-131F-AA62043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/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INTEGRABLE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872-AEFC-D10A-889C-CF7EA5F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Matrix mortality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with integer entries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mortal pair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pair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7C90-4EAC-ABAE-4209-3EFC347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/>
              <p:nvPr/>
            </p:nvSpPr>
            <p:spPr>
              <a:xfrm>
                <a:off x="3171312" y="5765913"/>
                <a:ext cx="556105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MORTAL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12" y="5765913"/>
                <a:ext cx="5561051" cy="72493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Computability theory: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582F-F699-7707-07A7-018DD96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FE4C-2CF1-BE19-3AE8-958A423B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problems, including some natural and interesting problems, there </a:t>
            </a:r>
            <a:r>
              <a:rPr lang="en-US" dirty="0">
                <a:solidFill>
                  <a:schemeClr val="accent1"/>
                </a:solidFill>
              </a:rPr>
              <a:t>does not exist an algorithm</a:t>
            </a:r>
            <a:r>
              <a:rPr lang="en-US" dirty="0"/>
              <a:t> that solves the problem</a:t>
            </a:r>
          </a:p>
          <a:p>
            <a:r>
              <a:rPr lang="en-US" dirty="0"/>
              <a:t>Key example: The </a:t>
            </a:r>
            <a:r>
              <a:rPr lang="en-US" dirty="0">
                <a:solidFill>
                  <a:schemeClr val="accent1"/>
                </a:solidFill>
              </a:rPr>
              <a:t>halting problem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78E3-F6FE-B98E-E9B9-4F7DB4C5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2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FCF-5057-78BE-C5BD-B5BB262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theory beyond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3EDD-8C35-5804-C7FE-AE6EE808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5746" cy="4351338"/>
          </a:xfrm>
        </p:spPr>
        <p:txBody>
          <a:bodyPr/>
          <a:lstStyle/>
          <a:p>
            <a:r>
              <a:rPr lang="en-US" dirty="0"/>
              <a:t>We have only scratched the surface of computability theory</a:t>
            </a:r>
          </a:p>
          <a:p>
            <a:r>
              <a:rPr lang="en-US" dirty="0"/>
              <a:t>For example, which languages would be decidable </a:t>
            </a:r>
            <a:r>
              <a:rPr lang="en-US" dirty="0">
                <a:solidFill>
                  <a:schemeClr val="accent1"/>
                </a:solidFill>
              </a:rPr>
              <a:t>if we had access to a device that solved the halting problem</a:t>
            </a:r>
            <a:r>
              <a:rPr lang="en-US" dirty="0"/>
              <a:t>?</a:t>
            </a:r>
          </a:p>
          <a:p>
            <a:r>
              <a:rPr lang="en-US" dirty="0"/>
              <a:t>If you want to learn more about these subjects, consider taking MATH 30200-30300-30400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464B-D400-68D1-9F6E-12535C5A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7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cutoff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will be in class on </a:t>
            </a:r>
            <a:r>
              <a:rPr lang="en-US" b="1" dirty="0">
                <a:highlight>
                  <a:srgbClr val="FFFF00"/>
                </a:highlight>
              </a:rPr>
              <a:t>Wednesday</a:t>
            </a:r>
            <a:r>
              <a:rPr lang="en-US" b="1">
                <a:highlight>
                  <a:srgbClr val="FFFF00"/>
                </a:highlight>
              </a:rPr>
              <a:t>, April 17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To prepare for the midterm, you only need to study the material up to this 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7541-32AE-2A1A-EF80-3BDAA66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beyond analysis of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93B-FCD7-D48A-4AD1-822F98DF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" y="1825624"/>
            <a:ext cx="6914289" cy="466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far, every undecidable problem we have seen has been a problem about </a:t>
            </a:r>
            <a:r>
              <a:rPr lang="en-US" dirty="0">
                <a:solidFill>
                  <a:schemeClr val="accent1"/>
                </a:solidFill>
              </a:rPr>
              <a:t>analyzing the behavior of a given Turing machine</a:t>
            </a:r>
          </a:p>
          <a:p>
            <a:pPr lvl="1"/>
            <a:r>
              <a:rPr lang="en-US" dirty="0"/>
              <a:t>Does it halt on such-and-such input?</a:t>
            </a:r>
          </a:p>
          <a:p>
            <a:pPr lvl="1"/>
            <a:r>
              <a:rPr lang="en-US" dirty="0"/>
              <a:t>Is there any input it accepts?</a:t>
            </a:r>
          </a:p>
          <a:p>
            <a:pPr lvl="1"/>
            <a:r>
              <a:rPr lang="en-US" dirty="0"/>
              <a:t>Etc.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is undecidable?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59AD-B11B-FB85-C75B-4981095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58525A82-C4BB-A1A5-6705-F8EE5F9CE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20" y="2064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36A-68C5-24B2-56DA-1AC54D25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Given: </a:t>
                </a:r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and two sequences of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Goal: </a:t>
                </a:r>
                <a:r>
                  <a:rPr lang="en-US" dirty="0"/>
                  <a:t>Determine whether there exists a sequence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AC2C-89F0-90EE-C6A4-4E97591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Helpful picture: We are given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B72D13A-4F14-6632-AF6F-7641C2E0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DE50-04A6-91FB-1FF4-EAA2194F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9CF8-DA69-6945-386C-E362067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YES case.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F413-9D2F-367E-5B59-BFBA654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FC6F1-65ED-E05F-34CE-02A8D9365FEE}"/>
              </a:ext>
            </a:extLst>
          </p:cNvPr>
          <p:cNvGrpSpPr/>
          <p:nvPr/>
        </p:nvGrpSpPr>
        <p:grpSpPr>
          <a:xfrm>
            <a:off x="1436721" y="2615682"/>
            <a:ext cx="3467547" cy="680484"/>
            <a:chOff x="1436721" y="2615682"/>
            <a:chExt cx="3467547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FEB44F-EF61-536A-90F0-9ECF8B5B6967}"/>
                </a:ext>
              </a:extLst>
            </p:cNvPr>
            <p:cNvGrpSpPr/>
            <p:nvPr/>
          </p:nvGrpSpPr>
          <p:grpSpPr>
            <a:xfrm>
              <a:off x="1436721" y="2615682"/>
              <a:ext cx="2492451" cy="680484"/>
              <a:chOff x="1436721" y="2615682"/>
              <a:chExt cx="2492451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/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/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/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ϵ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/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2DCB3-E358-4110-1FAD-25858AE69953}"/>
              </a:ext>
            </a:extLst>
          </p:cNvPr>
          <p:cNvGrpSpPr/>
          <p:nvPr/>
        </p:nvGrpSpPr>
        <p:grpSpPr>
          <a:xfrm>
            <a:off x="1716775" y="4414783"/>
            <a:ext cx="5360771" cy="680484"/>
            <a:chOff x="1716775" y="4414783"/>
            <a:chExt cx="536077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/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/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/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/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/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blipFill>
                  <a:blip r:embed="rId1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936-2B7D-5B39-6B95-CD0F686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F09-9069-E65E-EE0C-A8D151FF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are given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YES case because there is a match: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another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AA6D-D071-0487-A0FF-DC139B54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6F1962-6449-DD9A-4236-82145FB61278}"/>
              </a:ext>
            </a:extLst>
          </p:cNvPr>
          <p:cNvGrpSpPr/>
          <p:nvPr/>
        </p:nvGrpSpPr>
        <p:grpSpPr>
          <a:xfrm>
            <a:off x="1064581" y="2477162"/>
            <a:ext cx="5529378" cy="690043"/>
            <a:chOff x="1064581" y="2477162"/>
            <a:chExt cx="5529378" cy="690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/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/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/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/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/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/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7CC59-C519-BC5F-FDD3-C3BC1061ADCD}"/>
              </a:ext>
            </a:extLst>
          </p:cNvPr>
          <p:cNvGrpSpPr/>
          <p:nvPr/>
        </p:nvGrpSpPr>
        <p:grpSpPr>
          <a:xfrm>
            <a:off x="2033893" y="4498299"/>
            <a:ext cx="6418520" cy="680596"/>
            <a:chOff x="2033893" y="4498299"/>
            <a:chExt cx="6418520" cy="680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/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/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/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/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/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/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/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blipFill>
                  <a:blip r:embed="rId14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3C74FF-0628-F1D6-87FC-BFC170638766}"/>
              </a:ext>
            </a:extLst>
          </p:cNvPr>
          <p:cNvGrpSpPr/>
          <p:nvPr/>
        </p:nvGrpSpPr>
        <p:grpSpPr>
          <a:xfrm>
            <a:off x="4241934" y="5492664"/>
            <a:ext cx="5794758" cy="702487"/>
            <a:chOff x="4241934" y="5492664"/>
            <a:chExt cx="5794758" cy="702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/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/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/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/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/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/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blipFill>
                  <a:blip r:embed="rId2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14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F6A-FD8E-5CFF-AD08-EA81B25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1FFD-168A-A80B-D1EA-C292608E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NO case. Proof: A match would have to start with             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and consequently, we will always have more ones on the bottom than on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79-924B-FDD9-C3A3-E2D520C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89F46-F059-A187-7A33-A73786B95BD0}"/>
              </a:ext>
            </a:extLst>
          </p:cNvPr>
          <p:cNvGrpSpPr/>
          <p:nvPr/>
        </p:nvGrpSpPr>
        <p:grpSpPr>
          <a:xfrm>
            <a:off x="1436721" y="2615682"/>
            <a:ext cx="2492451" cy="680484"/>
            <a:chOff x="1436721" y="2615682"/>
            <a:chExt cx="249245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/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/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/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/>
              <p:nvPr/>
            </p:nvSpPr>
            <p:spPr>
              <a:xfrm>
                <a:off x="9751000" y="3410282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000" y="3410282"/>
                <a:ext cx="542259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147701</TotalTime>
  <Words>2196</Words>
  <Application>Microsoft Office PowerPoint</Application>
  <PresentationFormat>Widescreen</PresentationFormat>
  <Paragraphs>357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languages are decidable?</vt:lpstr>
      <vt:lpstr>Undecidability</vt:lpstr>
      <vt:lpstr>Undecidability beyond analysis of TMs</vt:lpstr>
      <vt:lpstr>Post’s Correspondence Problem</vt:lpstr>
      <vt:lpstr>Post’s Correspondence Problem</vt:lpstr>
      <vt:lpstr>Post’s Correspondence Problem: Example 1</vt:lpstr>
      <vt:lpstr>Post’s Correspondence Problem: Example 2</vt:lpstr>
      <vt:lpstr>Post’s Correspondence Problem: Example 3</vt:lpstr>
      <vt:lpstr>Post’s Correspondence Problem is undecidable</vt:lpstr>
      <vt:lpstr>Modified PCP</vt:lpstr>
      <vt:lpstr>Reduction from "HALT" to "MPCP"</vt:lpstr>
      <vt:lpstr>Reduction from "HALT" to "MPCP"</vt:lpstr>
      <vt:lpstr>Reduction from "HALT" to "MPCP"</vt:lpstr>
      <vt:lpstr>Domino feature 1</vt:lpstr>
      <vt:lpstr>YES maps to YES</vt:lpstr>
      <vt:lpstr>Domino feature 2</vt:lpstr>
      <vt:lpstr>YES maps to YES</vt:lpstr>
      <vt:lpstr>NO maps to NO</vt:lpstr>
      <vt:lpstr>NO maps to NO</vt:lpstr>
      <vt:lpstr>NO maps to NO</vt:lpstr>
      <vt:lpstr>Post’s Correspondence Problem is undecidable</vt:lpstr>
      <vt:lpstr>Reduction from MPCP to PCP</vt:lpstr>
      <vt:lpstr>YES maps to YES</vt:lpstr>
      <vt:lpstr>NO maps to NO</vt:lpstr>
      <vt:lpstr>Using reductions to prove undecidability</vt:lpstr>
      <vt:lpstr>The “emptiness problem” </vt:lpstr>
      <vt:lpstr>Which languages are undecidable?</vt:lpstr>
      <vt:lpstr>Some more undecidable problems</vt:lpstr>
      <vt:lpstr>Hilbert’s 10th problem</vt:lpstr>
      <vt:lpstr>Derivatives vs. Integrals</vt:lpstr>
      <vt:lpstr>Elementary functions</vt:lpstr>
      <vt:lpstr>Integration is undecidable</vt:lpstr>
      <vt:lpstr>Matrix mortality</vt:lpstr>
      <vt:lpstr>Computability theory: Conclusions</vt:lpstr>
      <vt:lpstr>Undecidability</vt:lpstr>
      <vt:lpstr>Computability theory beyond undecidability</vt:lpstr>
      <vt:lpstr>Midterm cutoff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451</cp:revision>
  <dcterms:created xsi:type="dcterms:W3CDTF">2022-12-12T23:26:37Z</dcterms:created>
  <dcterms:modified xsi:type="dcterms:W3CDTF">2024-04-04T19:59:34Z</dcterms:modified>
</cp:coreProperties>
</file>