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910" r:id="rId2"/>
    <p:sldId id="458" r:id="rId3"/>
    <p:sldId id="459" r:id="rId4"/>
    <p:sldId id="854" r:id="rId5"/>
    <p:sldId id="865" r:id="rId6"/>
    <p:sldId id="884" r:id="rId7"/>
    <p:sldId id="880" r:id="rId8"/>
    <p:sldId id="881" r:id="rId9"/>
    <p:sldId id="877" r:id="rId10"/>
    <p:sldId id="878" r:id="rId11"/>
    <p:sldId id="604" r:id="rId12"/>
    <p:sldId id="556" r:id="rId13"/>
    <p:sldId id="585" r:id="rId14"/>
    <p:sldId id="886" r:id="rId15"/>
    <p:sldId id="831" r:id="rId16"/>
    <p:sldId id="588" r:id="rId17"/>
    <p:sldId id="829" r:id="rId18"/>
    <p:sldId id="591" r:id="rId19"/>
    <p:sldId id="882" r:id="rId20"/>
    <p:sldId id="832" r:id="rId21"/>
    <p:sldId id="887" r:id="rId22"/>
    <p:sldId id="883" r:id="rId23"/>
    <p:sldId id="596" r:id="rId24"/>
    <p:sldId id="692" r:id="rId25"/>
    <p:sldId id="693" r:id="rId26"/>
    <p:sldId id="892" r:id="rId27"/>
    <p:sldId id="893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5EAB"/>
    <a:srgbClr val="FF99FF"/>
    <a:srgbClr val="00FFFF"/>
    <a:srgbClr val="FFF2CC"/>
    <a:srgbClr val="4472C4"/>
    <a:srgbClr val="FFCCFF"/>
    <a:srgbClr val="8A3500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6" d="100"/>
          <a:sy n="106" d="100"/>
        </p:scale>
        <p:origin x="331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3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11.png"/><Relationship Id="rId3" Type="http://schemas.openxmlformats.org/officeDocument/2006/relationships/image" Target="../media/image1700.png"/><Relationship Id="rId7" Type="http://schemas.openxmlformats.org/officeDocument/2006/relationships/image" Target="../media/image1750.png"/><Relationship Id="rId12" Type="http://schemas.openxmlformats.org/officeDocument/2006/relationships/image" Target="../media/image1800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11" Type="http://schemas.openxmlformats.org/officeDocument/2006/relationships/image" Target="../media/image179.png"/><Relationship Id="rId5" Type="http://schemas.openxmlformats.org/officeDocument/2006/relationships/image" Target="../media/image172.png"/><Relationship Id="rId10" Type="http://schemas.openxmlformats.org/officeDocument/2006/relationships/image" Target="../media/image1780.png"/><Relationship Id="rId4" Type="http://schemas.openxmlformats.org/officeDocument/2006/relationships/image" Target="../media/image1712.png"/><Relationship Id="rId9" Type="http://schemas.openxmlformats.org/officeDocument/2006/relationships/image" Target="../media/image17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png"/><Relationship Id="rId3" Type="http://schemas.openxmlformats.org/officeDocument/2006/relationships/image" Target="../media/image105.png"/><Relationship Id="rId7" Type="http://schemas.openxmlformats.org/officeDocument/2006/relationships/image" Target="../media/image134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10" Type="http://schemas.openxmlformats.org/officeDocument/2006/relationships/image" Target="../media/image137.png"/><Relationship Id="rId4" Type="http://schemas.openxmlformats.org/officeDocument/2006/relationships/image" Target="../media/image109.png"/><Relationship Id="rId9" Type="http://schemas.openxmlformats.org/officeDocument/2006/relationships/image" Target="../media/image13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13" Type="http://schemas.openxmlformats.org/officeDocument/2006/relationships/image" Target="../media/image165.png"/><Relationship Id="rId3" Type="http://schemas.openxmlformats.org/officeDocument/2006/relationships/image" Target="../media/image139.png"/><Relationship Id="rId7" Type="http://schemas.openxmlformats.org/officeDocument/2006/relationships/image" Target="../media/image144.png"/><Relationship Id="rId12" Type="http://schemas.openxmlformats.org/officeDocument/2006/relationships/image" Target="../media/image154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11" Type="http://schemas.openxmlformats.org/officeDocument/2006/relationships/image" Target="../media/image153.png"/><Relationship Id="rId5" Type="http://schemas.openxmlformats.org/officeDocument/2006/relationships/image" Target="../media/image142.png"/><Relationship Id="rId10" Type="http://schemas.openxmlformats.org/officeDocument/2006/relationships/image" Target="../media/image150.png"/><Relationship Id="rId4" Type="http://schemas.openxmlformats.org/officeDocument/2006/relationships/image" Target="../media/image140.png"/><Relationship Id="rId9" Type="http://schemas.openxmlformats.org/officeDocument/2006/relationships/image" Target="../media/image14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1.png"/><Relationship Id="rId5" Type="http://schemas.openxmlformats.org/officeDocument/2006/relationships/image" Target="../media/image381.png"/><Relationship Id="rId4" Type="http://schemas.openxmlformats.org/officeDocument/2006/relationships/image" Target="../media/image37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image" Target="../media/image17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.png"/><Relationship Id="rId3" Type="http://schemas.openxmlformats.org/officeDocument/2006/relationships/image" Target="../media/image174.png"/><Relationship Id="rId7" Type="http://schemas.openxmlformats.org/officeDocument/2006/relationships/image" Target="../media/image400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5.png"/><Relationship Id="rId18" Type="http://schemas.openxmlformats.org/officeDocument/2006/relationships/image" Target="../media/image570.png"/><Relationship Id="rId26" Type="http://schemas.openxmlformats.org/officeDocument/2006/relationships/image" Target="../media/image203.png"/><Relationship Id="rId3" Type="http://schemas.openxmlformats.org/officeDocument/2006/relationships/image" Target="../media/image192.png"/><Relationship Id="rId21" Type="http://schemas.openxmlformats.org/officeDocument/2006/relationships/image" Target="../media/image198.png"/><Relationship Id="rId12" Type="http://schemas.openxmlformats.org/officeDocument/2006/relationships/image" Target="../media/image194.png"/><Relationship Id="rId17" Type="http://schemas.openxmlformats.org/officeDocument/2006/relationships/image" Target="../media/image560.png"/><Relationship Id="rId25" Type="http://schemas.openxmlformats.org/officeDocument/2006/relationships/image" Target="../media/image202.png"/><Relationship Id="rId2" Type="http://schemas.openxmlformats.org/officeDocument/2006/relationships/image" Target="../media/image191.png"/><Relationship Id="rId16" Type="http://schemas.openxmlformats.org/officeDocument/2006/relationships/image" Target="../media/image550.png"/><Relationship Id="rId20" Type="http://schemas.openxmlformats.org/officeDocument/2006/relationships/image" Target="../media/image197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93.png"/><Relationship Id="rId24" Type="http://schemas.openxmlformats.org/officeDocument/2006/relationships/image" Target="../media/image201.png"/><Relationship Id="rId15" Type="http://schemas.openxmlformats.org/officeDocument/2006/relationships/image" Target="../media/image541.png"/><Relationship Id="rId23" Type="http://schemas.openxmlformats.org/officeDocument/2006/relationships/image" Target="../media/image200.png"/><Relationship Id="rId10" Type="http://schemas.openxmlformats.org/officeDocument/2006/relationships/image" Target="../media/image520.png"/><Relationship Id="rId19" Type="http://schemas.openxmlformats.org/officeDocument/2006/relationships/image" Target="../media/image196.png"/><Relationship Id="rId9" Type="http://schemas.openxmlformats.org/officeDocument/2006/relationships/image" Target="../media/image511.png"/><Relationship Id="rId14" Type="http://schemas.openxmlformats.org/officeDocument/2006/relationships/image" Target="../media/image531.png"/><Relationship Id="rId22" Type="http://schemas.openxmlformats.org/officeDocument/2006/relationships/image" Target="../media/image19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74.png"/><Relationship Id="rId7" Type="http://schemas.openxmlformats.org/officeDocument/2006/relationships/image" Target="../media/image62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20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2.png"/><Relationship Id="rId3" Type="http://schemas.openxmlformats.org/officeDocument/2006/relationships/image" Target="../media/image650.png"/><Relationship Id="rId7" Type="http://schemas.openxmlformats.org/officeDocument/2006/relationships/image" Target="../media/image691.png"/><Relationship Id="rId12" Type="http://schemas.openxmlformats.org/officeDocument/2006/relationships/image" Target="../media/image750.png"/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1.png"/><Relationship Id="rId11" Type="http://schemas.openxmlformats.org/officeDocument/2006/relationships/image" Target="../media/image740.png"/><Relationship Id="rId5" Type="http://schemas.openxmlformats.org/officeDocument/2006/relationships/image" Target="../media/image670.png"/><Relationship Id="rId10" Type="http://schemas.openxmlformats.org/officeDocument/2006/relationships/image" Target="../media/image731.png"/><Relationship Id="rId4" Type="http://schemas.openxmlformats.org/officeDocument/2006/relationships/image" Target="../media/image660.png"/><Relationship Id="rId9" Type="http://schemas.openxmlformats.org/officeDocument/2006/relationships/image" Target="../media/image7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0.png"/><Relationship Id="rId3" Type="http://schemas.openxmlformats.org/officeDocument/2006/relationships/image" Target="../media/image208.png"/><Relationship Id="rId7" Type="http://schemas.openxmlformats.org/officeDocument/2006/relationships/image" Target="../media/image720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0.png"/><Relationship Id="rId3" Type="http://schemas.openxmlformats.org/officeDocument/2006/relationships/image" Target="../media/image2111.png"/><Relationship Id="rId7" Type="http://schemas.openxmlformats.org/officeDocument/2006/relationships/image" Target="../media/image840.png"/><Relationship Id="rId12" Type="http://schemas.openxmlformats.org/officeDocument/2006/relationships/image" Target="../media/image890.png"/><Relationship Id="rId2" Type="http://schemas.openxmlformats.org/officeDocument/2006/relationships/image" Target="../media/image20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0.png"/><Relationship Id="rId11" Type="http://schemas.openxmlformats.org/officeDocument/2006/relationships/image" Target="../media/image880.png"/><Relationship Id="rId5" Type="http://schemas.openxmlformats.org/officeDocument/2006/relationships/image" Target="../media/image820.png"/><Relationship Id="rId10" Type="http://schemas.openxmlformats.org/officeDocument/2006/relationships/image" Target="../media/image870.png"/><Relationship Id="rId4" Type="http://schemas.openxmlformats.org/officeDocument/2006/relationships/image" Target="../media/image810.png"/><Relationship Id="rId9" Type="http://schemas.openxmlformats.org/officeDocument/2006/relationships/image" Target="../media/image86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3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2.png"/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1.png"/><Relationship Id="rId5" Type="http://schemas.openxmlformats.org/officeDocument/2006/relationships/image" Target="../media/image214.png"/><Relationship Id="rId15" Type="http://schemas.openxmlformats.org/officeDocument/2006/relationships/image" Target="../media/image225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4" Type="http://schemas.openxmlformats.org/officeDocument/2006/relationships/image" Target="../media/image224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3" Type="http://schemas.openxmlformats.org/officeDocument/2006/relationships/image" Target="../media/image174.png"/><Relationship Id="rId7" Type="http://schemas.openxmlformats.org/officeDocument/2006/relationships/image" Target="../media/image227.png"/><Relationship Id="rId2" Type="http://schemas.openxmlformats.org/officeDocument/2006/relationships/image" Target="../media/image2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22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2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1.png"/><Relationship Id="rId3" Type="http://schemas.openxmlformats.org/officeDocument/2006/relationships/image" Target="../media/image841.png"/><Relationship Id="rId7" Type="http://schemas.openxmlformats.org/officeDocument/2006/relationships/image" Target="../media/image86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8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Autumn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3BD8EF-803A-BE43-CA67-9D61EA6BA713}"/>
              </a:ext>
            </a:extLst>
          </p:cNvPr>
          <p:cNvSpPr txBox="1"/>
          <p:nvPr/>
        </p:nvSpPr>
        <p:spPr>
          <a:xfrm>
            <a:off x="6096000" y="1174536"/>
            <a:ext cx="5257800" cy="450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700" dirty="0"/>
              <a:t>⏳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78221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9A0B-F2A2-92F2-7DEC-4AA2FCA51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706EF-8144-AD03-DF2A-100FB3275C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945" y="1825625"/>
                <a:ext cx="10979833" cy="4351338"/>
              </a:xfrm>
            </p:spPr>
            <p:txBody>
              <a:bodyPr/>
              <a:lstStyle/>
              <a:p>
                <a:r>
                  <a:rPr lang="en-US" dirty="0"/>
                  <a:t>Our goal was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</a:p>
              <a:p>
                <a:r>
                  <a:rPr lang="en-US" dirty="0"/>
                  <a:t>Our strategy was to </a:t>
                </a:r>
                <a:r>
                  <a:rPr lang="en-US" dirty="0">
                    <a:solidFill>
                      <a:schemeClr val="accent1"/>
                    </a:solidFill>
                  </a:rPr>
                  <a:t>design an algorithm</a:t>
                </a:r>
                <a:r>
                  <a:rPr lang="en-US" dirty="0"/>
                  <a:t> for deciding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!</a:t>
                </a:r>
                <a:br>
                  <a:rPr lang="en-US" dirty="0"/>
                </a:br>
                <a:r>
                  <a:rPr lang="en-US" dirty="0"/>
                  <a:t>(using a hypothetical device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existence</a:t>
                </a:r>
                <a:r>
                  <a:rPr lang="en-US" dirty="0"/>
                  <a:t> of one algorithm implies the </a:t>
                </a:r>
                <a:r>
                  <a:rPr lang="en-US" dirty="0">
                    <a:solidFill>
                      <a:schemeClr val="accent1"/>
                    </a:solidFill>
                  </a:rPr>
                  <a:t>non-existence</a:t>
                </a:r>
                <a:r>
                  <a:rPr lang="en-US" dirty="0"/>
                  <a:t> of another!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E706EF-8144-AD03-DF2A-100FB3275C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945" y="1825625"/>
                <a:ext cx="10979833" cy="4351338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599EAA-3F9B-307D-C0A3-3497597E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18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A9C1D-56A4-07AE-A53E-A2AAE5369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standards of rigor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A1DAC-25C3-F3D3-C438-29D90D700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2714625"/>
            <a:ext cx="11382375" cy="395878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Going forward, when we want to </a:t>
            </a:r>
            <a:r>
              <a:rPr lang="en-US" dirty="0">
                <a:solidFill>
                  <a:schemeClr val="accent1"/>
                </a:solidFill>
              </a:rPr>
              <a:t>construct</a:t>
            </a:r>
            <a:r>
              <a:rPr lang="en-US" dirty="0"/>
              <a:t> a Turing machine (e.g., for a reduction), we will simply describe what it does in </a:t>
            </a:r>
            <a:r>
              <a:rPr lang="en-US" dirty="0">
                <a:solidFill>
                  <a:schemeClr val="accent1"/>
                </a:solidFill>
              </a:rPr>
              <a:t>plain English</a:t>
            </a:r>
          </a:p>
          <a:p>
            <a:pPr lvl="1"/>
            <a:r>
              <a:rPr lang="en-US" dirty="0"/>
              <a:t>As if we were giving instructions to a human being</a:t>
            </a:r>
          </a:p>
          <a:p>
            <a:pPr lvl="1"/>
            <a:r>
              <a:rPr lang="en-US" dirty="0"/>
              <a:t>Plain English description </a:t>
            </a:r>
            <a:r>
              <a:rPr lang="en-US" dirty="0">
                <a:solidFill>
                  <a:schemeClr val="accent1"/>
                </a:solidFill>
              </a:rPr>
              <a:t>can </a:t>
            </a:r>
            <a:r>
              <a:rPr lang="en-US" dirty="0"/>
              <a:t>be formalized as a Turing machine, but this is tedious</a:t>
            </a:r>
          </a:p>
          <a:p>
            <a:pPr lvl="1"/>
            <a:r>
              <a:rPr lang="en-US" dirty="0"/>
              <a:t>You should follow this convention on </a:t>
            </a:r>
            <a:r>
              <a:rPr lang="en-US" dirty="0">
                <a:solidFill>
                  <a:schemeClr val="accent1"/>
                </a:solidFill>
              </a:rPr>
              <a:t>Exercise 8 and beyond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219F4-BB54-D8FB-9EED-6D637E01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932BCE-B6AD-160F-23FD-73AA403ABC0B}"/>
                  </a:ext>
                </a:extLst>
              </p:cNvPr>
              <p:cNvSpPr/>
              <p:nvPr/>
            </p:nvSpPr>
            <p:spPr>
              <a:xfrm>
                <a:off x="7342891" y="244919"/>
                <a:ext cx="4658609" cy="19812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rejects, reject. Otherwise: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rejects, accept;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accepts, reject.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932BCE-B6AD-160F-23FD-73AA403ABC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891" y="244919"/>
                <a:ext cx="4658609" cy="1981200"/>
              </a:xfrm>
              <a:prstGeom prst="rect">
                <a:avLst/>
              </a:prstGeom>
              <a:blipFill>
                <a:blip r:embed="rId3"/>
                <a:stretch>
                  <a:fillRect b="-122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8728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EBF57-F3FB-11FB-D340-E485948C9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Now we have two examples of undecidable</a:t>
                </a:r>
                <a:br>
                  <a:rPr lang="en-US" dirty="0"/>
                </a:br>
                <a:r>
                  <a:rPr lang="en-US" dirty="0"/>
                  <a:t>languages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Next, we will see an example of an undecidable language that (seemingly) </a:t>
                </a:r>
                <a:r>
                  <a:rPr lang="en-US" dirty="0">
                    <a:solidFill>
                      <a:schemeClr val="accent1"/>
                    </a:solidFill>
                  </a:rPr>
                  <a:t>isn’t about Turing machines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543D4-11C3-3821-EF28-5F55947045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638882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CF7985-A707-9D92-286A-718834BD0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7FCEEC06-16F0-2AC0-DAAC-625B546B42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13" y="576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007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FB851-E17E-CF25-2E8F-035AA5117D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293"/>
                <a:ext cx="10121900" cy="525248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Given:</a:t>
                </a:r>
                <a:r>
                  <a:rPr lang="en-US" dirty="0"/>
                  <a:t> A list of “dominos”          ,         ,        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,	       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for some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Goal:</a:t>
                </a:r>
                <a:r>
                  <a:rPr lang="en-US" dirty="0"/>
                  <a:t> Determine whether it is possible to construct a “match”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“match” is a sequence of dominos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Using the same domino multiple times is permitted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BFB851-E17E-CF25-2E8F-035AA5117D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293"/>
                <a:ext cx="10121900" cy="5252484"/>
              </a:xfrm>
              <a:blipFill>
                <a:blip r:embed="rId2"/>
                <a:stretch>
                  <a:fillRect l="-1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5015022" y="1534944"/>
            <a:ext cx="3661733" cy="680484"/>
            <a:chOff x="1541721" y="2307153"/>
            <a:chExt cx="3661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661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1195" y="2307153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6659524" y="3750524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7325A83-A8A0-D66C-2105-59990D453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5BEC9-AAD3-5E31-4ED3-E853F3136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34588-E1A7-D9E2-2E6E-9C6574C0F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</a:t>
            </a:r>
            <a:r>
              <a:rPr lang="en-US" dirty="0">
                <a:solidFill>
                  <a:schemeClr val="accent1"/>
                </a:solidFill>
              </a:rPr>
              <a:t>YES</a:t>
            </a:r>
            <a:r>
              <a:rPr lang="en-US" dirty="0"/>
              <a:t> case.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C2B5FA-1C0F-E802-4414-174833A78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2A12095-4085-B15D-F05A-D9DD47211CEB}"/>
              </a:ext>
            </a:extLst>
          </p:cNvPr>
          <p:cNvGrpSpPr/>
          <p:nvPr/>
        </p:nvGrpSpPr>
        <p:grpSpPr>
          <a:xfrm>
            <a:off x="1436721" y="2615682"/>
            <a:ext cx="3467547" cy="680484"/>
            <a:chOff x="1436721" y="2615682"/>
            <a:chExt cx="3467547" cy="680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C645153-0432-FC6C-A906-8F4B00A6DE55}"/>
                </a:ext>
              </a:extLst>
            </p:cNvPr>
            <p:cNvGrpSpPr/>
            <p:nvPr/>
          </p:nvGrpSpPr>
          <p:grpSpPr>
            <a:xfrm>
              <a:off x="1436721" y="2615682"/>
              <a:ext cx="2492451" cy="680484"/>
              <a:chOff x="1436721" y="2615682"/>
              <a:chExt cx="2492451" cy="680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093830E-9D8D-6D34-F410-87493756114F}"/>
                      </a:ext>
                    </a:extLst>
                  </p:cNvPr>
                  <p:cNvSpPr/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8093830E-9D8D-6D34-F410-87493756114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36721" y="2615682"/>
                    <a:ext cx="542259" cy="6804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A025BD9-9F79-BF14-C49A-C00EAE9BB918}"/>
                      </a:ext>
                    </a:extLst>
                  </p:cNvPr>
                  <p:cNvSpPr/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7A025BD9-9F79-BF14-C49A-C00EAE9BB91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11817" y="2615682"/>
                    <a:ext cx="542259" cy="68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635DCF3-56EE-8947-A081-0DBCDDB3EAC9}"/>
                      </a:ext>
                    </a:extLst>
                  </p:cNvPr>
                  <p:cNvSpPr/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  <m:brk m:alnAt="7"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635DCF3-56EE-8947-A081-0DBCDDB3EAC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86913" y="2615682"/>
                    <a:ext cx="542259" cy="68048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C235C03-B2D4-9CAF-4110-B1B8B0384BC3}"/>
                    </a:ext>
                  </a:extLst>
                </p:cNvPr>
                <p:cNvSpPr/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000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4C235C03-B2D4-9CAF-4110-B1B8B0384B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2009" y="2615682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EBF0D7-37D5-68D5-E813-E7A5E41A1765}"/>
                  </a:ext>
                </a:extLst>
              </p:cNvPr>
              <p:cNvSpPr/>
              <p:nvPr/>
            </p:nvSpPr>
            <p:spPr>
              <a:xfrm>
                <a:off x="1716775" y="4414783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C1EBF0D7-37D5-68D5-E813-E7A5E41A17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775" y="4414783"/>
                <a:ext cx="542259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190BC4-E95F-36E5-A517-6DD1A28FC5C4}"/>
                  </a:ext>
                </a:extLst>
              </p:cNvPr>
              <p:cNvSpPr/>
              <p:nvPr/>
            </p:nvSpPr>
            <p:spPr>
              <a:xfrm>
                <a:off x="2259034" y="4414783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7190BC4-E95F-36E5-A517-6DD1A28FC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034" y="4414783"/>
                <a:ext cx="542259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A51F96-B41E-A6F5-35F1-D7C450DA113A}"/>
                  </a:ext>
                </a:extLst>
              </p:cNvPr>
              <p:cNvSpPr/>
              <p:nvPr/>
            </p:nvSpPr>
            <p:spPr>
              <a:xfrm>
                <a:off x="2801293" y="4414783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9A51F96-B41E-A6F5-35F1-D7C450DA11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293" y="4414783"/>
                <a:ext cx="542259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A7C4-C0F6-C971-BEF5-580387D4BD9E}"/>
                  </a:ext>
                </a:extLst>
              </p:cNvPr>
              <p:cNvSpPr/>
              <p:nvPr/>
            </p:nvSpPr>
            <p:spPr>
              <a:xfrm>
                <a:off x="3343552" y="4414783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000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0B24A7C4-C0F6-C971-BEF5-580387D4BD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552" y="4414783"/>
                <a:ext cx="542259" cy="680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56DDC3-CCAA-3EC6-3165-F4CD89098F01}"/>
                  </a:ext>
                </a:extLst>
              </p:cNvPr>
              <p:cNvSpPr txBox="1"/>
              <p:nvPr/>
            </p:nvSpPr>
            <p:spPr>
              <a:xfrm>
                <a:off x="4079164" y="4431859"/>
                <a:ext cx="299838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111000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← </m:t>
                    </m:r>
                  </m:oMath>
                </a14:m>
                <a:r>
                  <a:rPr lang="en-US" dirty="0"/>
                  <a:t>111000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656DDC3-CCAA-3EC6-3165-F4CD89098F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164" y="4431859"/>
                <a:ext cx="2998382" cy="646331"/>
              </a:xfrm>
              <a:prstGeom prst="rect">
                <a:avLst/>
              </a:prstGeom>
              <a:blipFill>
                <a:blip r:embed="rId10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6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698 -0.26181 L 2.08333E-7 3.7037E-6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88" y="1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679 -0.26181 L -8.33333E-7 -4.44444E-6 " pathEditMode="relative" rAng="0" ptsTypes="AA"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119 -0.26181 L 2.29167E-6 -4.44444E-6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78" y="131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373 -0.26181 L -0.00039 -0.00023 " pathEditMode="relative" rAng="0" ptsTypes="AA">
                                      <p:cBhvr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06" y="13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6" grpId="0" animBg="1"/>
      <p:bldP spid="16" grpId="1" animBg="1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EB72D13A-4F14-6632-AF6F-7641C2E0D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6DE50-04A6-91FB-1FF4-EAA2194FE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C9CF8-DA69-6945-386C-E362067A8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Suppose we are given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This is a </a:t>
            </a:r>
            <a:r>
              <a:rPr lang="en-US" dirty="0">
                <a:solidFill>
                  <a:schemeClr val="accent1"/>
                </a:solidFill>
              </a:rPr>
              <a:t>YES</a:t>
            </a:r>
            <a:r>
              <a:rPr lang="en-US" dirty="0"/>
              <a:t> case.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9F413-9D2F-367E-5B59-BFBA654A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39093C-F804-D25E-EE54-22807D2938B0}"/>
              </a:ext>
            </a:extLst>
          </p:cNvPr>
          <p:cNvGrpSpPr/>
          <p:nvPr/>
        </p:nvGrpSpPr>
        <p:grpSpPr>
          <a:xfrm>
            <a:off x="1174516" y="4397705"/>
            <a:ext cx="8998183" cy="680485"/>
            <a:chOff x="1174516" y="4397705"/>
            <a:chExt cx="8998183" cy="6804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/>
                <p:nvPr/>
              </p:nvSpPr>
              <p:spPr>
                <a:xfrm>
                  <a:off x="6791442" y="4419489"/>
                  <a:ext cx="338125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4BA2A71-14B7-CE66-0F56-E1FD808576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1442" y="4419489"/>
                  <a:ext cx="3381257" cy="64633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BF2D9A3-42EF-DF64-8501-457A95C1EE6F}"/>
                    </a:ext>
                  </a:extLst>
                </p:cNvPr>
                <p:cNvSpPr/>
                <p:nvPr/>
              </p:nvSpPr>
              <p:spPr>
                <a:xfrm>
                  <a:off x="1174516" y="4397706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BF2D9A3-42EF-DF64-8501-457A95C1EE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516" y="4397706"/>
                  <a:ext cx="1084518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4A8081-03AA-0F8D-4A88-E33BC1B1E48F}"/>
                    </a:ext>
                  </a:extLst>
                </p:cNvPr>
                <p:cNvSpPr/>
                <p:nvPr/>
              </p:nvSpPr>
              <p:spPr>
                <a:xfrm>
                  <a:off x="2259034" y="4397706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2B4A8081-03AA-0F8D-4A88-E33BC1B1E4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9034" y="4397706"/>
                  <a:ext cx="1084518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6B73DA7-BD7B-B61B-E2C8-7638160D415E}"/>
                    </a:ext>
                  </a:extLst>
                </p:cNvPr>
                <p:cNvSpPr/>
                <p:nvPr/>
              </p:nvSpPr>
              <p:spPr>
                <a:xfrm>
                  <a:off x="3343552" y="4397706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6B73DA7-BD7B-B61B-E2C8-7638160D41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3552" y="4397706"/>
                  <a:ext cx="1084518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0521D95-BF74-E13C-7B2D-28CF685936D1}"/>
                    </a:ext>
                  </a:extLst>
                </p:cNvPr>
                <p:cNvSpPr/>
                <p:nvPr/>
              </p:nvSpPr>
              <p:spPr>
                <a:xfrm>
                  <a:off x="4428070" y="4397705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0521D95-BF74-E13C-7B2D-28CF685936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8070" y="4397705"/>
                  <a:ext cx="1084518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6144D14-E451-3F75-8CC5-FFF0DBC4EEC0}"/>
                    </a:ext>
                  </a:extLst>
                </p:cNvPr>
                <p:cNvSpPr/>
                <p:nvPr/>
              </p:nvSpPr>
              <p:spPr>
                <a:xfrm>
                  <a:off x="5512588" y="4397705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6144D14-E451-3F75-8CC5-FFF0DBC4EE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2588" y="4397705"/>
                  <a:ext cx="1084518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68AE30F-27CE-5662-745F-89987BB78F8B}"/>
              </a:ext>
            </a:extLst>
          </p:cNvPr>
          <p:cNvGrpSpPr/>
          <p:nvPr/>
        </p:nvGrpSpPr>
        <p:grpSpPr>
          <a:xfrm>
            <a:off x="1500955" y="2588240"/>
            <a:ext cx="9852845" cy="690826"/>
            <a:chOff x="1035951" y="2612759"/>
            <a:chExt cx="9852845" cy="6908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36136B-B0DF-4B3B-8459-FBF394BFB127}"/>
                    </a:ext>
                  </a:extLst>
                </p:cNvPr>
                <p:cNvSpPr/>
                <p:nvPr/>
              </p:nvSpPr>
              <p:spPr>
                <a:xfrm>
                  <a:off x="4546478" y="2619044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836136B-B0DF-4B3B-8459-FBF394BFB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6478" y="2619044"/>
                  <a:ext cx="108451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944457-C990-BF36-B95E-66CEA26242C5}"/>
                    </a:ext>
                  </a:extLst>
                </p:cNvPr>
                <p:cNvSpPr/>
                <p:nvPr/>
              </p:nvSpPr>
              <p:spPr>
                <a:xfrm>
                  <a:off x="9804278" y="2623101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B944457-C990-BF36-B95E-66CEA26242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4278" y="2623101"/>
                  <a:ext cx="1084518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0AA55A6-68E4-75FA-3374-3FE385612C41}"/>
                    </a:ext>
                  </a:extLst>
                </p:cNvPr>
                <p:cNvSpPr/>
                <p:nvPr/>
              </p:nvSpPr>
              <p:spPr>
                <a:xfrm>
                  <a:off x="1035951" y="2618449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0AA55A6-68E4-75FA-3374-3FE385612C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5951" y="2618449"/>
                  <a:ext cx="108451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8E63D34-BAA6-5483-A4A9-D290D703E695}"/>
                    </a:ext>
                  </a:extLst>
                </p:cNvPr>
                <p:cNvSpPr/>
                <p:nvPr/>
              </p:nvSpPr>
              <p:spPr>
                <a:xfrm>
                  <a:off x="6293528" y="2618449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8E63D34-BAA6-5483-A4A9-D290D703E6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3528" y="2618449"/>
                  <a:ext cx="1084518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34B8EFE-F1CC-4836-88FC-EDF814B92F51}"/>
                    </a:ext>
                  </a:extLst>
                </p:cNvPr>
                <p:cNvSpPr/>
                <p:nvPr/>
              </p:nvSpPr>
              <p:spPr>
                <a:xfrm>
                  <a:off x="2788477" y="2623101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34B8EFE-F1CC-4836-88FC-EDF814B92F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8477" y="2623101"/>
                  <a:ext cx="1084518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2785342-5019-B4D1-A6C5-0144F0F97D94}"/>
                    </a:ext>
                  </a:extLst>
                </p:cNvPr>
                <p:cNvSpPr/>
                <p:nvPr/>
              </p:nvSpPr>
              <p:spPr>
                <a:xfrm>
                  <a:off x="8048903" y="2612759"/>
                  <a:ext cx="108451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22785342-5019-B4D1-A6C5-0144F0F97D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48903" y="2612759"/>
                  <a:ext cx="1084518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6233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96F6A-FD8E-5CFF-AD08-EA81B251B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Example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21FFD-168A-A80B-D1EA-C292608EBC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Suppose we are given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This is a </a:t>
                </a:r>
                <a:r>
                  <a:rPr lang="en-US" dirty="0">
                    <a:solidFill>
                      <a:schemeClr val="accent1"/>
                    </a:solidFill>
                  </a:rPr>
                  <a:t>NO</a:t>
                </a:r>
                <a:r>
                  <a:rPr lang="en-US" dirty="0"/>
                  <a:t> case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A match would have to start with         …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…which means there will always be more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$</m:t>
                    </m:r>
                  </m:oMath>
                </a14:m>
                <a:r>
                  <a:rPr lang="en-US" dirty="0"/>
                  <a:t> symbols on the bottom than on the top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E21FFD-168A-A80B-D1EA-C292608EBC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576E79-924B-FDD9-C3A3-E2D520C0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AE89F46-F059-A187-7A33-A73786B95BD0}"/>
              </a:ext>
            </a:extLst>
          </p:cNvPr>
          <p:cNvGrpSpPr/>
          <p:nvPr/>
        </p:nvGrpSpPr>
        <p:grpSpPr>
          <a:xfrm>
            <a:off x="1436721" y="2615682"/>
            <a:ext cx="2492451" cy="680484"/>
            <a:chOff x="1436721" y="2615682"/>
            <a:chExt cx="2492451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/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#$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C101291D-1338-425F-0EAE-EEDAB227AB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721" y="2615682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/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$#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$#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EC5AE5FA-0CAF-6278-0661-2017ADA8B4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1817" y="2615682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/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$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nor/>
                                </m:rPr>
                                <a:rPr lang="en-US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#$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AADBF10-E6D6-D1F1-A0F2-B4012F3421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6913" y="2615682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/>
              <p:nvPr/>
            </p:nvSpPr>
            <p:spPr>
              <a:xfrm>
                <a:off x="7062229" y="4158233"/>
                <a:ext cx="542259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nor/>
                                <m:brk m:alnAt="7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</m:t>
                            </m:r>
                          </m:e>
                        </m:mr>
                        <m:m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#$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4A94CBD-F968-8A2F-3B15-0AE78B3963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2229" y="4158233"/>
                <a:ext cx="542259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405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8748BBCA-ECDC-D058-CE55-3BD0B72C59AC}"/>
              </a:ext>
            </a:extLst>
          </p:cNvPr>
          <p:cNvSpPr/>
          <p:nvPr/>
        </p:nvSpPr>
        <p:spPr>
          <a:xfrm>
            <a:off x="2002704" y="5376518"/>
            <a:ext cx="6064971" cy="3921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on the upcoming 18 slides.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New feature: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We’ll use a double outline to indicate the special first domino: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9CD56-E275-A0D7-5477-068CE0FB8ED5}"/>
                  </a:ext>
                </a:extLst>
              </p:cNvPr>
              <p:cNvSpPr/>
              <p:nvPr/>
            </p:nvSpPr>
            <p:spPr>
              <a:xfrm>
                <a:off x="9626496" y="3477750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9CD56-E275-A0D7-5477-068CE0FB8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496" y="3477750"/>
                <a:ext cx="69687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8C664-4130-4C27-5578-691B93CE7AE9}"/>
                  </a:ext>
                </a:extLst>
              </p:cNvPr>
              <p:cNvSpPr/>
              <p:nvPr/>
            </p:nvSpPr>
            <p:spPr>
              <a:xfrm>
                <a:off x="3610654" y="507331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8C664-4130-4C27-5578-691B93CE7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54" y="5073311"/>
                <a:ext cx="4995500" cy="116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F73A6FB-E0B0-80EA-9DF2-AD0AEC52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D269C-1C49-AF0E-197C-8F72DB70D3F0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00A3-0BA8-C469-B8B4-2719EAC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84F0A8C-5800-A882-F595-2AA3ADC0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E8F5CA-1886-2654-0970-32DB2E98A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BB31A0F9-A112-7711-2BAF-7CDF34F86FC6}"/>
              </a:ext>
            </a:extLst>
          </p:cNvPr>
          <p:cNvSpPr/>
          <p:nvPr/>
        </p:nvSpPr>
        <p:spPr>
          <a:xfrm>
            <a:off x="2104102" y="4211999"/>
            <a:ext cx="7032698" cy="417635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(details on upcoming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 r="-7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4E03B-C513-F68D-2B6D-DD15E8952E22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83B2F99-767C-AA86-BF05-4FC4FC8CEE7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3" grpId="0" uiExpand="1" build="p"/>
      <p:bldP spid="6" grpId="0" animBg="1"/>
      <p:bldP spid="7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188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1BB6-5A23-424D-BCC2-57875C604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89E529-B4E1-B0D2-F2EC-6C984A9807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are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, 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</m:t>
                            </m:r>
                            <m:r>
                              <m:rPr>
                                <m:sty m:val="p"/>
                              </m:rPr>
                              <a:rPr lang="en-US" smtClean="0">
                                <a:latin typeface="Cambria Math" panose="02040503050406030204" pitchFamily="18" charset="0"/>
                              </a:rPr>
                              <m:t>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Our job is to produce </a:t>
                </a:r>
                <a:r>
                  <a:rPr lang="en-US"/>
                  <a:t>a collection </a:t>
                </a:r>
                <a:r>
                  <a:rPr lang="en-US" dirty="0"/>
                  <a:t>of dominos</a:t>
                </a:r>
              </a:p>
              <a:p>
                <a:r>
                  <a:rPr lang="en-US" dirty="0"/>
                  <a:t>Plan: Produce dominos such that constructing a match is equivalent to constructing 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computation history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9B5224-F8EC-C5AE-CD91-4D5F9EE87A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1209" y="1825625"/>
                <a:ext cx="11215991" cy="4351338"/>
              </a:xfrm>
              <a:blipFill>
                <a:blip r:embed="rId3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2C520C-BEAE-02BD-ABB8-6108CE4E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080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52D1BEB-17B0-DD5F-BAAE-5F87AC18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8A967CE-9098-7ABF-E955-A59EF1D01C41}"/>
              </a:ext>
            </a:extLst>
          </p:cNvPr>
          <p:cNvGrpSpPr/>
          <p:nvPr/>
        </p:nvGrpSpPr>
        <p:grpSpPr>
          <a:xfrm>
            <a:off x="759131" y="1877603"/>
            <a:ext cx="6331744" cy="680484"/>
            <a:chOff x="587681" y="1287053"/>
            <a:chExt cx="6331744" cy="680484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77E965B-718D-64B3-6C73-DCDEF92E4730}"/>
                </a:ext>
              </a:extLst>
            </p:cNvPr>
            <p:cNvGrpSpPr/>
            <p:nvPr/>
          </p:nvGrpSpPr>
          <p:grpSpPr>
            <a:xfrm>
              <a:off x="587681" y="1287053"/>
              <a:ext cx="4272453" cy="680484"/>
              <a:chOff x="526721" y="2140493"/>
              <a:chExt cx="4272453" cy="6804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DA91184A-27CE-6801-A9F7-CFA300E578F2}"/>
                      </a:ext>
                    </a:extLst>
                  </p:cNvPr>
                  <p:cNvSpPr/>
                  <p:nvPr/>
                </p:nvSpPr>
                <p:spPr>
                  <a:xfrm>
                    <a:off x="526721" y="2140493"/>
                    <a:ext cx="1225417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0" cmpd="dbl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⊔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>
                    <a:extLst>
                      <a:ext uri="{FF2B5EF4-FFF2-40B4-BE49-F238E27FC236}">
                        <a16:creationId xmlns:a16="http://schemas.microsoft.com/office/drawing/2014/main" id="{DA91184A-27CE-6801-A9F7-CFA300E578F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721" y="2140493"/>
                    <a:ext cx="1225417" cy="680484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  <a:ln w="6350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9524EC7-CFB6-ED4E-F682-A8E7E07BAD5D}"/>
                      </a:ext>
                    </a:extLst>
                  </p:cNvPr>
                  <p:cNvSpPr/>
                  <p:nvPr/>
                </p:nvSpPr>
                <p:spPr>
                  <a:xfrm>
                    <a:off x="3763516" y="2140493"/>
                    <a:ext cx="1035658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accept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49524EC7-CFB6-ED4E-F682-A8E7E07BAD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63516" y="2140493"/>
                    <a:ext cx="1035658" cy="68048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2F1B35A-DD01-F16A-84DA-32BACE4C9149}"/>
                      </a:ext>
                    </a:extLst>
                  </p:cNvPr>
                  <p:cNvSpPr/>
                  <p:nvPr/>
                </p:nvSpPr>
                <p:spPr>
                  <a:xfrm>
                    <a:off x="2230797" y="2140493"/>
                    <a:ext cx="396713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92F1B35A-DD01-F16A-84DA-32BACE4C914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797" y="2140493"/>
                    <a:ext cx="396713" cy="68048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279B70C-249C-2F4B-545B-115237D29729}"/>
                      </a:ext>
                    </a:extLst>
                  </p:cNvPr>
                  <p:cNvSpPr/>
                  <p:nvPr/>
                </p:nvSpPr>
                <p:spPr>
                  <a:xfrm>
                    <a:off x="3053942" y="2140493"/>
                    <a:ext cx="411716" cy="680484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279B70C-249C-2F4B-545B-115237D297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53942" y="2140493"/>
                    <a:ext cx="411716" cy="68048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4A69F7-7924-E912-D73B-17AE1D757ADB}"/>
                    </a:ext>
                  </a:extLst>
                </p:cNvPr>
                <p:cNvSpPr/>
                <p:nvPr/>
              </p:nvSpPr>
              <p:spPr>
                <a:xfrm>
                  <a:off x="5883767" y="128705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464A69F7-7924-E912-D73B-17AE1D757AD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3767" y="1287053"/>
                  <a:ext cx="1035658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699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The dominos for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6990"/>
                <a:ext cx="10515600" cy="1325563"/>
              </a:xfrm>
              <a:blipFill>
                <a:blip r:embed="rId1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0938" y="1690008"/>
                <a:ext cx="12032512" cy="57565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dirty="0"/>
                  <a:t>	          ,         ,         ,                , and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b="0" dirty="0"/>
                  <a:t>, we include                 , and we include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we include                  , and we include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        ,                 ,               ,                , and 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0938" y="1690008"/>
                <a:ext cx="12032512" cy="5756512"/>
              </a:xfrm>
              <a:blipFill>
                <a:blip r:embed="rId1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B70A-E17B-6EEA-4CBB-86BAA10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8C120C-D75C-1B98-FA9E-64D0C21BB5BB}"/>
              </a:ext>
            </a:extLst>
          </p:cNvPr>
          <p:cNvGrpSpPr/>
          <p:nvPr/>
        </p:nvGrpSpPr>
        <p:grpSpPr>
          <a:xfrm>
            <a:off x="5436736" y="3676084"/>
            <a:ext cx="3918586" cy="686932"/>
            <a:chOff x="5265286" y="3936800"/>
            <a:chExt cx="3918586" cy="686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/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/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51B0D-424C-86A3-769C-321847AE89B2}"/>
              </a:ext>
            </a:extLst>
          </p:cNvPr>
          <p:cNvGrpSpPr/>
          <p:nvPr/>
        </p:nvGrpSpPr>
        <p:grpSpPr>
          <a:xfrm>
            <a:off x="5436736" y="4470471"/>
            <a:ext cx="3918586" cy="688147"/>
            <a:chOff x="5265286" y="4839619"/>
            <a:chExt cx="3918586" cy="68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/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/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D144EA-2C34-996D-702A-6AFF6B4878E2}"/>
              </a:ext>
            </a:extLst>
          </p:cNvPr>
          <p:cNvGrpSpPr/>
          <p:nvPr/>
        </p:nvGrpSpPr>
        <p:grpSpPr>
          <a:xfrm>
            <a:off x="4761468" y="104365"/>
            <a:ext cx="7267433" cy="2657374"/>
            <a:chOff x="4602804" y="3977893"/>
            <a:chExt cx="7267433" cy="265737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AF85C7-796D-59AA-EC7E-052C6B9D01DE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4B177FE8-A7F2-7433-9612-3B6DFBE741CA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⟩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, how 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does one construct these dominos?</a:t>
                  </a:r>
                  <a:endParaRPr lang="en-US" sz="1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Hexagon 24">
                  <a:extLst>
                    <a:ext uri="{FF2B5EF4-FFF2-40B4-BE49-F238E27FC236}">
                      <a16:creationId xmlns:a16="http://schemas.microsoft.com/office/drawing/2014/main" id="{4B177FE8-A7F2-7433-9612-3B6DFBE74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18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4CA611F-0B56-2590-6A28-F1F6F0E825C8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27" name="Hexagon 26">
            <a:extLst>
              <a:ext uri="{FF2B5EF4-FFF2-40B4-BE49-F238E27FC236}">
                <a16:creationId xmlns:a16="http://schemas.microsoft.com/office/drawing/2014/main" id="{CC703BE4-07AC-F8CB-75F9-B3B19BCBDD72}"/>
              </a:ext>
            </a:extLst>
          </p:cNvPr>
          <p:cNvSpPr/>
          <p:nvPr/>
        </p:nvSpPr>
        <p:spPr>
          <a:xfrm>
            <a:off x="4847661" y="1657710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There is no algorithm for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constructing the dominos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E0F04A6E-251C-EFDC-222B-2E7EEAC346F5}"/>
                  </a:ext>
                </a:extLst>
              </p:cNvPr>
              <p:cNvSpPr/>
              <p:nvPr/>
            </p:nvSpPr>
            <p:spPr>
              <a:xfrm>
                <a:off x="4847661" y="9342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. If it accepts,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accept; if it rejects, reject</a:t>
                </a:r>
              </a:p>
            </p:txBody>
          </p:sp>
        </mc:Choice>
        <mc:Fallback xmlns="">
          <p:sp>
            <p:nvSpPr>
              <p:cNvPr id="28" name="Hexagon 27">
                <a:extLst>
                  <a:ext uri="{FF2B5EF4-FFF2-40B4-BE49-F238E27FC236}">
                    <a16:creationId xmlns:a16="http://schemas.microsoft.com/office/drawing/2014/main" id="{E0F04A6E-251C-EFDC-222B-2E7EEAC346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661" y="9342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19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0477E590-13AD-33D8-C685-BA7D648DB873}"/>
                  </a:ext>
                </a:extLst>
              </p:cNvPr>
              <p:cNvSpPr/>
              <p:nvPr/>
            </p:nvSpPr>
            <p:spPr>
              <a:xfrm>
                <a:off x="8403367" y="9342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and copy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whatever dominos it produces</a:t>
                </a:r>
              </a:p>
            </p:txBody>
          </p:sp>
        </mc:Choice>
        <mc:Fallback xmlns="">
          <p:sp>
            <p:nvSpPr>
              <p:cNvPr id="29" name="Hexagon 28">
                <a:extLst>
                  <a:ext uri="{FF2B5EF4-FFF2-40B4-BE49-F238E27FC236}">
                    <a16:creationId xmlns:a16="http://schemas.microsoft.com/office/drawing/2014/main" id="{0477E590-13AD-33D8-C685-BA7D648DB8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67" y="93428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0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15960A1F-E056-71C7-34EA-C2A2FC1E6A01}"/>
                  </a:ext>
                </a:extLst>
              </p:cNvPr>
              <p:cNvSpPr/>
              <p:nvPr/>
            </p:nvSpPr>
            <p:spPr>
              <a:xfrm>
                <a:off x="8403367" y="16577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Inspect the transition function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Hexagon 29">
                <a:extLst>
                  <a:ext uri="{FF2B5EF4-FFF2-40B4-BE49-F238E27FC236}">
                    <a16:creationId xmlns:a16="http://schemas.microsoft.com/office/drawing/2014/main" id="{15960A1F-E056-71C7-34EA-C2A2FC1E6A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3367" y="165771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21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6FF2A6C7-1FD6-4226-9685-42E7FDA207AF}"/>
              </a:ext>
            </a:extLst>
          </p:cNvPr>
          <p:cNvGrpSpPr/>
          <p:nvPr/>
        </p:nvGrpSpPr>
        <p:grpSpPr>
          <a:xfrm>
            <a:off x="795874" y="5396883"/>
            <a:ext cx="6544687" cy="684824"/>
            <a:chOff x="624424" y="4806333"/>
            <a:chExt cx="6544687" cy="6848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/>
                <p:nvPr/>
              </p:nvSpPr>
              <p:spPr>
                <a:xfrm>
                  <a:off x="624424" y="4810673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424" y="4810673"/>
                  <a:ext cx="399972" cy="680484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/>
                <p:nvPr/>
              </p:nvSpPr>
              <p:spPr>
                <a:xfrm>
                  <a:off x="1489358" y="4810673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9358" y="4810673"/>
                  <a:ext cx="993367" cy="680484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/>
                <p:nvPr/>
              </p:nvSpPr>
              <p:spPr>
                <a:xfrm>
                  <a:off x="2785551" y="4810673"/>
                  <a:ext cx="99336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accept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5551" y="4810673"/>
                  <a:ext cx="993366" cy="680484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B7A43C-732A-1307-89DA-4A2117C1AB17}"/>
                    </a:ext>
                  </a:extLst>
                </p:cNvPr>
                <p:cNvSpPr/>
                <p:nvPr/>
              </p:nvSpPr>
              <p:spPr>
                <a:xfrm>
                  <a:off x="6175744" y="4806333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1B7A43C-732A-1307-89DA-4A2117C1AB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744" y="4806333"/>
                  <a:ext cx="993367" cy="680484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22C0D9-9FE1-1C63-407D-C422002AC4D0}"/>
                    </a:ext>
                  </a:extLst>
                </p:cNvPr>
                <p:cNvSpPr/>
                <p:nvPr/>
              </p:nvSpPr>
              <p:spPr>
                <a:xfrm>
                  <a:off x="4081743" y="4810673"/>
                  <a:ext cx="99336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0E22C0D9-9FE1-1C63-407D-C422002AC4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1743" y="4810673"/>
                  <a:ext cx="993366" cy="680484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741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B072169-F0C6-6BAB-1580-0EDB1788C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C7B67F-8037-428B-6FCD-D79A86E84536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916000-CE65-C855-8E30-5A593F0268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916000-CE65-C855-8E30-5A593F026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C264-D7B3-A216-2336-E3E0203D84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33C264-D7B3-A216-2336-E3E0203D84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6FE51-6EEA-3D8D-E0B0-431B2042F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3FF00EC-80BF-2C18-35B9-D58FFEE7BF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91FF1BF-C257-F4DD-CFBB-4B20F0026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250" y="905336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A8857EAB-3C72-8753-0C2A-173237754815}"/>
              </a:ext>
            </a:extLst>
          </p:cNvPr>
          <p:cNvSpPr/>
          <p:nvPr/>
        </p:nvSpPr>
        <p:spPr>
          <a:xfrm>
            <a:off x="9557657" y="3881651"/>
            <a:ext cx="2410029" cy="831863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536FDB-0673-AE5F-0D0B-414EEAFDCEEB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0536FDB-0673-AE5F-0D0B-414EEAFDC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041AE881-90AC-E3C9-95C8-09C4F6A531AE}"/>
              </a:ext>
            </a:extLst>
          </p:cNvPr>
          <p:cNvGrpSpPr/>
          <p:nvPr/>
        </p:nvGrpSpPr>
        <p:grpSpPr>
          <a:xfrm>
            <a:off x="55355" y="3333600"/>
            <a:ext cx="866706" cy="3157244"/>
            <a:chOff x="55355" y="3677306"/>
            <a:chExt cx="866706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315A4ADE-F8CA-E4A6-803E-634BF73B28F5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6CA1DC-E377-9A83-0B95-572DA31D963D}"/>
                    </a:ext>
                  </a:extLst>
                </p:cNvPr>
                <p:cNvSpPr txBox="1"/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C26CA1DC-E377-9A83-0B95-572DA31D96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9196-AC37-21E5-76D9-11842ACFD9CE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3939196-AC37-21E5-76D9-11842ACFD9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blipFill>
                <a:blip r:embed="rId9"/>
                <a:stretch>
                  <a:fillRect l="-2326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5754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D35A-D31B-16DF-A07C-A15471FB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83987"/>
                <a:ext cx="10515600" cy="50257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b="1" dirty="0"/>
                  <a:t>Domino Feature 1:</a:t>
                </a:r>
                <a:r>
                  <a:rPr lang="en-US" dirty="0"/>
                  <a:t> For every non-halting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and bottom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Proof omitted, but here’s an example:</a:t>
                </a:r>
              </a:p>
              <a:p>
                <a:pPr>
                  <a:lnSpc>
                    <a:spcPct val="200000"/>
                  </a:lnSpc>
                </a:pPr>
                <a:r>
                  <a:rPr lang="en-US" dirty="0"/>
                  <a:t>Think of this sequence as one “super-domino”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F71B10-62B8-2E19-53B3-1D6A46B8B5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83987"/>
                <a:ext cx="10515600" cy="5025798"/>
              </a:xfrm>
              <a:blipFill>
                <a:blip r:embed="rId2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43F15-F143-65EA-AF0A-B0E6D871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/>
              <p:nvPr/>
            </p:nvSpPr>
            <p:spPr>
              <a:xfrm>
                <a:off x="8069520" y="5513360"/>
                <a:ext cx="133609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nor/>
                                  </m:rPr>
                                  <a:rPr lang="en-US" b="0" i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NEXT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54BE2F-9925-1805-9D6D-2C8BF7C9A3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520" y="5513360"/>
                <a:ext cx="133609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76348F3A-340D-9A7F-A9B5-E4404B483B77}"/>
              </a:ext>
            </a:extLst>
          </p:cNvPr>
          <p:cNvGrpSpPr/>
          <p:nvPr/>
        </p:nvGrpSpPr>
        <p:grpSpPr>
          <a:xfrm>
            <a:off x="6918716" y="4516935"/>
            <a:ext cx="3901684" cy="680484"/>
            <a:chOff x="5137283" y="3933825"/>
            <a:chExt cx="390168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0AFBD9-81B0-D0BF-AE33-397104DBE4C3}"/>
                    </a:ext>
                  </a:extLst>
                </p:cNvPr>
                <p:cNvSpPr/>
                <p:nvPr/>
              </p:nvSpPr>
              <p:spPr>
                <a:xfrm>
                  <a:off x="5137283" y="3933825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70AFBD9-81B0-D0BF-AE33-397104DBE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37283" y="3933825"/>
                  <a:ext cx="396713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B8B545-2979-5DEF-6088-05E029101170}"/>
                    </a:ext>
                  </a:extLst>
                </p:cNvPr>
                <p:cNvSpPr/>
                <p:nvPr/>
              </p:nvSpPr>
              <p:spPr>
                <a:xfrm>
                  <a:off x="5530737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05B8B545-2979-5DEF-6088-05E0291011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0737" y="3933825"/>
                  <a:ext cx="399972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976AEE-F4AE-4404-9B3D-ECA9B2ACFAE8}"/>
                    </a:ext>
                  </a:extLst>
                </p:cNvPr>
                <p:cNvSpPr/>
                <p:nvPr/>
              </p:nvSpPr>
              <p:spPr>
                <a:xfrm>
                  <a:off x="5929650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B976AEE-F4AE-4404-9B3D-ECA9B2ACFA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9650" y="3933825"/>
                  <a:ext cx="39997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7BE169-4A1B-4595-F21B-CAE34F0E89B1}"/>
                    </a:ext>
                  </a:extLst>
                </p:cNvPr>
                <p:cNvSpPr/>
                <p:nvPr/>
              </p:nvSpPr>
              <p:spPr>
                <a:xfrm>
                  <a:off x="8627251" y="3933825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D7BE169-4A1B-4595-F21B-CAE34F0E89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7251" y="3933825"/>
                  <a:ext cx="411716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8230844-F246-EBB9-1624-B0523D1874C6}"/>
                    </a:ext>
                  </a:extLst>
                </p:cNvPr>
                <p:cNvSpPr/>
                <p:nvPr/>
              </p:nvSpPr>
              <p:spPr>
                <a:xfrm>
                  <a:off x="6324163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C8230844-F246-EBB9-1624-B0523D1874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4163" y="3933825"/>
                  <a:ext cx="399972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FEE8B1-9A4E-5BC7-B34F-0074E295D2E1}"/>
                    </a:ext>
                  </a:extLst>
                </p:cNvPr>
                <p:cNvSpPr/>
                <p:nvPr/>
              </p:nvSpPr>
              <p:spPr>
                <a:xfrm>
                  <a:off x="6723076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EFFEE8B1-9A4E-5BC7-B34F-0074E295D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76" y="3933825"/>
                  <a:ext cx="399972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5485D2-3410-9DD4-71E8-1DE89C762F2B}"/>
                    </a:ext>
                  </a:extLst>
                </p:cNvPr>
                <p:cNvSpPr/>
                <p:nvPr/>
              </p:nvSpPr>
              <p:spPr>
                <a:xfrm>
                  <a:off x="7127797" y="3933825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045485D2-3410-9DD4-71E8-1DE89C762F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7797" y="3933825"/>
                  <a:ext cx="696878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60594D-282F-B8CC-6267-96D7046932AF}"/>
                    </a:ext>
                  </a:extLst>
                </p:cNvPr>
                <p:cNvSpPr/>
                <p:nvPr/>
              </p:nvSpPr>
              <p:spPr>
                <a:xfrm>
                  <a:off x="7825991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0A60594D-282F-B8CC-6267-96D7046932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5991" y="3933825"/>
                  <a:ext cx="39997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764805-4B8D-8D08-AE41-F7CD99C44CAA}"/>
                    </a:ext>
                  </a:extLst>
                </p:cNvPr>
                <p:cNvSpPr/>
                <p:nvPr/>
              </p:nvSpPr>
              <p:spPr>
                <a:xfrm>
                  <a:off x="8227279" y="3933825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E2764805-4B8D-8D08-AE41-F7CD99C44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279" y="3933825"/>
                  <a:ext cx="399972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882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A51FB4-4FAD-66B8-5EBA-A0D71C0059B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0A51FB4-4FAD-66B8-5EBA-A0D71C00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be the halting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Partial match: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At this point, we have an extra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on the bottom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408318-B865-605D-8204-9A3EF8772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0344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70681-9933-8D3F-1298-EE04E205E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09B46A-65CA-9C46-DAA3-0A275ED79F72}"/>
                  </a:ext>
                </a:extLst>
              </p:cNvPr>
              <p:cNvSpPr/>
              <p:nvPr/>
            </p:nvSpPr>
            <p:spPr>
              <a:xfrm>
                <a:off x="2803900" y="3693641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C09B46A-65CA-9C46-DAA3-0A275ED79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900" y="3693641"/>
                <a:ext cx="818385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3C8078-474F-AE76-4FFD-9CD405B661F9}"/>
                  </a:ext>
                </a:extLst>
              </p:cNvPr>
              <p:cNvSpPr/>
              <p:nvPr/>
            </p:nvSpPr>
            <p:spPr>
              <a:xfrm>
                <a:off x="3622285" y="3693641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3C8078-474F-AE76-4FFD-9CD405B66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285" y="3693641"/>
                <a:ext cx="833374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1E6FA-218F-4C25-15F9-3AC168564508}"/>
                  </a:ext>
                </a:extLst>
              </p:cNvPr>
              <p:cNvSpPr txBox="1"/>
              <p:nvPr/>
            </p:nvSpPr>
            <p:spPr>
              <a:xfrm>
                <a:off x="4522297" y="3849217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D31E6FA-218F-4C25-15F9-3AC168564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297" y="3849217"/>
                <a:ext cx="476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2FEAEA-0EFB-5B79-4C88-DF1849C276BA}"/>
                  </a:ext>
                </a:extLst>
              </p:cNvPr>
              <p:cNvSpPr/>
              <p:nvPr/>
            </p:nvSpPr>
            <p:spPr>
              <a:xfrm>
                <a:off x="5009339" y="3693641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F2FEAEA-0EFB-5B79-4C88-DF1849C276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9339" y="3693641"/>
                <a:ext cx="1086661" cy="68048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977496-2EF2-4F1F-669B-4953239BE51E}"/>
                  </a:ext>
                </a:extLst>
              </p:cNvPr>
              <p:cNvSpPr/>
              <p:nvPr/>
            </p:nvSpPr>
            <p:spPr>
              <a:xfrm>
                <a:off x="1558668" y="3693641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8977496-2EF2-4F1F-669B-4953239BE5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68" y="3693641"/>
                <a:ext cx="1225417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743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  <p:bldP spid="10" grpId="0"/>
      <p:bldP spid="11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C966-A57D-4F16-CCE6-99F750206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Domino Feature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4886"/>
                <a:ext cx="10515600" cy="495595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Domino Feature 2:</a:t>
                </a:r>
                <a:r>
                  <a:rPr lang="en-US" dirty="0"/>
                  <a:t> For every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there is a sequence of dominos such that the top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and the bottom string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a halting configuration* of length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*Possibly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 by itself</a:t>
                </a:r>
              </a:p>
              <a:p>
                <a:r>
                  <a:rPr lang="en-US" dirty="0"/>
                  <a:t>Proof omitted, but here’s an example:</a:t>
                </a:r>
              </a:p>
              <a:p>
                <a:r>
                  <a:rPr lang="en-US" dirty="0"/>
                  <a:t>Think of this sequence as one “super domino”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06F89F-A5B3-C9E4-6A4F-8347A6AEC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4886"/>
                <a:ext cx="10515600" cy="49559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7DDF1-B8AA-77CE-8E79-6726C7788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/>
              <p:nvPr/>
            </p:nvSpPr>
            <p:spPr>
              <a:xfrm>
                <a:off x="8027007" y="5124601"/>
                <a:ext cx="608936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d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BC7E218-E7BC-397B-A148-B1B32A91B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007" y="5124601"/>
                <a:ext cx="608936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253EA6D5-9AD7-B835-57FE-103248077664}"/>
              </a:ext>
            </a:extLst>
          </p:cNvPr>
          <p:cNvGrpSpPr/>
          <p:nvPr/>
        </p:nvGrpSpPr>
        <p:grpSpPr>
          <a:xfrm>
            <a:off x="6745682" y="4264670"/>
            <a:ext cx="4171646" cy="680484"/>
            <a:chOff x="5202597" y="4001294"/>
            <a:chExt cx="4171646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E68BCF-CC76-AB63-437E-C5B8434DBA79}"/>
                    </a:ext>
                  </a:extLst>
                </p:cNvPr>
                <p:cNvSpPr/>
                <p:nvPr/>
              </p:nvSpPr>
              <p:spPr>
                <a:xfrm>
                  <a:off x="5202597" y="4001294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10E68BCF-CC76-AB63-437E-C5B8434DBA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597" y="4001294"/>
                  <a:ext cx="396713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3F96878-7857-414A-BACC-700295B5AB07}"/>
                    </a:ext>
                  </a:extLst>
                </p:cNvPr>
                <p:cNvSpPr/>
                <p:nvPr/>
              </p:nvSpPr>
              <p:spPr>
                <a:xfrm>
                  <a:off x="5596051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3F96878-7857-414A-BACC-700295B5AB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6051" y="4001294"/>
                  <a:ext cx="399972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3F17C75-366B-947D-72F2-2B2E9640F529}"/>
                    </a:ext>
                  </a:extLst>
                </p:cNvPr>
                <p:cNvSpPr/>
                <p:nvPr/>
              </p:nvSpPr>
              <p:spPr>
                <a:xfrm>
                  <a:off x="5994964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F3F17C75-366B-947D-72F2-2B2E9640F5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964" y="4001294"/>
                  <a:ext cx="399972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4FA68C6-980A-EF23-D5AE-41409B80BEAC}"/>
                    </a:ext>
                  </a:extLst>
                </p:cNvPr>
                <p:cNvSpPr/>
                <p:nvPr/>
              </p:nvSpPr>
              <p:spPr>
                <a:xfrm>
                  <a:off x="8962527" y="4001294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D4FA68C6-980A-EF23-D5AE-41409B80B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62527" y="4001294"/>
                  <a:ext cx="411716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08B847F-A9B2-89AC-FC9D-24CEAF788FBB}"/>
                    </a:ext>
                  </a:extLst>
                </p:cNvPr>
                <p:cNvSpPr/>
                <p:nvPr/>
              </p:nvSpPr>
              <p:spPr>
                <a:xfrm>
                  <a:off x="6389477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E08B847F-A9B2-89AC-FC9D-24CEAF788F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9477" y="4001294"/>
                  <a:ext cx="399972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352F7F-7DCE-A3A9-6EC6-9E7B4AB70AC7}"/>
                    </a:ext>
                  </a:extLst>
                </p:cNvPr>
                <p:cNvSpPr/>
                <p:nvPr/>
              </p:nvSpPr>
              <p:spPr>
                <a:xfrm>
                  <a:off x="6788390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C352F7F-7DCE-A3A9-6EC6-9E7B4AB70A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8390" y="4001294"/>
                  <a:ext cx="399972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B78471A-3C5A-274F-32E5-02578BCD8FC1}"/>
                    </a:ext>
                  </a:extLst>
                </p:cNvPr>
                <p:cNvSpPr/>
                <p:nvPr/>
              </p:nvSpPr>
              <p:spPr>
                <a:xfrm>
                  <a:off x="8173165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5B78471A-3C5A-274F-32E5-02578BCD8F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3165" y="4001294"/>
                  <a:ext cx="399972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5BF530F-43F2-A621-0C43-F2D66C253EC4}"/>
                    </a:ext>
                  </a:extLst>
                </p:cNvPr>
                <p:cNvSpPr/>
                <p:nvPr/>
              </p:nvSpPr>
              <p:spPr>
                <a:xfrm>
                  <a:off x="8557881" y="4001294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5BF530F-43F2-A621-0C43-F2D66C253E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7881" y="4001294"/>
                  <a:ext cx="399972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A4AD90-B54A-7D83-020C-B9C43C2199DF}"/>
                    </a:ext>
                  </a:extLst>
                </p:cNvPr>
                <p:cNvSpPr/>
                <p:nvPr/>
              </p:nvSpPr>
              <p:spPr>
                <a:xfrm>
                  <a:off x="7182903" y="4001294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02A4AD90-B54A-7D83-020C-B9C43C2199D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2903" y="4001294"/>
                  <a:ext cx="99336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425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799D151-D3D9-5FD5-436A-6ACCA16B7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CDCDA6-C550-EE0D-A446-45E51C7A24A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there is a match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6CDCDA6-C550-EE0D-A446-45E51C7A2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E23AA-6725-8EC5-B8A3-9EF65B98F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construct a sequence of </a:t>
                </a:r>
                <a:r>
                  <a:rPr lang="en-US" dirty="0">
                    <a:solidFill>
                      <a:schemeClr val="accent1"/>
                    </a:solidFill>
                  </a:rPr>
                  <a:t>shorter and shorter halting configurations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we have a super-domino            </a:t>
                </a:r>
                <a:br>
                  <a:rPr lang="en-US" dirty="0"/>
                </a:b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Full match: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E23AA-6725-8EC5-B8A3-9EF65B98F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8796" y="1825625"/>
                <a:ext cx="11454408" cy="4351338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9805-C270-FC9E-1D4B-2FCAC098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BB0B5-9482-2FB4-1793-07763157CD70}"/>
                  </a:ext>
                </a:extLst>
              </p:cNvPr>
              <p:cNvSpPr/>
              <p:nvPr/>
            </p:nvSpPr>
            <p:spPr>
              <a:xfrm>
                <a:off x="10649259" y="2596566"/>
                <a:ext cx="849858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DFBB0B5-9482-2FB4-1793-07763157CD7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9259" y="2596566"/>
                <a:ext cx="849858" cy="6804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E4E3182-1848-E30E-8C2F-26C79A4C357A}"/>
                  </a:ext>
                </a:extLst>
              </p:cNvPr>
              <p:cNvSpPr/>
              <p:nvPr/>
            </p:nvSpPr>
            <p:spPr>
              <a:xfrm>
                <a:off x="2247138" y="5160002"/>
                <a:ext cx="818385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EE4E3182-1848-E30E-8C2F-26C79A4C35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138" y="5160002"/>
                <a:ext cx="818385" cy="6804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E82CC02-EB36-029D-B0D5-432AD1860584}"/>
                  </a:ext>
                </a:extLst>
              </p:cNvPr>
              <p:cNvSpPr/>
              <p:nvPr/>
            </p:nvSpPr>
            <p:spPr>
              <a:xfrm>
                <a:off x="3065523" y="5160002"/>
                <a:ext cx="83337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2E82CC02-EB36-029D-B0D5-432AD18605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523" y="5160002"/>
                <a:ext cx="833374" cy="68048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7EAA6-B06B-4AD8-0DF6-35B01730900B}"/>
                  </a:ext>
                </a:extLst>
              </p:cNvPr>
              <p:cNvSpPr txBox="1"/>
              <p:nvPr/>
            </p:nvSpPr>
            <p:spPr>
              <a:xfrm>
                <a:off x="3965535" y="5315578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7EAA6-B06B-4AD8-0DF6-35B017309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535" y="5315578"/>
                <a:ext cx="476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22C4B7-C01F-9812-4BE3-5D148F0106C2}"/>
                  </a:ext>
                </a:extLst>
              </p:cNvPr>
              <p:cNvSpPr/>
              <p:nvPr/>
            </p:nvSpPr>
            <p:spPr>
              <a:xfrm>
                <a:off x="4452577" y="5160002"/>
                <a:ext cx="1086661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b>
                                </m:sSub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422C4B7-C01F-9812-4BE3-5D148F0106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577" y="5160002"/>
                <a:ext cx="1086661" cy="6804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4CF07B1-B4D9-C6B4-A38E-69055285E65B}"/>
                  </a:ext>
                </a:extLst>
              </p:cNvPr>
              <p:cNvSpPr/>
              <p:nvPr/>
            </p:nvSpPr>
            <p:spPr>
              <a:xfrm>
                <a:off x="1001906" y="5160002"/>
                <a:ext cx="122541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E4CF07B1-B4D9-C6B4-A38E-69055285E6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906" y="5160002"/>
                <a:ext cx="1225417" cy="6804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58E768-0B08-A4A1-D976-ECF7CE707F72}"/>
                  </a:ext>
                </a:extLst>
              </p:cNvPr>
              <p:cNvSpPr/>
              <p:nvPr/>
            </p:nvSpPr>
            <p:spPr>
              <a:xfrm>
                <a:off x="5549588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158E768-0B08-A4A1-D976-ECF7CE707F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9588" y="5160002"/>
                <a:ext cx="982834" cy="6804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85EE76-2722-8D6B-1C7C-5CF3DB90E5C7}"/>
                  </a:ext>
                </a:extLst>
              </p:cNvPr>
              <p:cNvSpPr/>
              <p:nvPr/>
            </p:nvSpPr>
            <p:spPr>
              <a:xfrm>
                <a:off x="6527583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085EE76-2722-8D6B-1C7C-5CF3DB90E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583" y="5160002"/>
                <a:ext cx="982834" cy="68048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214992-6C2B-CA7D-AFCF-0CED2C976042}"/>
                  </a:ext>
                </a:extLst>
              </p:cNvPr>
              <p:cNvSpPr/>
              <p:nvPr/>
            </p:nvSpPr>
            <p:spPr>
              <a:xfrm>
                <a:off x="7505578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8214992-6C2B-CA7D-AFCF-0CED2C9760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578" y="5160002"/>
                <a:ext cx="982834" cy="6804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F5F697-F450-A111-78F1-BC5453414A70}"/>
                  </a:ext>
                </a:extLst>
              </p:cNvPr>
              <p:cNvSpPr txBox="1"/>
              <p:nvPr/>
            </p:nvSpPr>
            <p:spPr>
              <a:xfrm>
                <a:off x="8567863" y="5313474"/>
                <a:ext cx="4766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1DF5F697-F450-A111-78F1-BC5453414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7863" y="5313474"/>
                <a:ext cx="476692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DC6DE41-BE69-0649-A40B-78F7C97EAE4E}"/>
                  </a:ext>
                </a:extLst>
              </p:cNvPr>
              <p:cNvSpPr/>
              <p:nvPr/>
            </p:nvSpPr>
            <p:spPr>
              <a:xfrm>
                <a:off x="9044555" y="5160002"/>
                <a:ext cx="982834" cy="680484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DC6DE41-BE69-0649-A40B-78F7C97EAE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555" y="5160002"/>
                <a:ext cx="982834" cy="68048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5065202-AC6A-92F9-9B1F-EC6C3B0A6779}"/>
                  </a:ext>
                </a:extLst>
              </p:cNvPr>
              <p:cNvSpPr/>
              <p:nvPr/>
            </p:nvSpPr>
            <p:spPr>
              <a:xfrm>
                <a:off x="10038530" y="5157898"/>
                <a:ext cx="103565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5065202-AC6A-92F9-9B1F-EC6C3B0A67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530" y="5157898"/>
                <a:ext cx="1035658" cy="68048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0857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  <p:bldP spid="47" grpId="0" animBg="1"/>
      <p:bldP spid="48" grpId="0" animBg="1"/>
      <p:bldP spid="49" grpId="0"/>
      <p:bldP spid="50" grpId="0" animBg="1"/>
      <p:bldP spid="51" grpId="0" animBg="1"/>
      <p:bldP spid="52" grpId="0" animBg="1"/>
      <p:bldP spid="54" grpId="0" animBg="1"/>
      <p:bldP spid="55" grpId="0" animBg="1"/>
      <p:bldP spid="56" grpId="0"/>
      <p:bldP spid="57" grpId="0" animBg="1"/>
      <p:bldP spid="5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959DF42F-1BA4-66C6-14F4-F840D6F4D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2A74403-9C25-29EE-2001-D330BAEBCAF1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936E8B-1003-8AD0-9790-61A8DAE4221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A936E8B-1003-8AD0-9790-61A8DAE422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3BE0C-BD69-5E2D-590C-C61290850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3BE0C-BD69-5E2D-590C-C61290850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0ADA5E-94E6-F452-50AD-C2732892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F77A5D9E-4001-4494-007D-FB58579D1B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388E83E-F3D0-0728-1540-A6245C2F3C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12250" y="905336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B4919-39D8-6D7C-2972-9DE0D0AF56E1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preceding slides)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2B4919-39D8-6D7C-2972-9DE0D0AF56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A5F41090-BB92-B16C-15AC-BBBED08F1EAA}"/>
              </a:ext>
            </a:extLst>
          </p:cNvPr>
          <p:cNvGrpSpPr/>
          <p:nvPr/>
        </p:nvGrpSpPr>
        <p:grpSpPr>
          <a:xfrm>
            <a:off x="55355" y="3333600"/>
            <a:ext cx="866706" cy="3157244"/>
            <a:chOff x="55355" y="3677306"/>
            <a:chExt cx="866706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625EEBFE-004A-CCA8-E573-F02C0E55F993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FB2CA8-8A2A-DEB7-6E92-E9A4872F7A51}"/>
                    </a:ext>
                  </a:extLst>
                </p:cNvPr>
                <p:cNvSpPr txBox="1"/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2FB2CA8-8A2A-DEB7-6E92-E9A4872F7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5" y="4906999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D9475-5B42-11C2-91D8-2440B433B130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Need to show: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halts 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D9475-5B42-11C2-91D8-2440B433B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623457" cy="2352182"/>
              </a:xfrm>
              <a:prstGeom prst="rect">
                <a:avLst/>
              </a:prstGeom>
              <a:blipFill>
                <a:blip r:embed="rId9"/>
                <a:stretch>
                  <a:fillRect l="-2326" b="-3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498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What are Turing machines</a:t>
            </a:r>
            <a:br>
              <a:rPr lang="en-US" sz="5400" b="1" dirty="0"/>
            </a:br>
            <a:r>
              <a:rPr lang="en-US" sz="5400" b="1" dirty="0"/>
              <a:t>capable of?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224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3DEC3-F48E-F259-4C6A-334485FA0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7642-DC4D-F104-7BE9-D6EA54F2B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9B568-207D-CDDD-1687-59BD9259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317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EFF-BE46-F71B-B6F0-B0AA99AA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325563"/>
          </a:xfrm>
        </p:spPr>
        <p:txBody>
          <a:bodyPr/>
          <a:lstStyle/>
          <a:p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20899"/>
                <a:ext cx="10515600" cy="4056063"/>
              </a:xfrm>
            </p:spPr>
            <p:txBody>
              <a:bodyPr/>
              <a:lstStyle/>
              <a:p>
                <a:r>
                  <a:rPr lang="en-US" b="1" dirty="0"/>
                  <a:t>Informal problem statement: </a:t>
                </a:r>
                <a:r>
                  <a:rPr lang="en-US" dirty="0">
                    <a:solidFill>
                      <a:schemeClr val="tx1"/>
                    </a:solidFill>
                  </a:rPr>
                  <a:t>Given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  <a:r>
                  <a:rPr lang="en-US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The same problem, formulated as a language: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Turing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machine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halts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It’s the problem of </a:t>
                </a:r>
                <a:r>
                  <a:rPr lang="en-US" dirty="0">
                    <a:solidFill>
                      <a:schemeClr val="accent1"/>
                    </a:solidFill>
                  </a:rPr>
                  <a:t>identifying bugs</a:t>
                </a:r>
                <a:r>
                  <a:rPr lang="en-US" dirty="0"/>
                  <a:t> in someone else’s code! 🐞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20899"/>
                <a:ext cx="10515600" cy="4056063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2648-53EF-8743-ACE2-ABFB2A6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ctagon 5">
            <a:extLst>
              <a:ext uri="{FF2B5EF4-FFF2-40B4-BE49-F238E27FC236}">
                <a16:creationId xmlns:a16="http://schemas.microsoft.com/office/drawing/2014/main" id="{6E1D4C1C-4C83-C735-B8B2-47783D86C710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657383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8368-D0DF-0669-5B03-77220012A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E4AFB6-E33A-64F2-C313-E55371BDE67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Attempting to decide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E4AFB6-E33A-64F2-C313-E55371BDE6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ED548-EE89-2DC8-6699-7BF7C85E6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700" y="2299912"/>
                <a:ext cx="10515600" cy="3903663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it halts, accept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Otherwise,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3ED548-EE89-2DC8-6699-7BF7C85E6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700" y="2299912"/>
                <a:ext cx="10515600" cy="3903663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9A303-81DE-8B35-6C91-A20C5A0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58F5F9C-99D0-2EA5-3BC2-BA74763FEBD9}"/>
              </a:ext>
            </a:extLst>
          </p:cNvPr>
          <p:cNvGrpSpPr/>
          <p:nvPr/>
        </p:nvGrpSpPr>
        <p:grpSpPr>
          <a:xfrm>
            <a:off x="4454667" y="2361149"/>
            <a:ext cx="7267433" cy="2657374"/>
            <a:chOff x="4602804" y="3977893"/>
            <a:chExt cx="7267433" cy="265737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099CD5-1FCF-A3BE-E459-30DA96C939DC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extLst>
                <a:ext uri="{FF2B5EF4-FFF2-40B4-BE49-F238E27FC236}">
                  <a16:creationId xmlns:a16="http://schemas.microsoft.com/office/drawing/2014/main" id="{AC06976B-12C0-E407-2DED-7ED96DC5491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rIns="0"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Does the proposed algorithm work?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ABA3D8-9364-D94B-9BD4-0A177293979A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17" name="Hexagon 16">
            <a:extLst>
              <a:ext uri="{FF2B5EF4-FFF2-40B4-BE49-F238E27FC236}">
                <a16:creationId xmlns:a16="http://schemas.microsoft.com/office/drawing/2014/main" id="{A0FC2090-3293-52FA-FA4A-988F47FD9E6E}"/>
              </a:ext>
            </a:extLst>
          </p:cNvPr>
          <p:cNvSpPr/>
          <p:nvPr/>
        </p:nvSpPr>
        <p:spPr>
          <a:xfrm>
            <a:off x="8096566" y="3191068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No. There are inputs for which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it should accept, but it doesn’t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D0ED957-AE33-EE04-BC79-4B9F1622A5A6}"/>
                  </a:ext>
                </a:extLst>
              </p:cNvPr>
              <p:cNvSpPr/>
              <p:nvPr/>
            </p:nvSpPr>
            <p:spPr>
              <a:xfrm>
                <a:off x="4540860" y="319106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No. It’s not necessarily possible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to simulate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4D0ED957-AE33-EE04-BC79-4B9F1622A5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860" y="3191068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9E408DB6-AC5D-359D-8529-30A3273E9335}"/>
                  </a:ext>
                </a:extLst>
              </p:cNvPr>
              <p:cNvSpPr/>
              <p:nvPr/>
            </p:nvSpPr>
            <p:spPr>
              <a:xfrm>
                <a:off x="8090007" y="391449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Yes.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decidable</a:t>
                </a:r>
              </a:p>
            </p:txBody>
          </p:sp>
        </mc:Choice>
        <mc:Fallback xmlns=""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9E408DB6-AC5D-359D-8529-30A3273E9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0007" y="391449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Hexagon 19">
            <a:extLst>
              <a:ext uri="{FF2B5EF4-FFF2-40B4-BE49-F238E27FC236}">
                <a16:creationId xmlns:a16="http://schemas.microsoft.com/office/drawing/2014/main" id="{61559783-77D3-DD03-FE0B-20E8834B3940}"/>
              </a:ext>
            </a:extLst>
          </p:cNvPr>
          <p:cNvSpPr/>
          <p:nvPr/>
        </p:nvSpPr>
        <p:spPr>
          <a:xfrm>
            <a:off x="4530210" y="3914494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No. There are inputs for which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it should reject, but it doesn’t</a:t>
            </a:r>
          </a:p>
        </p:txBody>
      </p:sp>
      <p:sp>
        <p:nvSpPr>
          <p:cNvPr id="5" name="Octagon 4">
            <a:extLst>
              <a:ext uri="{FF2B5EF4-FFF2-40B4-BE49-F238E27FC236}">
                <a16:creationId xmlns:a16="http://schemas.microsoft.com/office/drawing/2014/main" id="{8ADAA896-169E-D576-B594-D990BA0D7D61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98889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BF4A0BE-B25B-07ED-4C1A-C183A0706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BE2-691D-02FE-D92A-6235205E7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98763"/>
            <a:ext cx="10515600" cy="1137749"/>
          </a:xfrm>
        </p:spPr>
        <p:txBody>
          <a:bodyPr/>
          <a:lstStyle/>
          <a:p>
            <a:r>
              <a:rPr lang="en-US" dirty="0"/>
              <a:t>The halting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89AEE-56D9-A749-8182-7D5D30EDC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4" y="2434303"/>
                <a:ext cx="10515600" cy="571822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How should we prove it?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A89AEE-56D9-A749-8182-7D5D30EDC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4" y="2434303"/>
                <a:ext cx="10515600" cy="57182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AAC23-0A2A-408C-E068-8A9E53E14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E57EAF-0884-FC21-869F-CFAB004CE127}"/>
                  </a:ext>
                </a:extLst>
              </p:cNvPr>
              <p:cNvSpPr/>
              <p:nvPr/>
            </p:nvSpPr>
            <p:spPr>
              <a:xfrm>
                <a:off x="3209993" y="3307163"/>
                <a:ext cx="4995500" cy="8468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E57EAF-0884-FC21-869F-CFAB004CE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93" y="3307163"/>
                <a:ext cx="4995500" cy="846881"/>
              </a:xfrm>
              <a:prstGeom prst="rect">
                <a:avLst/>
              </a:prstGeom>
              <a:blipFill>
                <a:blip r:embed="rId3"/>
                <a:stretch>
                  <a:fillRect b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ctagon 6">
            <a:extLst>
              <a:ext uri="{FF2B5EF4-FFF2-40B4-BE49-F238E27FC236}">
                <a16:creationId xmlns:a16="http://schemas.microsoft.com/office/drawing/2014/main" id="{F69E133C-03E2-8B18-F285-1EA7C774CB90}"/>
              </a:ext>
            </a:extLst>
          </p:cNvPr>
          <p:cNvSpPr/>
          <p:nvPr/>
        </p:nvSpPr>
        <p:spPr>
          <a:xfrm>
            <a:off x="10364215" y="681037"/>
            <a:ext cx="912369" cy="912369"/>
          </a:xfrm>
          <a:prstGeom prst="octagon">
            <a:avLst/>
          </a:prstGeom>
          <a:solidFill>
            <a:srgbClr val="FF0000"/>
          </a:solidFill>
          <a:ln w="254000" cmpd="thinThick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?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114713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E64F1-A039-2675-3B0D-9332C656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13A08-A636-EF4E-B224-783577D9F9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already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is</a:t>
                </a:r>
                <a:br>
                  <a:rPr lang="en-US" dirty="0"/>
                </a:br>
                <a:r>
                  <a:rPr lang="en-US" dirty="0"/>
                  <a:t>undecidable</a:t>
                </a:r>
              </a:p>
              <a:p>
                <a:r>
                  <a:rPr lang="en-US" dirty="0"/>
                  <a:t>Plan: Let’s show that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were decidable,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would also be decidable – a contradiction</a:t>
                </a:r>
              </a:p>
              <a:p>
                <a:r>
                  <a:rPr lang="en-US" dirty="0"/>
                  <a:t>“Reduction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3B13A08-A636-EF4E-B224-783577D9F9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5120A1-7089-2310-A34A-9E5F7F8B5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18DCB76B-30B0-9411-3A83-8239A367B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5184" y="304063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218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57894F-5A84-A340-148D-2D14296F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142999"/>
                <a:ext cx="10928927" cy="541663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for the sake of contradiction that there is</a:t>
                </a:r>
                <a:br>
                  <a:rPr lang="en-US" dirty="0"/>
                </a:br>
                <a:r>
                  <a:rPr lang="en-US" dirty="0"/>
                  <a:t>some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142999"/>
                <a:ext cx="10928927" cy="541663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A0B0-4163-3037-9BD3-4EB8AAF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1805E6E-8C78-97F0-49D4-E126B885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BB147553-EBEE-B9C2-E4A2-74099BED34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/>
              <p:nvPr/>
            </p:nvSpPr>
            <p:spPr>
              <a:xfrm>
                <a:off x="1107191" y="3581400"/>
                <a:ext cx="7404841" cy="30861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the input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 Otherwise: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accept;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581400"/>
                <a:ext cx="7404841" cy="30861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BDD2CDEF-BFF5-2FF3-D950-4456EDFD012B}"/>
              </a:ext>
            </a:extLst>
          </p:cNvPr>
          <p:cNvGrpSpPr/>
          <p:nvPr/>
        </p:nvGrpSpPr>
        <p:grpSpPr>
          <a:xfrm>
            <a:off x="13353" y="3581400"/>
            <a:ext cx="908708" cy="3086100"/>
            <a:chOff x="13353" y="3677306"/>
            <a:chExt cx="90870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28F5A6C6-9DEF-46ED-8F15-CFE5AD6DE79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4CE53A-D1C4-E4D2-A962-E67F2F1CA43A}"/>
                    </a:ext>
                  </a:extLst>
                </p:cNvPr>
                <p:cNvSpPr txBox="1"/>
                <p:nvPr/>
              </p:nvSpPr>
              <p:spPr>
                <a:xfrm>
                  <a:off x="13353" y="4853242"/>
                  <a:ext cx="55450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4CE53A-D1C4-E4D2-A962-E67F2F1CA4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3" y="4853242"/>
                  <a:ext cx="55450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7C3F2-699B-E0FF-5A7C-4D36441121F7}"/>
                  </a:ext>
                </a:extLst>
              </p:cNvPr>
              <p:cNvSpPr txBox="1"/>
              <p:nvPr/>
            </p:nvSpPr>
            <p:spPr>
              <a:xfrm>
                <a:off x="8833036" y="3230020"/>
                <a:ext cx="3291638" cy="3788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rejects,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rejects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accepts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accepts, so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rejects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accepts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accepts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EA7C3F2-699B-E0FF-5A7C-4D3644112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3036" y="3230020"/>
                <a:ext cx="3291638" cy="3788858"/>
              </a:xfrm>
              <a:prstGeom prst="rect">
                <a:avLst/>
              </a:prstGeom>
              <a:blipFill>
                <a:blip r:embed="rId9"/>
                <a:stretch>
                  <a:fillRect l="-1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1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212366</TotalTime>
  <Words>1578</Words>
  <Application>Microsoft Office PowerPoint</Application>
  <PresentationFormat>Widescreen</PresentationFormat>
  <Paragraphs>279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Autumn 2025 Instructor: William Hoza</vt:lpstr>
      <vt:lpstr>Which problems can be solved through computation?</vt:lpstr>
      <vt:lpstr>What are Turing machines capable of?</vt:lpstr>
      <vt:lpstr>Which languages are decidable?</vt:lpstr>
      <vt:lpstr>The halting problem</vt:lpstr>
      <vt:lpstr>Attempting to decide "HALT"</vt:lpstr>
      <vt:lpstr>The halting problem is undecidable</vt:lpstr>
      <vt:lpstr>Reductions</vt:lpstr>
      <vt:lpstr>Proof that "HALT" is undecidable</vt:lpstr>
      <vt:lpstr>Reductions</vt:lpstr>
      <vt:lpstr>Note on standards of rigor</vt:lpstr>
      <vt:lpstr>Undecidability</vt:lpstr>
      <vt:lpstr>Post’s Correspondence Problem</vt:lpstr>
      <vt:lpstr>Post’s Correspondence Problem: Example 1</vt:lpstr>
      <vt:lpstr>Post’s Correspondence Problem: Example 2</vt:lpstr>
      <vt:lpstr>Post’s Correspondence Problem: Example 3</vt:lpstr>
      <vt:lpstr>Post’s Correspondence Problem is undecidable</vt:lpstr>
      <vt:lpstr>Modified PCP</vt:lpstr>
      <vt:lpstr>Proof that "MPCP" is undecidable</vt:lpstr>
      <vt:lpstr>Reducing "HALT" to "MPCP"</vt:lpstr>
      <vt:lpstr>The dominos for ⟨M,w⟩</vt:lpstr>
      <vt:lpstr>Proof that "MPCP" is undecidable</vt:lpstr>
      <vt:lpstr>Domino Feature 1</vt:lpstr>
      <vt:lpstr>If M halts on w, then there is a match</vt:lpstr>
      <vt:lpstr>Domino Feature 2</vt:lpstr>
      <vt:lpstr>If M halts on w, then there is a match</vt:lpstr>
      <vt:lpstr>Proof that "MPCP" is undecidable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776</cp:revision>
  <dcterms:created xsi:type="dcterms:W3CDTF">2022-12-12T23:26:37Z</dcterms:created>
  <dcterms:modified xsi:type="dcterms:W3CDTF">2025-10-10T20:41:02Z</dcterms:modified>
</cp:coreProperties>
</file>