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0" r:id="rId2"/>
    <p:sldId id="727" r:id="rId3"/>
    <p:sldId id="737" r:id="rId4"/>
    <p:sldId id="739" r:id="rId5"/>
    <p:sldId id="740" r:id="rId6"/>
    <p:sldId id="741" r:id="rId7"/>
    <p:sldId id="744" r:id="rId8"/>
    <p:sldId id="745" r:id="rId9"/>
    <p:sldId id="747" r:id="rId10"/>
    <p:sldId id="746" r:id="rId11"/>
    <p:sldId id="780" r:id="rId12"/>
    <p:sldId id="790" r:id="rId13"/>
    <p:sldId id="787" r:id="rId14"/>
    <p:sldId id="788" r:id="rId15"/>
    <p:sldId id="899" r:id="rId16"/>
    <p:sldId id="789" r:id="rId17"/>
    <p:sldId id="791" r:id="rId18"/>
    <p:sldId id="792" r:id="rId19"/>
    <p:sldId id="793" r:id="rId20"/>
    <p:sldId id="898" r:id="rId21"/>
    <p:sldId id="794" r:id="rId22"/>
    <p:sldId id="784" r:id="rId23"/>
    <p:sldId id="783" r:id="rId24"/>
    <p:sldId id="795" r:id="rId25"/>
    <p:sldId id="409" r:id="rId26"/>
    <p:sldId id="410" r:id="rId27"/>
    <p:sldId id="411" r:id="rId28"/>
    <p:sldId id="412" r:id="rId29"/>
    <p:sldId id="413" r:id="rId30"/>
    <p:sldId id="900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16" autoAdjust="0"/>
  </p:normalViewPr>
  <p:slideViewPr>
    <p:cSldViewPr snapToGrid="0">
      <p:cViewPr varScale="1">
        <p:scale>
          <a:sx n="148" d="100"/>
          <a:sy n="148" d="100"/>
        </p:scale>
        <p:origin x="144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0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10" Type="http://schemas.openxmlformats.org/officeDocument/2006/relationships/image" Target="../media/image17.png"/><Relationship Id="rId4" Type="http://schemas.openxmlformats.org/officeDocument/2006/relationships/image" Target="../media/image130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1FC048-6162-E86F-64E7-8BE2FA2B5E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and the Extended Church-Turing Thesis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1FC048-6162-E86F-64E7-8BE2FA2B5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6C4B-3132-1FC2-43FB-5508BA23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90688"/>
            <a:ext cx="10944225" cy="4879975"/>
          </a:xfrm>
        </p:spPr>
        <p:txBody>
          <a:bodyPr/>
          <a:lstStyle/>
          <a:p>
            <a:r>
              <a:rPr lang="en-US" dirty="0"/>
              <a:t>Just in case, the thesis is sometimes </a:t>
            </a:r>
            <a:r>
              <a:rPr lang="en-US" dirty="0">
                <a:solidFill>
                  <a:schemeClr val="accent1"/>
                </a:solidFill>
              </a:rPr>
              <a:t>revised</a:t>
            </a:r>
            <a:r>
              <a:rPr lang="en-US" dirty="0"/>
              <a:t> to allow randomization: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version is </a:t>
            </a:r>
            <a:r>
              <a:rPr lang="en-US" dirty="0">
                <a:solidFill>
                  <a:schemeClr val="accent1"/>
                </a:solidFill>
              </a:rPr>
              <a:t>immune</a:t>
            </a:r>
            <a:r>
              <a:rPr lang="en-US" dirty="0"/>
              <a:t> to the challenge posed by randomization</a:t>
            </a:r>
          </a:p>
          <a:p>
            <a:r>
              <a:rPr lang="en-US" dirty="0"/>
              <a:t>However, there is a bigger threat: </a:t>
            </a:r>
            <a:r>
              <a:rPr lang="en-US" dirty="0">
                <a:solidFill>
                  <a:schemeClr val="accent1"/>
                </a:solidFill>
              </a:rPr>
              <a:t>Quantum Computation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66980-C475-0DE3-2812-8337C066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DB313E-F919-2554-9D2A-15D44C959E4D}"/>
                  </a:ext>
                </a:extLst>
              </p:cNvPr>
              <p:cNvSpPr/>
              <p:nvPr/>
            </p:nvSpPr>
            <p:spPr>
              <a:xfrm>
                <a:off x="1428750" y="2585703"/>
                <a:ext cx="9334499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Thesis, version 2: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a language. 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DB313E-F919-2554-9D2A-15D44C959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2585703"/>
                <a:ext cx="9334499" cy="2219216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1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BCD0-44E5-B3BB-CF7A-BCB62E25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6855-BAF2-D9BB-FB89-9A740DCD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4756" cy="4665219"/>
          </a:xfrm>
        </p:spPr>
        <p:txBody>
          <a:bodyPr>
            <a:normAutofit/>
          </a:bodyPr>
          <a:lstStyle/>
          <a:p>
            <a:r>
              <a:rPr lang="en-US" dirty="0"/>
              <a:t>A quantum computer is a computational device that uses special features of </a:t>
            </a:r>
            <a:r>
              <a:rPr lang="en-US" dirty="0">
                <a:solidFill>
                  <a:schemeClr val="accent1"/>
                </a:solidFill>
              </a:rPr>
              <a:t>quantum physics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detailed</a:t>
            </a:r>
            <a:r>
              <a:rPr lang="en-US" dirty="0"/>
              <a:t> discussion of quantum computing is outside the scope of this course</a:t>
            </a:r>
          </a:p>
          <a:p>
            <a:r>
              <a:rPr lang="en-US" dirty="0"/>
              <a:t>We will discuss only some </a:t>
            </a:r>
            <a:r>
              <a:rPr lang="en-US" dirty="0">
                <a:solidFill>
                  <a:schemeClr val="accent1"/>
                </a:solidFill>
              </a:rPr>
              <a:t>key facts</a:t>
            </a:r>
            <a:r>
              <a:rPr lang="en-US" dirty="0"/>
              <a:t> about quantum computing</a:t>
            </a:r>
          </a:p>
          <a:p>
            <a:r>
              <a:rPr lang="en-US" dirty="0"/>
              <a:t>Quantum computing will not be on the final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86C7C-8CAB-5E21-C34F-D935C15C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3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B8E5-8C43-1C4A-FD20-F4080159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8EF9-3331-B60C-1753-E68CB90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825625"/>
            <a:ext cx="10680700" cy="4351338"/>
          </a:xfrm>
        </p:spPr>
        <p:txBody>
          <a:bodyPr/>
          <a:lstStyle/>
          <a:p>
            <a:r>
              <a:rPr lang="en-US" dirty="0"/>
              <a:t>Quantum computers are, to some extent, </a:t>
            </a:r>
            <a:r>
              <a:rPr lang="en-US" dirty="0">
                <a:solidFill>
                  <a:schemeClr val="accent1"/>
                </a:solidFill>
              </a:rPr>
              <a:t>hypothetical</a:t>
            </a:r>
          </a:p>
          <a:p>
            <a:r>
              <a:rPr lang="en-US" dirty="0"/>
              <a:t>So far, researchers have constructed </a:t>
            </a:r>
            <a:r>
              <a:rPr lang="en-US" dirty="0">
                <a:solidFill>
                  <a:schemeClr val="accent1"/>
                </a:solidFill>
              </a:rPr>
              <a:t>rudimentary</a:t>
            </a:r>
            <a:r>
              <a:rPr lang="en-US" dirty="0"/>
              <a:t> quantum computers</a:t>
            </a:r>
          </a:p>
          <a:p>
            <a:r>
              <a:rPr lang="en-US" dirty="0"/>
              <a:t>There are huge ongoing efforts to build </a:t>
            </a:r>
            <a:r>
              <a:rPr lang="en-US" dirty="0">
                <a:solidFill>
                  <a:schemeClr val="accent1"/>
                </a:solidFill>
              </a:rPr>
              <a:t>fully-functional</a:t>
            </a:r>
            <a:r>
              <a:rPr lang="en-US" dirty="0"/>
              <a:t> quantum 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4B87-7FDC-6A17-99C5-4BCC7DD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15F6-AFA8-562F-7520-5FFB5035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complexity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8F216-E779-F307-CCDD-F1C5EC9DC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428" y="1825625"/>
                <a:ext cx="11112650" cy="4351338"/>
              </a:xfrm>
            </p:spPr>
            <p:txBody>
              <a:bodyPr/>
              <a:lstStyle/>
              <a:p>
                <a:r>
                  <a:rPr lang="en-US" dirty="0"/>
                  <a:t>One can define a complexity class,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, consisting of all languages that could be decided in polynomial time by a fully-functional quantum computer</a:t>
                </a:r>
              </a:p>
              <a:p>
                <a:r>
                  <a:rPr lang="en-US" dirty="0"/>
                  <a:t>The mathematical definition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 is beyond the scope of this course</a:t>
                </a:r>
              </a:p>
              <a:p>
                <a:r>
                  <a:rPr lang="en-US" dirty="0"/>
                  <a:t>One can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BQP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8F216-E779-F307-CCDD-F1C5EC9DC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428" y="1825625"/>
                <a:ext cx="11112650" cy="4351338"/>
              </a:xfr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DDE08-25BC-AF5D-34D8-3A7C2F36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7BCD-95F4-F1A5-C295-EAEF0937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6BB1A-122E-0E87-F06D-4A50EA915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489" y="1825625"/>
                <a:ext cx="1124174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Recall that it is conjectured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a likely </a:t>
                </a:r>
                <a:r>
                  <a:rPr lang="en-US" dirty="0">
                    <a:solidFill>
                      <a:schemeClr val="accent1"/>
                    </a:solidFill>
                  </a:rPr>
                  <a:t>counterexample</a:t>
                </a:r>
                <a:r>
                  <a:rPr lang="en-US" dirty="0"/>
                  <a:t> to the extended Church-Turing thesis!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6BB1A-122E-0E87-F06D-4A50EA915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489" y="1825625"/>
                <a:ext cx="11241742" cy="4351338"/>
              </a:xfrm>
              <a:blipFill>
                <a:blip r:embed="rId2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AA06C-01BD-7E45-D612-DCFA1642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D9E3A9-B17F-98A9-4EC3-44A6A4439D51}"/>
                  </a:ext>
                </a:extLst>
              </p:cNvPr>
              <p:cNvSpPr/>
              <p:nvPr/>
            </p:nvSpPr>
            <p:spPr>
              <a:xfrm>
                <a:off x="2443106" y="3647955"/>
                <a:ext cx="7305787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 (Shor’s algorithm):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D9E3A9-B17F-98A9-4EC3-44A6A443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06" y="3647955"/>
                <a:ext cx="7305787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62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836BE6-927A-3875-0E05-8A21DEBD3E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as a warm-up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836BE6-927A-3875-0E05-8A21DEBD3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05C03-4671-7CB6-6975-DF37EEB67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06993"/>
                <a:ext cx="11026588" cy="29838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RESPONSE 1: It’s a good idea to study </a:t>
                </a:r>
                <a:r>
                  <a:rPr lang="en-US" dirty="0">
                    <a:solidFill>
                      <a:schemeClr val="accent1"/>
                    </a:solidFill>
                  </a:rPr>
                  <a:t>simpler</a:t>
                </a:r>
                <a:r>
                  <a:rPr lang="en-US" dirty="0"/>
                  <a:t> models, like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before studying more </a:t>
                </a:r>
                <a:r>
                  <a:rPr lang="en-US" dirty="0">
                    <a:solidFill>
                      <a:schemeClr val="accent1"/>
                    </a:solidFill>
                  </a:rPr>
                  <a:t>complicated</a:t>
                </a:r>
                <a:r>
                  <a:rPr lang="en-US" dirty="0"/>
                  <a:t> models, like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Analogy: We studied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undecidability</a:t>
                </a:r>
                <a:r>
                  <a:rPr lang="en-US" dirty="0"/>
                  <a:t> before we studied </a:t>
                </a:r>
                <a:r>
                  <a:rPr lang="en-US" dirty="0">
                    <a:solidFill>
                      <a:schemeClr val="accent1"/>
                    </a:solidFill>
                  </a:rPr>
                  <a:t>intractability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05C03-4671-7CB6-6975-DF37EEB67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06993"/>
                <a:ext cx="11026588" cy="2983851"/>
              </a:xfrm>
              <a:blipFill>
                <a:blip r:embed="rId3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8816D-7CD0-ABC7-D17E-F0174FE3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CD119FF-A51D-E8BD-E0AB-CA77DE44B053}"/>
                  </a:ext>
                </a:extLst>
              </p:cNvPr>
              <p:cNvSpPr/>
              <p:nvPr/>
            </p:nvSpPr>
            <p:spPr>
              <a:xfrm>
                <a:off x="838200" y="1669173"/>
                <a:ext cx="10650967" cy="161191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QUESTION: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our best model of efficient computation in the physical universe, then why have we been studying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CD119FF-A51D-E8BD-E0AB-CA77DE44B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9173"/>
                <a:ext cx="10650967" cy="1611910"/>
              </a:xfrm>
              <a:prstGeom prst="roundRect">
                <a:avLst/>
              </a:prstGeom>
              <a:blipFill>
                <a:blip r:embed="rId4"/>
                <a:stretch>
                  <a:fillRect b="-1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67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6BE6-927A-3875-0E05-8A21DEBD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for quantum computers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05C03-4671-7CB6-6975-DF37EEB67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06993"/>
                <a:ext cx="11026588" cy="29838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RESPONSE 2: In this course, we have discussed many languages that are probably/definitely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/>
                    </a:solidFill>
                  </a:rPr>
                  <a:t>almost every case</a:t>
                </a:r>
                <a:r>
                  <a:rPr lang="en-US" dirty="0"/>
                  <a:t>, the “hard languages” we’ve discussed are believed to be </a:t>
                </a:r>
                <a:r>
                  <a:rPr lang="en-US" dirty="0">
                    <a:solidFill>
                      <a:schemeClr val="accent1"/>
                    </a:solidFill>
                  </a:rPr>
                  <a:t>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, not just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05C03-4671-7CB6-6975-DF37EEB67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06993"/>
                <a:ext cx="11026588" cy="2983851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8816D-7CD0-ABC7-D17E-F0174FE3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CD119FF-A51D-E8BD-E0AB-CA77DE44B053}"/>
                  </a:ext>
                </a:extLst>
              </p:cNvPr>
              <p:cNvSpPr/>
              <p:nvPr/>
            </p:nvSpPr>
            <p:spPr>
              <a:xfrm>
                <a:off x="838200" y="1669173"/>
                <a:ext cx="10650967" cy="161191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QUESTION: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our best model of efficient computation in the physical universe, then why have we been studying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CD119FF-A51D-E8BD-E0AB-CA77DE44B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9173"/>
                <a:ext cx="10650967" cy="1611910"/>
              </a:xfrm>
              <a:prstGeom prst="roundRect">
                <a:avLst/>
              </a:prstGeom>
              <a:blipFill>
                <a:blip r:embed="rId3"/>
                <a:stretch>
                  <a:fillRect b="-1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75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4AB5-AAB0-8173-603E-A9A64739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for quantum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68A5-6126-4DE6-A031-8B7C2AC68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Languages that are </a:t>
            </a:r>
            <a:r>
              <a:rPr lang="en-US" dirty="0">
                <a:solidFill>
                  <a:schemeClr val="accent1"/>
                </a:solidFill>
              </a:rPr>
              <a:t>undecidable</a:t>
            </a:r>
            <a:r>
              <a:rPr lang="en-US" dirty="0"/>
              <a:t> for deterministic Turing machines are also undecidable for quantum computers</a:t>
            </a:r>
          </a:p>
          <a:p>
            <a:r>
              <a:rPr lang="en-US" dirty="0"/>
              <a:t>Quantum computers cannot solve the</a:t>
            </a:r>
            <a:r>
              <a:rPr lang="en-US" dirty="0">
                <a:solidFill>
                  <a:schemeClr val="accent1"/>
                </a:solidFill>
              </a:rPr>
              <a:t> halting problem</a:t>
            </a:r>
            <a:r>
              <a:rPr lang="en-US" dirty="0"/>
              <a:t>, even if we are not concerned with time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5919-B642-1E59-4AED-9F040004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8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4AB5-AAB0-8173-603E-A9A64739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for quantum computers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468A5-6126-4DE6-A031-8B7C2AC6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825625"/>
                <a:ext cx="10832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BQP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this case, even a fully-functional quantum computer would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be able to</a:t>
                </a:r>
                <a:r>
                  <a:rPr lang="en-US" dirty="0">
                    <a:solidFill>
                      <a:schemeClr val="tx1"/>
                    </a:solidFill>
                  </a:rPr>
                  <a:t> solve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>
                    <a:solidFill>
                      <a:schemeClr val="tx1"/>
                    </a:solidFill>
                  </a:rPr>
                  <a:t> problems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in polynomial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468A5-6126-4DE6-A031-8B7C2AC6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5625"/>
                <a:ext cx="10832950" cy="4351338"/>
              </a:xfrm>
              <a:blipFill>
                <a:blip r:embed="rId2"/>
                <a:stretch>
                  <a:fillRect l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5919-B642-1E59-4AED-9F040004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0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4AB5-AAB0-8173-603E-A9A64739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for quantum computers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468A5-6126-4DE6-A031-8B7C2AC6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35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BQP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this case, even a fully-functional quantum computer would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be able to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>
                    <a:solidFill>
                      <a:schemeClr val="tx1"/>
                    </a:solidFill>
                  </a:rPr>
                  <a:t> problems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in polynomial time</a:t>
                </a:r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probably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Quantum computation is not a panacea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468A5-6126-4DE6-A031-8B7C2AC6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3558" cy="4351338"/>
              </a:xfrm>
              <a:blipFill>
                <a:blip r:embed="rId2"/>
                <a:stretch>
                  <a:fillRect l="-999" r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5919-B642-1E59-4AED-9F040004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8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B398-EF64-30F9-4212-CA2ACC24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as little communication as possible</a:t>
                </a:r>
              </a:p>
              <a:p>
                <a:r>
                  <a:rPr lang="en-US" dirty="0"/>
                  <a:t>In each round, one party sends a single bit while the other party listens</a:t>
                </a:r>
              </a:p>
              <a:p>
                <a:r>
                  <a:rPr lang="en-US" dirty="0"/>
                  <a:t>At the end, both parties announce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  <a:blipFill>
                <a:blip r:embed="rId2"/>
                <a:stretch>
                  <a:fillRect l="-2059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4AFE-AA7C-5ACD-65F6-8898F47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3AE8C2-5170-9C31-FB2A-E1B45F801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071B7A-0A8E-C457-E14D-762767A9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D02C9-7AD3-9F74-5A3C-6ED986486EB6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2C22E-07B5-7982-EC89-2B8DE0ACD4F2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361664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303272" y="1864225"/>
            <a:ext cx="3569677" cy="46658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665730" y="5376386"/>
            <a:ext cx="835270" cy="82995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808351" y="2995366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51" y="2995366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4232114" y="-2319016"/>
            <a:ext cx="3711988" cy="4983621"/>
          </a:xfrm>
          <a:prstGeom prst="arc">
            <a:avLst>
              <a:gd name="adj1" fmla="val 10837321"/>
              <a:gd name="adj2" fmla="val 215171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424492" y="21339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492" y="2133948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297964" y="271786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64" y="271786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282D479-4514-1595-D351-9F02D52579F3}"/>
              </a:ext>
            </a:extLst>
          </p:cNvPr>
          <p:cNvGrpSpPr/>
          <p:nvPr/>
        </p:nvGrpSpPr>
        <p:grpSpPr>
          <a:xfrm>
            <a:off x="2765305" y="1371958"/>
            <a:ext cx="3075933" cy="780428"/>
            <a:chOff x="5520120" y="2371604"/>
            <a:chExt cx="3075933" cy="780428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54BB790-1E27-B656-5DF3-1CE055E5450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/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DB2A8F-F19D-F68C-4D3B-11AADB824FE6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1DA807-386C-8B37-0693-6FD826D79BE3}"/>
              </a:ext>
            </a:extLst>
          </p:cNvPr>
          <p:cNvGrpSpPr/>
          <p:nvPr/>
        </p:nvGrpSpPr>
        <p:grpSpPr>
          <a:xfrm>
            <a:off x="2880405" y="4270877"/>
            <a:ext cx="3322327" cy="780428"/>
            <a:chOff x="5273726" y="2371604"/>
            <a:chExt cx="3322327" cy="780428"/>
          </a:xfrm>
        </p:grpSpPr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6DFB0F31-89BA-6BF9-70A1-238E3F32405A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E3A79C-1793-DAC3-0378-077C451DC1F3}"/>
                    </a:ext>
                  </a:extLst>
                </p:cNvPr>
                <p:cNvSpPr txBox="1"/>
                <p:nvPr/>
              </p:nvSpPr>
              <p:spPr>
                <a:xfrm>
                  <a:off x="5273726" y="2371604"/>
                  <a:ext cx="11158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E3A79C-1793-DAC3-0378-077C451DC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726" y="2371604"/>
                  <a:ext cx="11158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66920F-B70D-2BD2-6A50-4651F5536DB1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6B3AC8-A36E-585F-DC71-D3B3CE1A7AFE}"/>
              </a:ext>
            </a:extLst>
          </p:cNvPr>
          <p:cNvGrpSpPr/>
          <p:nvPr/>
        </p:nvGrpSpPr>
        <p:grpSpPr>
          <a:xfrm>
            <a:off x="4232114" y="4164580"/>
            <a:ext cx="3711988" cy="2181656"/>
            <a:chOff x="3012830" y="5090090"/>
            <a:chExt cx="835270" cy="100304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E5EE36-E62C-463D-3801-68C7AD1924E8}"/>
                </a:ext>
              </a:extLst>
            </p:cNvPr>
            <p:cNvSpPr/>
            <p:nvPr/>
          </p:nvSpPr>
          <p:spPr>
            <a:xfrm>
              <a:off x="3012830" y="5090090"/>
              <a:ext cx="835270" cy="1003042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5A0D4F5-392A-0026-33C4-F99D273EC5C2}"/>
                    </a:ext>
                  </a:extLst>
                </p:cNvPr>
                <p:cNvSpPr txBox="1"/>
                <p:nvPr/>
              </p:nvSpPr>
              <p:spPr>
                <a:xfrm>
                  <a:off x="3194380" y="5160443"/>
                  <a:ext cx="490718" cy="198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BQP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5A0D4F5-392A-0026-33C4-F99D273EC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380" y="5160443"/>
                  <a:ext cx="490718" cy="19852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2749C6E-1A1B-3757-4E10-8B99FB432499}"/>
              </a:ext>
            </a:extLst>
          </p:cNvPr>
          <p:cNvSpPr/>
          <p:nvPr/>
        </p:nvSpPr>
        <p:spPr>
          <a:xfrm>
            <a:off x="2402468" y="971106"/>
            <a:ext cx="7387064" cy="570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/>
              <p:nvPr/>
            </p:nvSpPr>
            <p:spPr>
              <a:xfrm>
                <a:off x="7279153" y="1764616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153" y="1764616"/>
                <a:ext cx="16881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34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954CA6-1F04-7E28-96C8-157642BFDB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 defense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954CA6-1F04-7E28-96C8-157642BFD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6A6A5-5128-469F-17E9-7830138E4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421"/>
                <a:ext cx="10515600" cy="2067542"/>
              </a:xfrm>
            </p:spPr>
            <p:txBody>
              <a:bodyPr/>
              <a:lstStyle/>
              <a:p>
                <a:r>
                  <a:rPr lang="en-US" dirty="0"/>
                  <a:t>RESPONSE 3: Even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 is a more accurate model of the ultimate limits of physical computation,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still important</a:t>
                </a:r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6A6A5-5128-469F-17E9-7830138E4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421"/>
                <a:ext cx="10515600" cy="206754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62A0A-9CD2-76C5-D422-A1D9D94E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9D38936-55DC-FCEE-0739-DC484D85B203}"/>
                  </a:ext>
                </a:extLst>
              </p:cNvPr>
              <p:cNvSpPr/>
              <p:nvPr/>
            </p:nvSpPr>
            <p:spPr>
              <a:xfrm>
                <a:off x="838200" y="1942624"/>
                <a:ext cx="10650967" cy="161191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QUESTION: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our best model of efficient computation in the physical universe, then why have we been studying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9D38936-55DC-FCEE-0739-DC484D85B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2624"/>
                <a:ext cx="10650967" cy="1611910"/>
              </a:xfrm>
              <a:prstGeom prst="roundRect">
                <a:avLst/>
              </a:prstGeom>
              <a:blipFill>
                <a:blip r:embed="rId4"/>
                <a:stretch>
                  <a:fillRect b="-1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4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6123A3-A67E-D4E2-25D3-E350A8E207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 defense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6123A3-A67E-D4E2-25D3-E350A8E20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1B011-1805-0327-D220-772D2C250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the future, perhaps researchers will successfully build a fully-functioning quantum computer…</a:t>
                </a:r>
              </a:p>
              <a:p>
                <a:r>
                  <a:rPr lang="en-US" dirty="0"/>
                  <a:t>However, even in such a world, quantum computers will still not </a:t>
                </a:r>
                <a:r>
                  <a:rPr lang="en-US" dirty="0">
                    <a:solidFill>
                      <a:schemeClr val="accent1"/>
                    </a:solidFill>
                  </a:rPr>
                  <a:t>always</a:t>
                </a:r>
                <a:r>
                  <a:rPr lang="en-US" dirty="0"/>
                  <a:t> be available</a:t>
                </a:r>
              </a:p>
              <a:p>
                <a:r>
                  <a:rPr lang="en-US" b="0" dirty="0"/>
                  <a:t>Arguably,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is the set of languages that can be decided in polynomial time </a:t>
                </a:r>
                <a:r>
                  <a:rPr lang="en-US" dirty="0">
                    <a:solidFill>
                      <a:schemeClr val="accent1"/>
                    </a:solidFill>
                  </a:rPr>
                  <a:t>without using fancy physics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1B011-1805-0327-D220-772D2C250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FEE70-61E3-FBF7-52DA-E83720C1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1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61F250-E9F4-5E98-51B1-0FB8A91D1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 defense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61F250-E9F4-5E98-51B1-0FB8A91D1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D4E1C-5057-1ADA-2D20-848166833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582" y="1690687"/>
                <a:ext cx="11739418" cy="49360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seems </a:t>
                </a:r>
                <a:r>
                  <a:rPr lang="en-US" dirty="0">
                    <a:solidFill>
                      <a:schemeClr val="accent1"/>
                    </a:solidFill>
                  </a:rPr>
                  <a:t>increasingly likely</a:t>
                </a:r>
                <a:r>
                  <a:rPr lang="en-US" dirty="0"/>
                  <a:t> that the extended Church-Turing thesis will turn out to be false. However, the </a:t>
                </a:r>
                <a:r>
                  <a:rPr lang="en-US" dirty="0">
                    <a:solidFill>
                      <a:schemeClr val="accent1"/>
                    </a:solidFill>
                  </a:rPr>
                  <a:t>jury is still out</a:t>
                </a:r>
              </a:p>
              <a:p>
                <a:r>
                  <a:rPr lang="en-US" dirty="0"/>
                  <a:t>What would it take to </a:t>
                </a:r>
                <a:r>
                  <a:rPr lang="en-US" dirty="0">
                    <a:solidFill>
                      <a:schemeClr val="accent1"/>
                    </a:solidFill>
                  </a:rPr>
                  <a:t>conclusively demonstrate</a:t>
                </a:r>
                <a:r>
                  <a:rPr lang="en-US" dirty="0"/>
                  <a:t> that the extended Church-Turing thesis is false?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Identify a suitable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Build a device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poly time, e.g., a fully-functional quantum computer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Prove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D4E1C-5057-1ADA-2D20-848166833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582" y="1690687"/>
                <a:ext cx="11739418" cy="4936023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D174-C7E1-9E47-E0B3-2A4F7D89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CDDD77-CA81-345D-AF5C-823F41387B22}"/>
                  </a:ext>
                </a:extLst>
              </p:cNvPr>
              <p:cNvSpPr txBox="1"/>
              <p:nvPr/>
            </p:nvSpPr>
            <p:spPr>
              <a:xfrm>
                <a:off x="5152912" y="5810243"/>
                <a:ext cx="63685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⬅ This step requires understanding the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limitations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CDDD77-CA81-345D-AF5C-823F41387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912" y="5810243"/>
                <a:ext cx="6368528" cy="400110"/>
              </a:xfrm>
              <a:prstGeom prst="rect">
                <a:avLst/>
              </a:prstGeom>
              <a:blipFill>
                <a:blip r:embed="rId4"/>
                <a:stretch>
                  <a:fillRect l="-957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0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5AA37B-21A9-FB8B-2F58-12EA672DD2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 defense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5AA37B-21A9-FB8B-2F58-12EA672DD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568E-48F4-5D45-3F0D-F7D07168A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9269" y="1825625"/>
                <a:ext cx="10955382" cy="4351338"/>
              </a:xfrm>
            </p:spPr>
            <p:txBody>
              <a:bodyPr/>
              <a:lstStyle/>
              <a:p>
                <a:r>
                  <a:rPr lang="en-US" dirty="0"/>
                  <a:t>Recall the example of Eulerian graphs vs. Hamiltonian graphs</a:t>
                </a:r>
              </a:p>
              <a:p>
                <a:r>
                  <a:rPr lang="en-US" dirty="0"/>
                  <a:t>There is a </a:t>
                </a:r>
                <a:r>
                  <a:rPr lang="en-US" dirty="0">
                    <a:solidFill>
                      <a:schemeClr val="accent1"/>
                    </a:solidFill>
                  </a:rPr>
                  <a:t>pleasing/satisfying characterization</a:t>
                </a:r>
                <a:r>
                  <a:rPr lang="en-US" dirty="0"/>
                  <a:t> of Eulerian graphs</a:t>
                </a:r>
              </a:p>
              <a:p>
                <a:r>
                  <a:rPr lang="en-US" dirty="0"/>
                  <a:t>We used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a model of pleasing/satisfying characterizations</a:t>
                </a:r>
                <a:r>
                  <a:rPr lang="en-US" dirty="0"/>
                  <a:t> to argue that there is probably no such characterization of Hamiltonian graphs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Quantum computers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</a:t>
                </a:r>
                <a:r>
                  <a:rPr lang="en-US" dirty="0">
                    <a:solidFill>
                      <a:schemeClr val="accent1"/>
                    </a:solidFill>
                  </a:rPr>
                  <a:t>irrelevant</a:t>
                </a:r>
                <a:r>
                  <a:rPr lang="en-US" dirty="0">
                    <a:solidFill>
                      <a:schemeClr val="tx1"/>
                    </a:solidFill>
                  </a:rPr>
                  <a:t> 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568E-48F4-5D45-3F0D-F7D07168A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269" y="1825625"/>
                <a:ext cx="10955382" cy="4351338"/>
              </a:xfrm>
              <a:blipFill>
                <a:blip r:embed="rId3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29836-7330-79AD-ECED-237A39A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214B39-C350-E3BF-C805-0A4DB7E03269}"/>
              </a:ext>
            </a:extLst>
          </p:cNvPr>
          <p:cNvSpPr/>
          <p:nvPr/>
        </p:nvSpPr>
        <p:spPr>
          <a:xfrm>
            <a:off x="3823855" y="2225242"/>
            <a:ext cx="4664363" cy="324062"/>
          </a:xfrm>
          <a:custGeom>
            <a:avLst/>
            <a:gdLst>
              <a:gd name="connsiteX0" fmla="*/ 0 w 4664363"/>
              <a:gd name="connsiteY0" fmla="*/ 213158 h 324062"/>
              <a:gd name="connsiteX1" fmla="*/ 471054 w 4664363"/>
              <a:gd name="connsiteY1" fmla="*/ 722 h 324062"/>
              <a:gd name="connsiteX2" fmla="*/ 1080654 w 4664363"/>
              <a:gd name="connsiteY2" fmla="*/ 277813 h 324062"/>
              <a:gd name="connsiteX3" fmla="*/ 1653309 w 4664363"/>
              <a:gd name="connsiteY3" fmla="*/ 46903 h 324062"/>
              <a:gd name="connsiteX4" fmla="*/ 2198254 w 4664363"/>
              <a:gd name="connsiteY4" fmla="*/ 287049 h 324062"/>
              <a:gd name="connsiteX5" fmla="*/ 2761672 w 4664363"/>
              <a:gd name="connsiteY5" fmla="*/ 93085 h 324062"/>
              <a:gd name="connsiteX6" fmla="*/ 3362036 w 4664363"/>
              <a:gd name="connsiteY6" fmla="*/ 323994 h 324062"/>
              <a:gd name="connsiteX7" fmla="*/ 3962400 w 4664363"/>
              <a:gd name="connsiteY7" fmla="*/ 65376 h 324062"/>
              <a:gd name="connsiteX8" fmla="*/ 4664363 w 4664363"/>
              <a:gd name="connsiteY8" fmla="*/ 268576 h 32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4363" h="324062">
                <a:moveTo>
                  <a:pt x="0" y="213158"/>
                </a:moveTo>
                <a:cubicBezTo>
                  <a:pt x="145472" y="101552"/>
                  <a:pt x="290945" y="-10054"/>
                  <a:pt x="471054" y="722"/>
                </a:cubicBezTo>
                <a:cubicBezTo>
                  <a:pt x="651163" y="11498"/>
                  <a:pt x="883612" y="270116"/>
                  <a:pt x="1080654" y="277813"/>
                </a:cubicBezTo>
                <a:cubicBezTo>
                  <a:pt x="1277697" y="285510"/>
                  <a:pt x="1467042" y="45364"/>
                  <a:pt x="1653309" y="46903"/>
                </a:cubicBezTo>
                <a:cubicBezTo>
                  <a:pt x="1839576" y="48442"/>
                  <a:pt x="2013527" y="279352"/>
                  <a:pt x="2198254" y="287049"/>
                </a:cubicBezTo>
                <a:cubicBezTo>
                  <a:pt x="2382981" y="294746"/>
                  <a:pt x="2567708" y="86927"/>
                  <a:pt x="2761672" y="93085"/>
                </a:cubicBezTo>
                <a:cubicBezTo>
                  <a:pt x="2955636" y="99242"/>
                  <a:pt x="3161915" y="328612"/>
                  <a:pt x="3362036" y="323994"/>
                </a:cubicBezTo>
                <a:cubicBezTo>
                  <a:pt x="3562157" y="319376"/>
                  <a:pt x="3745346" y="74612"/>
                  <a:pt x="3962400" y="65376"/>
                </a:cubicBezTo>
                <a:cubicBezTo>
                  <a:pt x="4179454" y="56140"/>
                  <a:pt x="4421908" y="162358"/>
                  <a:pt x="4664363" y="268576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BD6F24-E6EE-C5BF-A171-81FEAC614F82}"/>
              </a:ext>
            </a:extLst>
          </p:cNvPr>
          <p:cNvSpPr/>
          <p:nvPr/>
        </p:nvSpPr>
        <p:spPr>
          <a:xfrm>
            <a:off x="4234872" y="3498830"/>
            <a:ext cx="3666837" cy="323340"/>
          </a:xfrm>
          <a:custGeom>
            <a:avLst/>
            <a:gdLst>
              <a:gd name="connsiteX0" fmla="*/ 0 w 4664363"/>
              <a:gd name="connsiteY0" fmla="*/ 213158 h 324062"/>
              <a:gd name="connsiteX1" fmla="*/ 471054 w 4664363"/>
              <a:gd name="connsiteY1" fmla="*/ 722 h 324062"/>
              <a:gd name="connsiteX2" fmla="*/ 1080654 w 4664363"/>
              <a:gd name="connsiteY2" fmla="*/ 277813 h 324062"/>
              <a:gd name="connsiteX3" fmla="*/ 1653309 w 4664363"/>
              <a:gd name="connsiteY3" fmla="*/ 46903 h 324062"/>
              <a:gd name="connsiteX4" fmla="*/ 2198254 w 4664363"/>
              <a:gd name="connsiteY4" fmla="*/ 287049 h 324062"/>
              <a:gd name="connsiteX5" fmla="*/ 2761672 w 4664363"/>
              <a:gd name="connsiteY5" fmla="*/ 93085 h 324062"/>
              <a:gd name="connsiteX6" fmla="*/ 3362036 w 4664363"/>
              <a:gd name="connsiteY6" fmla="*/ 323994 h 324062"/>
              <a:gd name="connsiteX7" fmla="*/ 3962400 w 4664363"/>
              <a:gd name="connsiteY7" fmla="*/ 65376 h 324062"/>
              <a:gd name="connsiteX8" fmla="*/ 4664363 w 4664363"/>
              <a:gd name="connsiteY8" fmla="*/ 268576 h 324062"/>
              <a:gd name="connsiteX0" fmla="*/ 0 w 4193309"/>
              <a:gd name="connsiteY0" fmla="*/ 0 h 323340"/>
              <a:gd name="connsiteX1" fmla="*/ 609600 w 4193309"/>
              <a:gd name="connsiteY1" fmla="*/ 277091 h 323340"/>
              <a:gd name="connsiteX2" fmla="*/ 1182255 w 4193309"/>
              <a:gd name="connsiteY2" fmla="*/ 46181 h 323340"/>
              <a:gd name="connsiteX3" fmla="*/ 1727200 w 4193309"/>
              <a:gd name="connsiteY3" fmla="*/ 286327 h 323340"/>
              <a:gd name="connsiteX4" fmla="*/ 2290618 w 4193309"/>
              <a:gd name="connsiteY4" fmla="*/ 92363 h 323340"/>
              <a:gd name="connsiteX5" fmla="*/ 2890982 w 4193309"/>
              <a:gd name="connsiteY5" fmla="*/ 323272 h 323340"/>
              <a:gd name="connsiteX6" fmla="*/ 3491346 w 4193309"/>
              <a:gd name="connsiteY6" fmla="*/ 64654 h 323340"/>
              <a:gd name="connsiteX7" fmla="*/ 4193309 w 4193309"/>
              <a:gd name="connsiteY7" fmla="*/ 267854 h 323340"/>
              <a:gd name="connsiteX0" fmla="*/ 0 w 3491346"/>
              <a:gd name="connsiteY0" fmla="*/ 0 h 323340"/>
              <a:gd name="connsiteX1" fmla="*/ 609600 w 3491346"/>
              <a:gd name="connsiteY1" fmla="*/ 277091 h 323340"/>
              <a:gd name="connsiteX2" fmla="*/ 1182255 w 3491346"/>
              <a:gd name="connsiteY2" fmla="*/ 46181 h 323340"/>
              <a:gd name="connsiteX3" fmla="*/ 1727200 w 3491346"/>
              <a:gd name="connsiteY3" fmla="*/ 286327 h 323340"/>
              <a:gd name="connsiteX4" fmla="*/ 2290618 w 3491346"/>
              <a:gd name="connsiteY4" fmla="*/ 92363 h 323340"/>
              <a:gd name="connsiteX5" fmla="*/ 2890982 w 3491346"/>
              <a:gd name="connsiteY5" fmla="*/ 323272 h 323340"/>
              <a:gd name="connsiteX6" fmla="*/ 3491346 w 3491346"/>
              <a:gd name="connsiteY6" fmla="*/ 64654 h 323340"/>
              <a:gd name="connsiteX0" fmla="*/ 0 w 3666837"/>
              <a:gd name="connsiteY0" fmla="*/ 0 h 323340"/>
              <a:gd name="connsiteX1" fmla="*/ 609600 w 3666837"/>
              <a:gd name="connsiteY1" fmla="*/ 277091 h 323340"/>
              <a:gd name="connsiteX2" fmla="*/ 1182255 w 3666837"/>
              <a:gd name="connsiteY2" fmla="*/ 46181 h 323340"/>
              <a:gd name="connsiteX3" fmla="*/ 1727200 w 3666837"/>
              <a:gd name="connsiteY3" fmla="*/ 286327 h 323340"/>
              <a:gd name="connsiteX4" fmla="*/ 2290618 w 3666837"/>
              <a:gd name="connsiteY4" fmla="*/ 92363 h 323340"/>
              <a:gd name="connsiteX5" fmla="*/ 2890982 w 3666837"/>
              <a:gd name="connsiteY5" fmla="*/ 323272 h 323340"/>
              <a:gd name="connsiteX6" fmla="*/ 3666837 w 3666837"/>
              <a:gd name="connsiteY6" fmla="*/ 64654 h 32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6837" h="323340">
                <a:moveTo>
                  <a:pt x="0" y="0"/>
                </a:moveTo>
                <a:cubicBezTo>
                  <a:pt x="180109" y="10776"/>
                  <a:pt x="412558" y="269394"/>
                  <a:pt x="609600" y="277091"/>
                </a:cubicBezTo>
                <a:cubicBezTo>
                  <a:pt x="806643" y="284788"/>
                  <a:pt x="995988" y="44642"/>
                  <a:pt x="1182255" y="46181"/>
                </a:cubicBezTo>
                <a:cubicBezTo>
                  <a:pt x="1368522" y="47720"/>
                  <a:pt x="1542473" y="278630"/>
                  <a:pt x="1727200" y="286327"/>
                </a:cubicBezTo>
                <a:cubicBezTo>
                  <a:pt x="1911927" y="294024"/>
                  <a:pt x="2096654" y="86205"/>
                  <a:pt x="2290618" y="92363"/>
                </a:cubicBezTo>
                <a:cubicBezTo>
                  <a:pt x="2484582" y="98520"/>
                  <a:pt x="2661612" y="327890"/>
                  <a:pt x="2890982" y="323272"/>
                </a:cubicBezTo>
                <a:cubicBezTo>
                  <a:pt x="3120352" y="318654"/>
                  <a:pt x="3449783" y="73890"/>
                  <a:pt x="3666837" y="64654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2F0F8CE-F593-6AFE-F5F1-6D71E3E6EBEC}"/>
              </a:ext>
            </a:extLst>
          </p:cNvPr>
          <p:cNvSpPr/>
          <p:nvPr/>
        </p:nvSpPr>
        <p:spPr>
          <a:xfrm>
            <a:off x="3043383" y="4686733"/>
            <a:ext cx="6280727" cy="368408"/>
          </a:xfrm>
          <a:custGeom>
            <a:avLst/>
            <a:gdLst>
              <a:gd name="connsiteX0" fmla="*/ 0 w 4664363"/>
              <a:gd name="connsiteY0" fmla="*/ 213158 h 324062"/>
              <a:gd name="connsiteX1" fmla="*/ 471054 w 4664363"/>
              <a:gd name="connsiteY1" fmla="*/ 722 h 324062"/>
              <a:gd name="connsiteX2" fmla="*/ 1080654 w 4664363"/>
              <a:gd name="connsiteY2" fmla="*/ 277813 h 324062"/>
              <a:gd name="connsiteX3" fmla="*/ 1653309 w 4664363"/>
              <a:gd name="connsiteY3" fmla="*/ 46903 h 324062"/>
              <a:gd name="connsiteX4" fmla="*/ 2198254 w 4664363"/>
              <a:gd name="connsiteY4" fmla="*/ 287049 h 324062"/>
              <a:gd name="connsiteX5" fmla="*/ 2761672 w 4664363"/>
              <a:gd name="connsiteY5" fmla="*/ 93085 h 324062"/>
              <a:gd name="connsiteX6" fmla="*/ 3362036 w 4664363"/>
              <a:gd name="connsiteY6" fmla="*/ 323994 h 324062"/>
              <a:gd name="connsiteX7" fmla="*/ 3962400 w 4664363"/>
              <a:gd name="connsiteY7" fmla="*/ 65376 h 324062"/>
              <a:gd name="connsiteX8" fmla="*/ 4664363 w 4664363"/>
              <a:gd name="connsiteY8" fmla="*/ 268576 h 324062"/>
              <a:gd name="connsiteX0" fmla="*/ 0 w 6308436"/>
              <a:gd name="connsiteY0" fmla="*/ 213158 h 324062"/>
              <a:gd name="connsiteX1" fmla="*/ 471054 w 6308436"/>
              <a:gd name="connsiteY1" fmla="*/ 722 h 324062"/>
              <a:gd name="connsiteX2" fmla="*/ 1080654 w 6308436"/>
              <a:gd name="connsiteY2" fmla="*/ 277813 h 324062"/>
              <a:gd name="connsiteX3" fmla="*/ 1653309 w 6308436"/>
              <a:gd name="connsiteY3" fmla="*/ 46903 h 324062"/>
              <a:gd name="connsiteX4" fmla="*/ 2198254 w 6308436"/>
              <a:gd name="connsiteY4" fmla="*/ 287049 h 324062"/>
              <a:gd name="connsiteX5" fmla="*/ 2761672 w 6308436"/>
              <a:gd name="connsiteY5" fmla="*/ 93085 h 324062"/>
              <a:gd name="connsiteX6" fmla="*/ 3362036 w 6308436"/>
              <a:gd name="connsiteY6" fmla="*/ 323994 h 324062"/>
              <a:gd name="connsiteX7" fmla="*/ 3962400 w 6308436"/>
              <a:gd name="connsiteY7" fmla="*/ 65376 h 324062"/>
              <a:gd name="connsiteX8" fmla="*/ 6308436 w 6308436"/>
              <a:gd name="connsiteY8" fmla="*/ 203921 h 324062"/>
              <a:gd name="connsiteX0" fmla="*/ 0 w 6308436"/>
              <a:gd name="connsiteY0" fmla="*/ 213158 h 324062"/>
              <a:gd name="connsiteX1" fmla="*/ 471054 w 6308436"/>
              <a:gd name="connsiteY1" fmla="*/ 722 h 324062"/>
              <a:gd name="connsiteX2" fmla="*/ 1080654 w 6308436"/>
              <a:gd name="connsiteY2" fmla="*/ 277813 h 324062"/>
              <a:gd name="connsiteX3" fmla="*/ 1653309 w 6308436"/>
              <a:gd name="connsiteY3" fmla="*/ 46903 h 324062"/>
              <a:gd name="connsiteX4" fmla="*/ 2198254 w 6308436"/>
              <a:gd name="connsiteY4" fmla="*/ 287049 h 324062"/>
              <a:gd name="connsiteX5" fmla="*/ 2761672 w 6308436"/>
              <a:gd name="connsiteY5" fmla="*/ 93085 h 324062"/>
              <a:gd name="connsiteX6" fmla="*/ 3362036 w 6308436"/>
              <a:gd name="connsiteY6" fmla="*/ 323994 h 324062"/>
              <a:gd name="connsiteX7" fmla="*/ 3962400 w 6308436"/>
              <a:gd name="connsiteY7" fmla="*/ 65376 h 324062"/>
              <a:gd name="connsiteX8" fmla="*/ 5435598 w 6308436"/>
              <a:gd name="connsiteY8" fmla="*/ 282431 h 324062"/>
              <a:gd name="connsiteX9" fmla="*/ 6308436 w 6308436"/>
              <a:gd name="connsiteY9" fmla="*/ 203921 h 324062"/>
              <a:gd name="connsiteX0" fmla="*/ 0 w 6308436"/>
              <a:gd name="connsiteY0" fmla="*/ 213158 h 372088"/>
              <a:gd name="connsiteX1" fmla="*/ 471054 w 6308436"/>
              <a:gd name="connsiteY1" fmla="*/ 722 h 372088"/>
              <a:gd name="connsiteX2" fmla="*/ 1080654 w 6308436"/>
              <a:gd name="connsiteY2" fmla="*/ 277813 h 372088"/>
              <a:gd name="connsiteX3" fmla="*/ 1653309 w 6308436"/>
              <a:gd name="connsiteY3" fmla="*/ 46903 h 372088"/>
              <a:gd name="connsiteX4" fmla="*/ 2198254 w 6308436"/>
              <a:gd name="connsiteY4" fmla="*/ 287049 h 372088"/>
              <a:gd name="connsiteX5" fmla="*/ 2761672 w 6308436"/>
              <a:gd name="connsiteY5" fmla="*/ 93085 h 372088"/>
              <a:gd name="connsiteX6" fmla="*/ 3362036 w 6308436"/>
              <a:gd name="connsiteY6" fmla="*/ 323994 h 372088"/>
              <a:gd name="connsiteX7" fmla="*/ 3962400 w 6308436"/>
              <a:gd name="connsiteY7" fmla="*/ 65376 h 372088"/>
              <a:gd name="connsiteX8" fmla="*/ 4668980 w 6308436"/>
              <a:gd name="connsiteY8" fmla="*/ 365558 h 372088"/>
              <a:gd name="connsiteX9" fmla="*/ 5435598 w 6308436"/>
              <a:gd name="connsiteY9" fmla="*/ 282431 h 372088"/>
              <a:gd name="connsiteX10" fmla="*/ 6308436 w 6308436"/>
              <a:gd name="connsiteY10" fmla="*/ 203921 h 372088"/>
              <a:gd name="connsiteX0" fmla="*/ 0 w 6308436"/>
              <a:gd name="connsiteY0" fmla="*/ 213158 h 368408"/>
              <a:gd name="connsiteX1" fmla="*/ 471054 w 6308436"/>
              <a:gd name="connsiteY1" fmla="*/ 722 h 368408"/>
              <a:gd name="connsiteX2" fmla="*/ 1080654 w 6308436"/>
              <a:gd name="connsiteY2" fmla="*/ 277813 h 368408"/>
              <a:gd name="connsiteX3" fmla="*/ 1653309 w 6308436"/>
              <a:gd name="connsiteY3" fmla="*/ 46903 h 368408"/>
              <a:gd name="connsiteX4" fmla="*/ 2198254 w 6308436"/>
              <a:gd name="connsiteY4" fmla="*/ 287049 h 368408"/>
              <a:gd name="connsiteX5" fmla="*/ 2761672 w 6308436"/>
              <a:gd name="connsiteY5" fmla="*/ 93085 h 368408"/>
              <a:gd name="connsiteX6" fmla="*/ 3362036 w 6308436"/>
              <a:gd name="connsiteY6" fmla="*/ 323994 h 368408"/>
              <a:gd name="connsiteX7" fmla="*/ 3962400 w 6308436"/>
              <a:gd name="connsiteY7" fmla="*/ 65376 h 368408"/>
              <a:gd name="connsiteX8" fmla="*/ 4668980 w 6308436"/>
              <a:gd name="connsiteY8" fmla="*/ 365558 h 368408"/>
              <a:gd name="connsiteX9" fmla="*/ 5370943 w 6308436"/>
              <a:gd name="connsiteY9" fmla="*/ 88467 h 368408"/>
              <a:gd name="connsiteX10" fmla="*/ 6308436 w 6308436"/>
              <a:gd name="connsiteY10" fmla="*/ 203921 h 368408"/>
              <a:gd name="connsiteX0" fmla="*/ 0 w 6280727"/>
              <a:gd name="connsiteY0" fmla="*/ 213158 h 368408"/>
              <a:gd name="connsiteX1" fmla="*/ 471054 w 6280727"/>
              <a:gd name="connsiteY1" fmla="*/ 722 h 368408"/>
              <a:gd name="connsiteX2" fmla="*/ 1080654 w 6280727"/>
              <a:gd name="connsiteY2" fmla="*/ 277813 h 368408"/>
              <a:gd name="connsiteX3" fmla="*/ 1653309 w 6280727"/>
              <a:gd name="connsiteY3" fmla="*/ 46903 h 368408"/>
              <a:gd name="connsiteX4" fmla="*/ 2198254 w 6280727"/>
              <a:gd name="connsiteY4" fmla="*/ 287049 h 368408"/>
              <a:gd name="connsiteX5" fmla="*/ 2761672 w 6280727"/>
              <a:gd name="connsiteY5" fmla="*/ 93085 h 368408"/>
              <a:gd name="connsiteX6" fmla="*/ 3362036 w 6280727"/>
              <a:gd name="connsiteY6" fmla="*/ 323994 h 368408"/>
              <a:gd name="connsiteX7" fmla="*/ 3962400 w 6280727"/>
              <a:gd name="connsiteY7" fmla="*/ 65376 h 368408"/>
              <a:gd name="connsiteX8" fmla="*/ 4668980 w 6280727"/>
              <a:gd name="connsiteY8" fmla="*/ 365558 h 368408"/>
              <a:gd name="connsiteX9" fmla="*/ 5370943 w 6280727"/>
              <a:gd name="connsiteY9" fmla="*/ 88467 h 368408"/>
              <a:gd name="connsiteX10" fmla="*/ 6280727 w 6280727"/>
              <a:gd name="connsiteY10" fmla="*/ 342467 h 36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0727" h="368408">
                <a:moveTo>
                  <a:pt x="0" y="213158"/>
                </a:moveTo>
                <a:cubicBezTo>
                  <a:pt x="145472" y="101552"/>
                  <a:pt x="290945" y="-10054"/>
                  <a:pt x="471054" y="722"/>
                </a:cubicBezTo>
                <a:cubicBezTo>
                  <a:pt x="651163" y="11498"/>
                  <a:pt x="883612" y="270116"/>
                  <a:pt x="1080654" y="277813"/>
                </a:cubicBezTo>
                <a:cubicBezTo>
                  <a:pt x="1277697" y="285510"/>
                  <a:pt x="1467042" y="45364"/>
                  <a:pt x="1653309" y="46903"/>
                </a:cubicBezTo>
                <a:cubicBezTo>
                  <a:pt x="1839576" y="48442"/>
                  <a:pt x="2013527" y="279352"/>
                  <a:pt x="2198254" y="287049"/>
                </a:cubicBezTo>
                <a:cubicBezTo>
                  <a:pt x="2382981" y="294746"/>
                  <a:pt x="2567708" y="86927"/>
                  <a:pt x="2761672" y="93085"/>
                </a:cubicBezTo>
                <a:cubicBezTo>
                  <a:pt x="2955636" y="99242"/>
                  <a:pt x="3161915" y="328612"/>
                  <a:pt x="3362036" y="323994"/>
                </a:cubicBezTo>
                <a:cubicBezTo>
                  <a:pt x="3562157" y="319376"/>
                  <a:pt x="3718406" y="92315"/>
                  <a:pt x="3962400" y="65376"/>
                </a:cubicBezTo>
                <a:cubicBezTo>
                  <a:pt x="4206394" y="38437"/>
                  <a:pt x="4423447" y="329382"/>
                  <a:pt x="4668980" y="365558"/>
                </a:cubicBezTo>
                <a:cubicBezTo>
                  <a:pt x="4914513" y="401734"/>
                  <a:pt x="5123870" y="81540"/>
                  <a:pt x="5370943" y="88467"/>
                </a:cubicBezTo>
                <a:cubicBezTo>
                  <a:pt x="5761949" y="111558"/>
                  <a:pt x="6164503" y="329382"/>
                  <a:pt x="6280727" y="34246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54" y="1438901"/>
            <a:ext cx="11021291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Complexity theory:</a:t>
            </a:r>
            <a:br>
              <a:rPr lang="en-US" sz="5400" b="1" dirty="0"/>
            </a:br>
            <a:r>
              <a:rPr lang="en-US" sz="5400" b="1" dirty="0"/>
              <a:t>The study of </a:t>
            </a:r>
            <a:r>
              <a:rPr lang="en-US" sz="5400" b="1" dirty="0">
                <a:solidFill>
                  <a:schemeClr val="accent1"/>
                </a:solidFill>
              </a:rPr>
              <a:t>computational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3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576D-9B31-DB0B-5C90-C22ACC62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C6771-394B-FD3A-FE8E-79EBC2748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space</a:t>
                </a:r>
                <a:r>
                  <a:rPr lang="en-US" dirty="0"/>
                  <a:t> used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during the computation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 head visits cell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space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space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used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by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C6771-394B-FD3A-FE8E-79EBC2748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67D0-6824-2350-FB34-7A072E2A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80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EAE502-2985-6AF9-A085-E19C24CC15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EAE502-2985-6AF9-A085-E19C24CC1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39429-0464-3074-88F2-AFA61602E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if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with space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39429-0464-3074-88F2-AFA61602E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AAB86-B8B3-4D0A-34EA-0ED517A2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08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BE1F-E032-87F7-E3DD-357BDD28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Polynomial-space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5AC9E-1FDA-3252-9E89-66D56F4F3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. (Why?)</a:t>
                </a:r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Every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can be decided by “brute force search” (try all possible witnesses)</a:t>
                </a:r>
              </a:p>
              <a:p>
                <a:r>
                  <a:rPr lang="en-US" dirty="0"/>
                  <a:t>The brute force search algorithm only uses polynomial space</a:t>
                </a:r>
              </a:p>
              <a:p>
                <a:r>
                  <a:rPr lang="en-US" dirty="0"/>
                  <a:t>Note: We can </a:t>
                </a:r>
                <a:r>
                  <a:rPr lang="en-US" dirty="0">
                    <a:solidFill>
                      <a:schemeClr val="accent1"/>
                    </a:solidFill>
                  </a:rPr>
                  <a:t>use the same space multiple times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5AC9E-1FDA-3252-9E89-66D56F4F3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D5139-549F-4816-F78C-C44D656D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9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DC0A42-8E90-7CD3-7770-4EFE3E8E21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DC0A42-8E90-7CD3-7770-4EFE3E8E2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3C969-42CD-DAD9-61A4-EA10B66AF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149" y="1825624"/>
                <a:ext cx="10959152" cy="49027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protocol: Alice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Bob, then Bob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to Alice</a:t>
                </a:r>
              </a:p>
              <a:p>
                <a:r>
                  <a:rPr lang="en-US" dirty="0"/>
                  <a:t>Naïve protocol has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3C969-42CD-DAD9-61A4-EA10B66AF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149" y="1825624"/>
                <a:ext cx="10959152" cy="4902721"/>
              </a:xfrm>
              <a:blipFill>
                <a:blip r:embed="rId3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E9A8-B813-A5CF-2382-DEE5B53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/>
              <p:nvPr/>
            </p:nvSpPr>
            <p:spPr>
              <a:xfrm>
                <a:off x="1817569" y="4598759"/>
                <a:ext cx="8552312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Every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cost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69" y="4598759"/>
                <a:ext cx="8552312" cy="1757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950692" y="3005410"/>
            <a:ext cx="2290618" cy="264695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678366" y="4554349"/>
            <a:ext cx="835270" cy="829952"/>
            <a:chOff x="3068515" y="5149540"/>
            <a:chExt cx="835270" cy="100304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70994" y="5265970"/>
                  <a:ext cx="43030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994" y="5265970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808352" y="3230182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52" y="3230182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2749C6E-1A1B-3757-4E10-8B99FB432499}"/>
              </a:ext>
            </a:extLst>
          </p:cNvPr>
          <p:cNvSpPr/>
          <p:nvPr/>
        </p:nvSpPr>
        <p:spPr>
          <a:xfrm>
            <a:off x="3893127" y="1182254"/>
            <a:ext cx="4405745" cy="4669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/>
              <p:nvPr/>
            </p:nvSpPr>
            <p:spPr>
              <a:xfrm>
                <a:off x="5251937" y="1432106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7" y="1432106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64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9884-9E0A-7297-F74F-F7FEFEE4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70" y="5165280"/>
            <a:ext cx="11757546" cy="1325564"/>
          </a:xfrm>
        </p:spPr>
        <p:txBody>
          <a:bodyPr>
            <a:normAutofit/>
          </a:bodyPr>
          <a:lstStyle/>
          <a:p>
            <a:r>
              <a:rPr lang="en-US" dirty="0"/>
              <a:t>Randomized protocols are exponentially better than deterministic protocols!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999-B02A-48E9-9531-E01C78A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/>
              <p:nvPr/>
            </p:nvSpPr>
            <p:spPr>
              <a:xfrm>
                <a:off x="503830" y="1968816"/>
                <a:ext cx="11184339" cy="2403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cost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EQ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30" y="1968816"/>
                <a:ext cx="11184339" cy="2403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1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39884-9E0A-7297-F74F-F7FEFEE4C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370" y="1965278"/>
                <a:ext cx="11757546" cy="45255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Think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as a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 1, …,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prime numbers</a:t>
                </a:r>
                <a:r>
                  <a:rPr lang="en-US" dirty="0"/>
                  <a:t> among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Protocol: Alice picks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uniformly at random</a:t>
                </a:r>
              </a:p>
              <a:p>
                <a:r>
                  <a:rPr lang="en-US" dirty="0"/>
                  <a:t>Alice sends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 Bob.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communication ✔️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they accept, otherwise, they reject</a:t>
                </a:r>
              </a:p>
              <a:p>
                <a:pPr lvl="1"/>
                <a:r>
                  <a:rPr lang="en-US" dirty="0"/>
                  <a:t>(One additional bit of communication)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39884-9E0A-7297-F74F-F7FEFEE4C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370" y="1965278"/>
                <a:ext cx="11757546" cy="4525566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999-B02A-48E9-9531-E01C78A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2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DCEF-5D4D-1B5C-E16E-22DE0332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randomized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BE514-8A59-84A2-DFFD-8D57AD974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32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divides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be the set of prime numbers that divide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mistake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Every prime number 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about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? How many primes are there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BE514-8A59-84A2-DFFD-8D57AD974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3212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B1CEE-505C-0B50-2E02-FBE584C6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4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4691-C926-A35F-6C00-5C5B4A45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of primes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1F9C0F-7972-2B83-7DE2-B21DD5911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3830" y="3826545"/>
                <a:ext cx="10849970" cy="28608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(Proof is outside the scope of this course)</a:t>
                </a:r>
              </a:p>
              <a:p>
                <a:r>
                  <a:rPr lang="en-US" dirty="0"/>
                  <a:t>We chose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mistake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mistake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b="0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1F9C0F-7972-2B83-7DE2-B21DD5911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830" y="3826545"/>
                <a:ext cx="10849970" cy="2860857"/>
              </a:xfrm>
              <a:blipFill>
                <a:blip r:embed="rId2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21115-E6C7-246B-9EA0-AB34EE7A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E6D7F8-C803-B36D-0004-0495F273835B}"/>
                  </a:ext>
                </a:extLst>
              </p:cNvPr>
              <p:cNvSpPr/>
              <p:nvPr/>
            </p:nvSpPr>
            <p:spPr>
              <a:xfrm>
                <a:off x="900184" y="1849398"/>
                <a:ext cx="10057262" cy="15796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denote the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number of prime numbers</a:t>
                </a:r>
                <a:r>
                  <a:rPr lang="en-US" sz="2800" dirty="0">
                    <a:solidFill>
                      <a:schemeClr val="tx1"/>
                    </a:solidFill>
                  </a:rPr>
                  <a:t> among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E6D7F8-C803-B36D-0004-0495F2738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84" y="1849398"/>
                <a:ext cx="10057262" cy="1579602"/>
              </a:xfrm>
              <a:prstGeom prst="rect">
                <a:avLst/>
              </a:prstGeom>
              <a:blipFill>
                <a:blip r:embed="rId3"/>
                <a:stretch>
                  <a:fillRect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9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A362-A6CA-A6FB-C51B-4C049AEE28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186181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A362-A6CA-A6FB-C51B-4C049AEE2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186181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394C0-8503-D7A4-0F74-7C3E69E50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449" y="1406081"/>
                <a:ext cx="11344275" cy="4351338"/>
              </a:xfrm>
            </p:spPr>
            <p:txBody>
              <a:bodyPr/>
              <a:lstStyle/>
              <a:p>
                <a:r>
                  <a:rPr lang="en-US" dirty="0"/>
                  <a:t>In communication complexity, </a:t>
                </a:r>
                <a:r>
                  <a:rPr lang="en-US" dirty="0">
                    <a:solidFill>
                      <a:schemeClr val="accent1"/>
                    </a:solidFill>
                  </a:rPr>
                  <a:t>randomness is powerful</a:t>
                </a:r>
              </a:p>
              <a:p>
                <a:r>
                  <a:rPr lang="en-US" dirty="0"/>
                  <a:t>What about in the context of polynomial-time Turing machines?</a:t>
                </a:r>
              </a:p>
              <a:p>
                <a:r>
                  <a:rPr lang="en-US" dirty="0"/>
                  <a:t>There are some interesting cases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is known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is not known. This might suggest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Surprisingly, there is a significant body of evidence favoring the opposite!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394C0-8503-D7A4-0F74-7C3E69E50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49" y="1406081"/>
                <a:ext cx="11344275" cy="4351338"/>
              </a:xfrm>
              <a:blipFill>
                <a:blip r:embed="rId3"/>
                <a:stretch>
                  <a:fillRect l="-967" r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A1C75-C053-1B74-E11B-9EDF0BAA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94CBAA-51EE-093A-9E5B-3413E3336E84}"/>
                  </a:ext>
                </a:extLst>
              </p:cNvPr>
              <p:cNvSpPr/>
              <p:nvPr/>
            </p:nvSpPr>
            <p:spPr>
              <a:xfrm>
                <a:off x="4055303" y="5465763"/>
                <a:ext cx="4081391" cy="7334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94CBAA-51EE-093A-9E5B-3413E3336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03" y="5465763"/>
                <a:ext cx="4081391" cy="733425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393CA8-0CD1-C1A2-7F3B-960FDDFCFE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069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and the Extended Church-Turing Thesis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393CA8-0CD1-C1A2-7F3B-960FDDFC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069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the extended Church-Turing thesis </a:t>
                </a:r>
                <a:r>
                  <a:rPr lang="en-US" dirty="0">
                    <a:solidFill>
                      <a:schemeClr val="accent1"/>
                    </a:solidFill>
                  </a:rPr>
                  <a:t>survives</a:t>
                </a:r>
                <a:r>
                  <a:rPr lang="en-US" dirty="0"/>
                  <a:t> the challenge posed by randomized computation!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  <a:blipFill>
                <a:blip r:embed="rId3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667F-ED6E-86D7-BF2D-B50662A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/>
              <p:nvPr/>
            </p:nvSpPr>
            <p:spPr>
              <a:xfrm>
                <a:off x="2362781" y="2621371"/>
                <a:ext cx="751064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81" y="2621371"/>
                <a:ext cx="7510645" cy="2219216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78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168247</TotalTime>
  <Words>1484</Words>
  <Application>Microsoft Office PowerPoint</Application>
  <PresentationFormat>Widescreen</PresentationFormat>
  <Paragraphs>201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Communication complexity</vt:lpstr>
      <vt:lpstr>Communication complexity of 〖"EQ" 〗_n</vt:lpstr>
      <vt:lpstr>Randomized communication complexity of 〖"EQ" 〗_n</vt:lpstr>
      <vt:lpstr>Randomized communication complexity of 〖"EQ" 〗_n</vt:lpstr>
      <vt:lpstr>Analysis of the randomized protocol</vt:lpstr>
      <vt:lpstr>Density of primes</vt:lpstr>
      <vt:lpstr>"P" vs. "BPP"</vt:lpstr>
      <vt:lpstr>"BPP" and the Extended Church-Turing Thesis</vt:lpstr>
      <vt:lpstr>"BPP" and the Extended Church-Turing Thesis</vt:lpstr>
      <vt:lpstr>Quantum computing</vt:lpstr>
      <vt:lpstr>Quantum computing</vt:lpstr>
      <vt:lpstr>Quantum complexity theory</vt:lpstr>
      <vt:lpstr>Shor’s algorithm</vt:lpstr>
      <vt:lpstr>"P" as a warm-up for "BQP"</vt:lpstr>
      <vt:lpstr>Intractability for quantum computers</vt:lpstr>
      <vt:lpstr>Intractability for quantum computers</vt:lpstr>
      <vt:lpstr>Intractability for quantum computers</vt:lpstr>
      <vt:lpstr>Intractability for quantum computers</vt:lpstr>
      <vt:lpstr>PowerPoint Presentation</vt:lpstr>
      <vt:lpstr>In defense of "P"</vt:lpstr>
      <vt:lpstr>In defense of "P"</vt:lpstr>
      <vt:lpstr>In defense of "P"</vt:lpstr>
      <vt:lpstr>In defense of "P"</vt:lpstr>
      <vt:lpstr>Which problems can be solved through computation?</vt:lpstr>
      <vt:lpstr>Complexity theory: The study of computational resources</vt:lpstr>
      <vt:lpstr>Space complexity</vt:lpstr>
      <vt:lpstr>The complexity class "PSPACE"</vt:lpstr>
      <vt:lpstr>Polynomial-space algorithms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366</cp:revision>
  <dcterms:created xsi:type="dcterms:W3CDTF">2022-12-12T23:26:37Z</dcterms:created>
  <dcterms:modified xsi:type="dcterms:W3CDTF">2024-02-26T16:38:40Z</dcterms:modified>
</cp:coreProperties>
</file>