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409" r:id="rId3"/>
    <p:sldId id="422" r:id="rId4"/>
    <p:sldId id="423" r:id="rId5"/>
    <p:sldId id="424" r:id="rId6"/>
    <p:sldId id="426" r:id="rId7"/>
    <p:sldId id="425" r:id="rId8"/>
    <p:sldId id="427" r:id="rId9"/>
    <p:sldId id="428" r:id="rId10"/>
    <p:sldId id="429" r:id="rId11"/>
    <p:sldId id="430" r:id="rId12"/>
    <p:sldId id="617" r:id="rId13"/>
    <p:sldId id="431" r:id="rId14"/>
    <p:sldId id="432" r:id="rId15"/>
    <p:sldId id="434" r:id="rId16"/>
    <p:sldId id="433" r:id="rId17"/>
    <p:sldId id="436" r:id="rId18"/>
    <p:sldId id="437" r:id="rId19"/>
    <p:sldId id="438" r:id="rId20"/>
    <p:sldId id="439" r:id="rId21"/>
    <p:sldId id="44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C, there is a unique C’ such that C yields C’. So why do we use relation terminology instead of NEXT(C)?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3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0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/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tm">
            <a:hlinkClick r:id="" action="ppaction://media"/>
            <a:extLst>
              <a:ext uri="{FF2B5EF4-FFF2-40B4-BE49-F238E27FC236}">
                <a16:creationId xmlns:a16="http://schemas.microsoft.com/office/drawing/2014/main" id="{5ADE1B2F-1E9F-F513-3F94-5BADF98607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25287" y="58801"/>
            <a:ext cx="6566713" cy="1631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5A175C-5CBF-1E55-A4C6-07BB2B93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5C2E-961F-AD6F-1CFF-F29588B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9554243-C0B4-7ECA-C215-484F84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935735"/>
            <a:ext cx="11544300" cy="4559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each step, the machine decides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to write on the cell (or whether to erase it)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direction to move the head (left or right)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the machine’s new state will be</a:t>
            </a:r>
          </a:p>
          <a:p>
            <a:pPr>
              <a:lnSpc>
                <a:spcPct val="150000"/>
              </a:lnSpc>
            </a:pPr>
            <a:r>
              <a:rPr lang="en-US" dirty="0"/>
              <a:t>The decision is based only 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contents of the cell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state of the machine</a:t>
            </a:r>
          </a:p>
        </p:txBody>
      </p:sp>
    </p:spTree>
    <p:extLst>
      <p:ext uri="{BB962C8B-B14F-4D97-AF65-F5344CB8AC3E}">
        <p14:creationId xmlns:p14="http://schemas.microsoft.com/office/powerpoint/2010/main" val="4920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7"/>
    </mc:Choice>
    <mc:Fallback xmlns="">
      <p:transition spd="slow" advTm="9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29188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8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  <p:bldLst>
      <p:bldP spid="3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A7AA-B502-CCDE-D50C-3EB24865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Mathematically, the update rule is specified by a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</a:t>
                </a:r>
                <a:r>
                  <a:rPr lang="en-US" dirty="0"/>
                  <a:t> (an arbitrary finite set)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is an alphabet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to represent a blank cell)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means that if we are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we read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then our new state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we will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), and the head will move in the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for left 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for right)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r="-116" b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ECC8-48E2-5F77-A70C-FBD2FF0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B2F4-34BC-548D-52AB-EAB36355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3" y="365125"/>
            <a:ext cx="10994065" cy="1325563"/>
          </a:xfrm>
        </p:spPr>
        <p:txBody>
          <a:bodyPr/>
          <a:lstStyle/>
          <a:p>
            <a:r>
              <a:rPr lang="en-US" dirty="0"/>
              <a:t>Representing a Turing machine with a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8920D-FD73-54AC-2609-ACB34C5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FE886A5-53C8-A3DC-D13A-8DEFCC2EDF91}"/>
              </a:ext>
            </a:extLst>
          </p:cNvPr>
          <p:cNvGrpSpPr/>
          <p:nvPr/>
        </p:nvGrpSpPr>
        <p:grpSpPr>
          <a:xfrm>
            <a:off x="5314949" y="1825296"/>
            <a:ext cx="4614313" cy="1603704"/>
            <a:chOff x="2407444" y="3163906"/>
            <a:chExt cx="4614313" cy="160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824980-6399-9D2B-83CB-4C1D92BA16B5}"/>
                    </a:ext>
                  </a:extLst>
                </p:cNvPr>
                <p:cNvSpPr txBox="1"/>
                <p:nvPr/>
              </p:nvSpPr>
              <p:spPr>
                <a:xfrm>
                  <a:off x="4064794" y="3163906"/>
                  <a:ext cx="11057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,# →#,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E824980-6399-9D2B-83CB-4C1D92BA1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794" y="3163906"/>
                  <a:ext cx="1105786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8185F66-E7C1-FDF2-6092-7F94DAD84AD1}"/>
                </a:ext>
              </a:extLst>
            </p:cNvPr>
            <p:cNvSpPr/>
            <p:nvPr/>
          </p:nvSpPr>
          <p:spPr>
            <a:xfrm>
              <a:off x="3683387" y="3678082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26706C-0408-7A48-EFEC-FEE0F9AC39B6}"/>
                </a:ext>
              </a:extLst>
            </p:cNvPr>
            <p:cNvSpPr/>
            <p:nvPr/>
          </p:nvSpPr>
          <p:spPr>
            <a:xfrm>
              <a:off x="4934274" y="3695661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2A3283-1A7D-EA78-6AF6-DD37D9DCAD49}"/>
                    </a:ext>
                  </a:extLst>
                </p:cNvPr>
                <p:cNvSpPr txBox="1"/>
                <p:nvPr/>
              </p:nvSpPr>
              <p:spPr>
                <a:xfrm>
                  <a:off x="2407444" y="3811270"/>
                  <a:ext cx="7843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,1→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F2A3283-1A7D-EA78-6AF6-DD37D9DCAD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444" y="3811270"/>
                  <a:ext cx="784326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3C931A22-5FC1-FBC6-0493-3266A563A689}"/>
                </a:ext>
              </a:extLst>
            </p:cNvPr>
            <p:cNvSpPr/>
            <p:nvPr/>
          </p:nvSpPr>
          <p:spPr>
            <a:xfrm rot="5400000" flipV="1">
              <a:off x="3474549" y="3487728"/>
              <a:ext cx="318479" cy="944159"/>
            </a:xfrm>
            <a:prstGeom prst="arc">
              <a:avLst>
                <a:gd name="adj1" fmla="val 9318081"/>
                <a:gd name="adj2" fmla="val 17863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79DE0D6-FB09-9557-FF36-7480C5FC7ADB}"/>
                </a:ext>
              </a:extLst>
            </p:cNvPr>
            <p:cNvSpPr/>
            <p:nvPr/>
          </p:nvSpPr>
          <p:spPr>
            <a:xfrm rot="5400000">
              <a:off x="5403584" y="3485044"/>
              <a:ext cx="318479" cy="949526"/>
            </a:xfrm>
            <a:prstGeom prst="arc">
              <a:avLst>
                <a:gd name="adj1" fmla="val 9318081"/>
                <a:gd name="adj2" fmla="val 17863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D62FFEF-57A8-BBE5-135B-12652E25CAE1}"/>
                    </a:ext>
                  </a:extLst>
                </p:cNvPr>
                <p:cNvSpPr txBox="1"/>
                <p:nvPr/>
              </p:nvSpPr>
              <p:spPr>
                <a:xfrm>
                  <a:off x="6072231" y="3802736"/>
                  <a:ext cx="9495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D62FFEF-57A8-BBE5-135B-12652E25C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2231" y="3802736"/>
                  <a:ext cx="949526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27A5E172-13E3-2137-DC21-4712735DD032}"/>
                </a:ext>
              </a:extLst>
            </p:cNvPr>
            <p:cNvSpPr/>
            <p:nvPr/>
          </p:nvSpPr>
          <p:spPr>
            <a:xfrm>
              <a:off x="4064794" y="3495747"/>
              <a:ext cx="1116625" cy="949526"/>
            </a:xfrm>
            <a:prstGeom prst="arc">
              <a:avLst>
                <a:gd name="adj1" fmla="val 12336122"/>
                <a:gd name="adj2" fmla="val 198709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0F0D823-A9E1-ADA8-2AEA-12BD17F6F300}"/>
                    </a:ext>
                  </a:extLst>
                </p:cNvPr>
                <p:cNvSpPr txBox="1"/>
                <p:nvPr/>
              </p:nvSpPr>
              <p:spPr>
                <a:xfrm>
                  <a:off x="4064794" y="4459833"/>
                  <a:ext cx="110578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,0 →1,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0F0D823-A9E1-ADA8-2AEA-12BD17F6F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794" y="4459833"/>
                  <a:ext cx="110578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396EF27-4C0D-0C1F-C509-6BE872D6B1A4}"/>
                </a:ext>
              </a:extLst>
            </p:cNvPr>
            <p:cNvSpPr/>
            <p:nvPr/>
          </p:nvSpPr>
          <p:spPr>
            <a:xfrm rot="10800000">
              <a:off x="3995171" y="3481861"/>
              <a:ext cx="1116625" cy="949526"/>
            </a:xfrm>
            <a:prstGeom prst="arc">
              <a:avLst>
                <a:gd name="adj1" fmla="val 12336122"/>
                <a:gd name="adj2" fmla="val 1987099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5E68994-0E9A-FCE6-A3AA-90AAEAF2F0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363" y="3109637"/>
                <a:ext cx="10860106" cy="359092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Nodes represent states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Arc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Arc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/>
                  <a:t> represents two arcs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F5E68994-0E9A-FCE6-A3AA-90AAEAF2F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363" y="3109637"/>
                <a:ext cx="10860106" cy="3590925"/>
              </a:xfrm>
              <a:blipFill>
                <a:blip r:embed="rId6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44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82509"/>
            <a:ext cx="10515600" cy="1325563"/>
          </a:xfrm>
        </p:spPr>
        <p:txBody>
          <a:bodyPr/>
          <a:lstStyle/>
          <a:p>
            <a:r>
              <a:rPr lang="en-US" dirty="0"/>
              <a:t>Turing machines: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CBFE-8E3B-ECB9-574F-F61ADB721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075147"/>
            <a:ext cx="11449050" cy="36123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tape initially contains the input followed by infinitely many blank cells</a:t>
            </a:r>
          </a:p>
          <a:p>
            <a:pPr>
              <a:lnSpc>
                <a:spcPct val="150000"/>
              </a:lnSpc>
            </a:pPr>
            <a:r>
              <a:rPr lang="en-US" dirty="0"/>
              <a:t>The head is initially in the left-most cell (looking at the first symbol of the input)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161551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969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82509"/>
            <a:ext cx="10515600" cy="1325563"/>
          </a:xfrm>
        </p:spPr>
        <p:txBody>
          <a:bodyPr/>
          <a:lstStyle/>
          <a:p>
            <a:r>
              <a:rPr lang="en-US" dirty="0"/>
              <a:t>Turing machines: Inputs and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075147"/>
                <a:ext cx="11449050" cy="361231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There are three special states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“start state”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“accept state”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“reject state”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075147"/>
                <a:ext cx="11449050" cy="3612311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161551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823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82509"/>
            <a:ext cx="10515600" cy="1325563"/>
          </a:xfrm>
        </p:spPr>
        <p:txBody>
          <a:bodyPr/>
          <a:lstStyle/>
          <a:p>
            <a:r>
              <a:rPr lang="en-US" dirty="0"/>
              <a:t>Turing machines: Inputs and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111737"/>
                <a:ext cx="11449050" cy="37442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The machine is initially in the 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it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, this means the machine has </a:t>
                </a:r>
                <a:r>
                  <a:rPr lang="en-US" dirty="0">
                    <a:solidFill>
                      <a:schemeClr val="accent1"/>
                    </a:solidFill>
                  </a:rPr>
                  <a:t>accepted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it ever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, this means the machine has </a:t>
                </a:r>
                <a:r>
                  <a:rPr lang="en-US" dirty="0">
                    <a:solidFill>
                      <a:schemeClr val="accent1"/>
                    </a:solidFill>
                  </a:rPr>
                  <a:t>rejected</a:t>
                </a:r>
                <a:r>
                  <a:rPr lang="en-US" dirty="0"/>
                  <a:t>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Either way, the computation is finished.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111737"/>
                <a:ext cx="11449050" cy="3744232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161551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68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82509"/>
            <a:ext cx="10515600" cy="1325563"/>
          </a:xfrm>
        </p:spPr>
        <p:txBody>
          <a:bodyPr/>
          <a:lstStyle/>
          <a:p>
            <a:r>
              <a:rPr lang="en-US" dirty="0"/>
              <a:t>Turing machines: Inputs and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111737"/>
                <a:ext cx="11449050" cy="37442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It is also possible that the machine runs forever without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case, we say that the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halt</a:t>
                </a:r>
                <a:r>
                  <a:rPr lang="en-US" dirty="0"/>
                  <a:t>, does not accept the input, and does not reject the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111737"/>
                <a:ext cx="11449050" cy="3744232"/>
              </a:xfrm>
              <a:blipFill>
                <a:blip r:embed="rId2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161551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60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Turing machines: Mathematically rigorous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638" y="1557115"/>
                <a:ext cx="11896724" cy="47672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Def: A Turing machine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are alphabets (the “input alphabet” and the “tape alphabet”)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638" y="1557115"/>
                <a:ext cx="11896724" cy="4767263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/>
              <a:t>Configurations of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390650"/>
                <a:ext cx="11925300" cy="528116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Interpretation: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followed by blanks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head is currently located in cell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i.e.,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390650"/>
                <a:ext cx="11925300" cy="5281169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27077" y="1881554"/>
            <a:ext cx="286629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08C0-8484-551F-1693-341562D7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9F193-D878-26D8-EEA5-4A841F7EB5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1975" y="1524000"/>
                <a:ext cx="11334750" cy="50958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Given a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we can run the machine for one step to get the “next”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yields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Rigorous definition: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𝑢𝑞𝑏𝑣</m:t>
                    </m:r>
                  </m:oMath>
                </a14:m>
                <a:r>
                  <a:rPr lang="en-US" dirty="0"/>
                  <a:t> yields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𝑢𝑎𝑞𝑏𝑣</m:t>
                    </m:r>
                  </m:oMath>
                </a14:m>
                <a:r>
                  <a:rPr lang="en-US" dirty="0"/>
                  <a:t> yields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𝑞𝑏𝑣</m:t>
                    </m:r>
                  </m:oMath>
                </a14:m>
                <a:r>
                  <a:rPr lang="en-US" dirty="0"/>
                  <a:t> yields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yields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</m:t>
                    </m:r>
                  </m:oMath>
                </a14:m>
                <a:r>
                  <a:rPr lang="en-US" dirty="0"/>
                  <a:t> also yields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09F193-D878-26D8-EEA5-4A841F7EB5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975" y="1524000"/>
                <a:ext cx="11334750" cy="5095875"/>
              </a:xfrm>
              <a:blipFill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C4C9-F2E5-D266-DF2D-E8CE7337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33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BE77-0721-EE89-8A2C-244E0571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4891"/>
            <a:ext cx="10515600" cy="1325563"/>
          </a:xfrm>
        </p:spPr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718BD-D811-4011-6B4E-16CC3F9CB7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266825"/>
                <a:ext cx="11658600" cy="53625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Definition: A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number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decision problem: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Decision problem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Decision Problem. We will mainly work with languages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718BD-D811-4011-6B4E-16CC3F9CB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266825"/>
                <a:ext cx="11658600" cy="5362575"/>
              </a:xfrm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5CE28-D36C-91CA-3145-2A38A93C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2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563-DDA0-B2FD-D408-67940946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6A7-AADC-E541-4858-08C36CB3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57044"/>
            <a:ext cx="7261225" cy="5414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You might think of “computers” as modern technology, but </a:t>
            </a:r>
            <a:r>
              <a:rPr lang="en-US" dirty="0">
                <a:solidFill>
                  <a:schemeClr val="accent1"/>
                </a:solidFill>
              </a:rPr>
              <a:t>computation</a:t>
            </a:r>
            <a:r>
              <a:rPr lang="en-US" dirty="0"/>
              <a:t> is ancient</a:t>
            </a:r>
          </a:p>
          <a:p>
            <a:pPr>
              <a:lnSpc>
                <a:spcPct val="150000"/>
              </a:lnSpc>
            </a:pPr>
            <a:r>
              <a:rPr lang="en-US" dirty="0"/>
              <a:t>Computation can be performed by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human being with paper and a pencil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smartphone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steam-powered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We want a mathematical model that describes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of these and </a:t>
            </a:r>
            <a:r>
              <a:rPr lang="en-US" dirty="0">
                <a:solidFill>
                  <a:schemeClr val="accent1"/>
                </a:solidFill>
              </a:rPr>
              <a:t>transcends</a:t>
            </a:r>
            <a:r>
              <a:rPr lang="en-US" dirty="0"/>
              <a:t> any one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CB95-3A88-C160-0DFE-F692CEA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1BEA15BF-314D-C748-97A6-0DC49220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357982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BFC6F1E5-FE48-F0B4-4CF1-B24BB890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5847955C-A75A-7B7F-575F-B0B4A5F19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5FAF-3916-03D3-6D1C-276E12C4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78581"/>
            <a:ext cx="11546681" cy="1325563"/>
          </a:xfrm>
        </p:spPr>
        <p:txBody>
          <a:bodyPr/>
          <a:lstStyle/>
          <a:p>
            <a:r>
              <a:rPr lang="en-US" dirty="0"/>
              <a:t>Human computation vs. technological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370DB-6671-7CCB-8433-8ECDE1AD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25" y="1235074"/>
            <a:ext cx="11182350" cy="53943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Smartphones and laptops merely </a:t>
            </a:r>
            <a:r>
              <a:rPr lang="en-US" dirty="0">
                <a:solidFill>
                  <a:schemeClr val="accent1"/>
                </a:solidFill>
              </a:rPr>
              <a:t>automate</a:t>
            </a:r>
            <a:r>
              <a:rPr lang="en-US" dirty="0"/>
              <a:t> the process of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They can compute faster and more reliably than a human being, but what they do is essentially the same as what we do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Consequence: </a:t>
            </a:r>
            <a:r>
              <a:rPr lang="en-US" dirty="0">
                <a:solidFill>
                  <a:schemeClr val="accent1"/>
                </a:solidFill>
              </a:rPr>
              <a:t>We do not need to understand electronics</a:t>
            </a:r>
            <a:r>
              <a:rPr lang="en-US" dirty="0"/>
              <a:t> to understand computation 🙂</a:t>
            </a:r>
          </a:p>
          <a:p>
            <a:pPr>
              <a:lnSpc>
                <a:spcPct val="150000"/>
              </a:lnSpc>
            </a:pPr>
            <a:r>
              <a:rPr lang="en-US" dirty="0"/>
              <a:t>Computation is a familiar, everyday, human act</a:t>
            </a:r>
          </a:p>
          <a:p>
            <a:pPr>
              <a:lnSpc>
                <a:spcPct val="150000"/>
              </a:lnSpc>
            </a:pPr>
            <a:r>
              <a:rPr lang="en-US" dirty="0"/>
              <a:t>“Mathematical anthropology”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89F89-B707-AE2A-F6E9-6C950663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96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2A312-7114-02F2-F9B8-367787C9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C2E7-50A9-2922-F57F-66842974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8878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Computation is all about </a:t>
            </a:r>
            <a:r>
              <a:rPr lang="en-US" dirty="0">
                <a:solidFill>
                  <a:schemeClr val="accent1"/>
                </a:solidFill>
              </a:rPr>
              <a:t>following a set of instructions</a:t>
            </a:r>
            <a:r>
              <a:rPr lang="en-US" dirty="0"/>
              <a:t> (an “algorithm”) to process some data / information</a:t>
            </a:r>
          </a:p>
          <a:p>
            <a:pPr>
              <a:lnSpc>
                <a:spcPct val="150000"/>
              </a:lnSpc>
            </a:pPr>
            <a:r>
              <a:rPr lang="en-US" dirty="0"/>
              <a:t>Each individual instruction is simple and easy to follow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not require creativity or ingenuity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Does not require understanding why the algorithm works or even what problem is being solved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1133-55B0-86AC-9C36-FEAB783A4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52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B770-344F-0744-9305-8C880B3FB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"/>
            <a:ext cx="10515600" cy="1325563"/>
          </a:xfrm>
        </p:spPr>
        <p:txBody>
          <a:bodyPr/>
          <a:lstStyle/>
          <a:p>
            <a:r>
              <a:rPr lang="en-US" dirty="0"/>
              <a:t>Modeling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D3DE8-EBA7-5D0C-1245-1DDAD20A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390650"/>
            <a:ext cx="10839450" cy="51720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Think of a 10-year-old who is solving a multiplication problem, or an addition problem, or a long division problem, or …</a:t>
            </a:r>
          </a:p>
          <a:p>
            <a:pPr>
              <a:lnSpc>
                <a:spcPct val="150000"/>
              </a:lnSpc>
            </a:pPr>
            <a:r>
              <a:rPr lang="en-US" dirty="0"/>
              <a:t>In each step, they decide what to do based 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is written on the paper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step of the algorithm they are currently doing</a:t>
            </a:r>
          </a:p>
          <a:p>
            <a:pPr>
              <a:lnSpc>
                <a:spcPct val="150000"/>
              </a:lnSpc>
            </a:pPr>
            <a:r>
              <a:rPr lang="en-US" dirty="0"/>
              <a:t>Based on this information, they decide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What to write/erase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Which step of the algorithm to do next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9FF7E-2B3D-2BE1-3B1E-48C3815C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8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75C-5CBF-1E55-A4C6-07BB2B93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44163" cy="1325563"/>
          </a:xfrm>
        </p:spPr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5C2E-961F-AD6F-1CFF-F29588B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9554243-C0B4-7ECA-C215-484F84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2366666"/>
            <a:ext cx="115443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Turing machine is a mathematical model of this process</a:t>
            </a:r>
          </a:p>
          <a:p>
            <a:pPr>
              <a:lnSpc>
                <a:spcPct val="150000"/>
              </a:lnSpc>
            </a:pPr>
            <a:r>
              <a:rPr lang="en-US" dirty="0"/>
              <a:t>We imagine a one-dimensional “tape” that extends infinitely to the right</a:t>
            </a:r>
          </a:p>
          <a:p>
            <a:pPr>
              <a:lnSpc>
                <a:spcPct val="150000"/>
              </a:lnSpc>
            </a:pPr>
            <a:r>
              <a:rPr lang="en-US" dirty="0"/>
              <a:t>The tape is divided into “cells.” Each cell can be blank or have a symbol written in it</a:t>
            </a:r>
          </a:p>
          <a:p>
            <a:pPr>
              <a:lnSpc>
                <a:spcPct val="150000"/>
              </a:lnSpc>
            </a:pPr>
            <a:r>
              <a:rPr lang="en-US" dirty="0"/>
              <a:t>There is a “head” pointing at one cell of the tape</a:t>
            </a:r>
          </a:p>
          <a:p>
            <a:pPr>
              <a:lnSpc>
                <a:spcPct val="150000"/>
              </a:lnSpc>
            </a:pPr>
            <a:r>
              <a:rPr lang="en-US" dirty="0"/>
              <a:t>The machine can be in one of finitely many internal “states”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715581-54D3-66A5-D4C6-9D1ED58E3FCB}"/>
              </a:ext>
            </a:extLst>
          </p:cNvPr>
          <p:cNvGrpSpPr/>
          <p:nvPr/>
        </p:nvGrpSpPr>
        <p:grpSpPr>
          <a:xfrm>
            <a:off x="6227135" y="680484"/>
            <a:ext cx="5964865" cy="1031469"/>
            <a:chOff x="6227135" y="680484"/>
            <a:chExt cx="5964865" cy="1031469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761FE06-9DA7-7100-2980-8400E327EE2A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E3F373-33C4-28C2-1274-BD6F8166D1D1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2AB9364-BBCB-ADC6-8FBC-51FE6CFAC71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9E58C1-9661-8B56-2E51-0FE41C2D5182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E6355E5-992C-845B-9092-4BB7631ECEFC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0BEE62D-CED9-4B11-34AD-EA7D847EB29C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473170-C177-B44C-4424-84381A80E1F4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BA8CE67-2109-09D4-699A-B3F49344BF81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EA1C7E-AFEC-3B06-50A9-9D18247C4EE2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5C6C953-2658-964B-E6DD-7C0F3490520D}"/>
              </a:ext>
            </a:extLst>
          </p:cNvPr>
          <p:cNvSpPr/>
          <p:nvPr/>
        </p:nvSpPr>
        <p:spPr>
          <a:xfrm>
            <a:off x="6315741" y="1520456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8590223-165B-0D37-C56B-EBAF2101F26E}"/>
              </a:ext>
            </a:extLst>
          </p:cNvPr>
          <p:cNvGrpSpPr/>
          <p:nvPr/>
        </p:nvGrpSpPr>
        <p:grpSpPr>
          <a:xfrm>
            <a:off x="6491181" y="893197"/>
            <a:ext cx="3322671" cy="592290"/>
            <a:chOff x="6491181" y="893197"/>
            <a:chExt cx="3322671" cy="592290"/>
          </a:xfrm>
        </p:grpSpPr>
        <p:sp>
          <p:nvSpPr>
            <p:cNvPr id="47" name="A0">
              <a:extLst>
                <a:ext uri="{FF2B5EF4-FFF2-40B4-BE49-F238E27FC236}">
                  <a16:creationId xmlns:a16="http://schemas.microsoft.com/office/drawing/2014/main" id="{8635F115-694A-3EDC-0BC9-9E5DB51D0B10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3" name="B1">
              <a:extLst>
                <a:ext uri="{FF2B5EF4-FFF2-40B4-BE49-F238E27FC236}">
                  <a16:creationId xmlns:a16="http://schemas.microsoft.com/office/drawing/2014/main" id="{B867EF6D-39B0-057D-0E63-F835FA66ED9E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4" name="C1">
              <a:extLst>
                <a:ext uri="{FF2B5EF4-FFF2-40B4-BE49-F238E27FC236}">
                  <a16:creationId xmlns:a16="http://schemas.microsoft.com/office/drawing/2014/main" id="{AAEC2863-03C7-E499-0216-A28C2679D1B1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p:sp>
          <p:nvSpPr>
            <p:cNvPr id="56" name="A0">
              <a:extLst>
                <a:ext uri="{FF2B5EF4-FFF2-40B4-BE49-F238E27FC236}">
                  <a16:creationId xmlns:a16="http://schemas.microsoft.com/office/drawing/2014/main" id="{5409F992-BCAD-BED8-0609-208305BA0DD0}"/>
                </a:ext>
              </a:extLst>
            </p:cNvPr>
            <p:cNvSpPr txBox="1"/>
            <p:nvPr/>
          </p:nvSpPr>
          <p:spPr>
            <a:xfrm>
              <a:off x="6491181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75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7"/>
    </mc:Choice>
    <mc:Fallback xmlns="">
      <p:transition spd="slow" advTm="9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129862</TotalTime>
  <Words>1316</Words>
  <Application>Microsoft Office PowerPoint</Application>
  <PresentationFormat>Widescreen</PresentationFormat>
  <Paragraphs>183</Paragraphs>
  <Slides>21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Which problems can be solved through computation?</vt:lpstr>
      <vt:lpstr>Languages</vt:lpstr>
      <vt:lpstr>Which problems can be solved through computation?</vt:lpstr>
      <vt:lpstr>Computation</vt:lpstr>
      <vt:lpstr>Human computation vs. technological</vt:lpstr>
      <vt:lpstr>Key characteristic of computation</vt:lpstr>
      <vt:lpstr>Modeling computation</vt:lpstr>
      <vt:lpstr>Turing machines</vt:lpstr>
      <vt:lpstr>Turing machines</vt:lpstr>
      <vt:lpstr>Transition function</vt:lpstr>
      <vt:lpstr>Representing a Turing machine with a diagram</vt:lpstr>
      <vt:lpstr>Which problems can be solved through computation?</vt:lpstr>
      <vt:lpstr>Turing machines: Inputs and outputs</vt:lpstr>
      <vt:lpstr>Turing machines: Inputs and outputs</vt:lpstr>
      <vt:lpstr>Turing machines: Inputs and outputs</vt:lpstr>
      <vt:lpstr>Turing machines: Inputs and outputs</vt:lpstr>
      <vt:lpstr>Turing machines: Mathematically rigorous version</vt:lpstr>
      <vt:lpstr>Configurations of a TM</vt:lpstr>
      <vt:lpstr>The initial configuration</vt:lpstr>
      <vt:lpstr>The “next” configuration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324</cp:revision>
  <dcterms:created xsi:type="dcterms:W3CDTF">2022-12-12T23:26:37Z</dcterms:created>
  <dcterms:modified xsi:type="dcterms:W3CDTF">2024-01-05T16:40:01Z</dcterms:modified>
</cp:coreProperties>
</file>