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00" r:id="rId2"/>
    <p:sldId id="787" r:id="rId3"/>
    <p:sldId id="788" r:id="rId4"/>
    <p:sldId id="794" r:id="rId5"/>
    <p:sldId id="797" r:id="rId6"/>
    <p:sldId id="899" r:id="rId7"/>
    <p:sldId id="903" r:id="rId8"/>
    <p:sldId id="895" r:id="rId9"/>
    <p:sldId id="902" r:id="rId10"/>
    <p:sldId id="900" r:id="rId11"/>
    <p:sldId id="909" r:id="rId12"/>
    <p:sldId id="910" r:id="rId13"/>
    <p:sldId id="906" r:id="rId14"/>
    <p:sldId id="912" r:id="rId15"/>
    <p:sldId id="907" r:id="rId16"/>
    <p:sldId id="911" r:id="rId17"/>
    <p:sldId id="795" r:id="rId18"/>
    <p:sldId id="898" r:id="rId19"/>
    <p:sldId id="423" r:id="rId20"/>
    <p:sldId id="913" r:id="rId21"/>
    <p:sldId id="409" r:id="rId22"/>
    <p:sldId id="410" r:id="rId23"/>
    <p:sldId id="914" r:id="rId24"/>
    <p:sldId id="915" r:id="rId25"/>
    <p:sldId id="742" r:id="rId26"/>
    <p:sldId id="904" r:id="rId27"/>
    <p:sldId id="905" r:id="rId28"/>
    <p:sldId id="916" r:id="rId29"/>
    <p:sldId id="917" r:id="rId30"/>
    <p:sldId id="918" r:id="rId31"/>
    <p:sldId id="908" r:id="rId32"/>
    <p:sldId id="919" r:id="rId33"/>
    <p:sldId id="920" r:id="rId34"/>
    <p:sldId id="922" r:id="rId35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85198" autoAdjust="0"/>
  </p:normalViewPr>
  <p:slideViewPr>
    <p:cSldViewPr snapToGrid="0">
      <p:cViewPr varScale="1">
        <p:scale>
          <a:sx n="103" d="100"/>
          <a:sy n="103" d="100"/>
        </p:scale>
        <p:origin x="68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10" Type="http://schemas.openxmlformats.org/officeDocument/2006/relationships/image" Target="../media/image17.png"/><Relationship Id="rId4" Type="http://schemas.openxmlformats.org/officeDocument/2006/relationships/image" Target="../media/image130.png"/><Relationship Id="rId9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150.png"/><Relationship Id="rId4" Type="http://schemas.openxmlformats.org/officeDocument/2006/relationships/image" Target="../media/image3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210.png"/><Relationship Id="rId7" Type="http://schemas.openxmlformats.org/officeDocument/2006/relationships/image" Target="../media/image240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147.png"/><Relationship Id="rId4" Type="http://schemas.openxmlformats.org/officeDocument/2006/relationships/image" Target="../media/image2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C556692-89FF-1C5B-F14E-98397664B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Example: We say that a Boolean formula is </a:t>
                </a:r>
                <a:r>
                  <a:rPr lang="en-US" dirty="0">
                    <a:solidFill>
                      <a:schemeClr val="accent1"/>
                    </a:solidFill>
                  </a:rPr>
                  <a:t>unsatisfiable</a:t>
                </a:r>
                <a:r>
                  <a:rPr lang="en-US" dirty="0"/>
                  <a:t> if it is not satisfiable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unsatisfiable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because a satisfying assignment is a certificate showing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UNSAT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41136-7CC1-9FEE-DCEB-F39330E285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7A457-FB41-FCB8-0B17-58F7D8DB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BD915-5C69-2699-16D9-1DB67C2DC1F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BD915-5C69-2699-16D9-1DB67C2DC1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226901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34F99-5148-A7F3-DF9C-963F6DA5B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m:rPr>
                        <m:aln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prime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certificate for non-membership is </a:t>
                </a:r>
                <a:r>
                  <a:rPr lang="en-US" dirty="0">
                    <a:solidFill>
                      <a:schemeClr val="accent1"/>
                    </a:solidFill>
                  </a:rPr>
                  <a:t>the full prime factorization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are distinct primes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r>
                  <a:rPr lang="en-US" dirty="0"/>
                  <a:t>, so the certificate has poly size</a:t>
                </a:r>
              </a:p>
              <a:p>
                <a:r>
                  <a:rPr lang="en-US" dirty="0"/>
                  <a:t>Verification: Confirm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prime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PRIMES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); confirm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really is equal to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 and confirm that the smallest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bigger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834F99-5148-A7F3-DF9C-963F6DA5B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132" y="1455586"/>
                <a:ext cx="11653735" cy="5270360"/>
              </a:xfrm>
              <a:blipFill>
                <a:blip r:embed="rId3"/>
                <a:stretch>
                  <a:fillRect l="-941" r="-1412" b="-1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AFBAD-4CE0-C55A-5E0F-D55F6851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43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DA926E4-3E5A-BAB3-ACCF-3353BF436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shown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means that </a:t>
                </a:r>
                <a:r>
                  <a:rPr lang="en-US" dirty="0">
                    <a:solidFill>
                      <a:schemeClr val="accent1"/>
                    </a:solidFill>
                  </a:rPr>
                  <a:t>for every instance, there is a certificate</a:t>
                </a:r>
                <a:r>
                  <a:rPr lang="en-US" dirty="0"/>
                  <a:t>: a certificate of membership for YES instances and a certificate of non-membership for NO instances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A5A31-6E69-31E2-ACF0-6EA1FE00B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2221" y="1825625"/>
                <a:ext cx="10361579" cy="4351338"/>
              </a:xfrm>
              <a:blipFill>
                <a:blip r:embed="rId3"/>
                <a:stretch>
                  <a:fillRect l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676D6-562D-E7F2-F284-795C2E6E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063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412ED6-0AE6-B090-86CC-ADBAF2125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statement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would mean that for every unsatisfiable circuit, there is some short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 I could present to prove to you that a circuit is </a:t>
                </a:r>
                <a:r>
                  <a:rPr lang="en-US" dirty="0">
                    <a:solidFill>
                      <a:schemeClr val="accent1"/>
                    </a:solidFill>
                  </a:rPr>
                  <a:t>unsatisfiable</a:t>
                </a:r>
              </a:p>
              <a:p>
                <a:r>
                  <a:rPr lang="en-US" dirty="0"/>
                  <a:t>That sounds counterintuitive! But we don’t really know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761F1B-81D1-C5D2-88F7-0EBBDE61B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169921"/>
                <a:ext cx="10515600" cy="3007042"/>
              </a:xfrm>
              <a:blipFill>
                <a:blip r:embed="rId3"/>
                <a:stretch>
                  <a:fillRect l="-1043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08F6E-BAC0-6E70-A68D-B356BBD9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/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Conjecture: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3E2EF2-5D17-58C3-4757-A8252687A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0" y="1779337"/>
                <a:ext cx="432054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4637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75991" y="303099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80831" y="524796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258" y="404403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84220" y="4312388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424246" y="3023268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967" y="4761590"/>
                <a:ext cx="145099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56" y="4056930"/>
                <a:ext cx="7727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D313D8F5-608E-0F3E-2295-CED0402EFA34}"/>
              </a:ext>
            </a:extLst>
          </p:cNvPr>
          <p:cNvGrpSpPr/>
          <p:nvPr/>
        </p:nvGrpSpPr>
        <p:grpSpPr>
          <a:xfrm>
            <a:off x="1854926" y="507210"/>
            <a:ext cx="8055428" cy="6017622"/>
            <a:chOff x="3068515" y="5149540"/>
            <a:chExt cx="835270" cy="1003042"/>
          </a:xfrm>
          <a:noFill/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1E1A916-3D90-A131-DBBA-BB809126CC3D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/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PSPACE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B4D01A6-F07E-C4A9-6021-5F6E806CE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8629" y="5387963"/>
                  <a:ext cx="99581" cy="6156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77091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24560" y="423491"/>
                <a:ext cx="10735661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E1067AE-0E75-D396-F6DE-3CAB6D870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24560" y="423491"/>
                <a:ext cx="10735661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24560" y="1825624"/>
                <a:ext cx="10123654" cy="466522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Fact:</a:t>
                </a:r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, there are no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(Proof: Exercise)</a:t>
                </a:r>
              </a:p>
              <a:p>
                <a:r>
                  <a:rPr lang="en-US" dirty="0"/>
                  <a:t>This gives us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B6E190-DA2B-35BC-4988-4C94C815F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4560" y="1825624"/>
                <a:ext cx="10123654" cy="4665220"/>
              </a:xfrm>
              <a:blipFill>
                <a:blip r:embed="rId3"/>
                <a:stretch>
                  <a:fillRect l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0959EC-15B7-C2FD-B0C0-5184BB8EA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2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 rot="19483366">
            <a:off x="3806323" y="265628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590" y="3669321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1184494">
            <a:off x="5531984" y="-2615068"/>
            <a:ext cx="4322562" cy="6216182"/>
          </a:xfrm>
          <a:prstGeom prst="arc">
            <a:avLst>
              <a:gd name="adj1" fmla="val 11109269"/>
              <a:gd name="adj2" fmla="val 2054802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00019">
                <a:off x="6515146" y="3072982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180" y="144276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2514552" y="3937676"/>
            <a:ext cx="3337722" cy="738790"/>
            <a:chOff x="5258331" y="2984394"/>
            <a:chExt cx="3337722" cy="73879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8331" y="3353852"/>
                  <a:ext cx="1205883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 flipV="1">
              <a:off x="6322280" y="314430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52EDC0F-7232-D8BE-1545-E405B8CA9135}"/>
              </a:ext>
            </a:extLst>
          </p:cNvPr>
          <p:cNvSpPr/>
          <p:nvPr/>
        </p:nvSpPr>
        <p:spPr>
          <a:xfrm rot="2116634" flipH="1">
            <a:off x="5354578" y="2648556"/>
            <a:ext cx="2484333" cy="35630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48C8DA9-AEE6-6EFB-9D73-5498175540DA}"/>
              </a:ext>
            </a:extLst>
          </p:cNvPr>
          <p:cNvSpPr/>
          <p:nvPr/>
        </p:nvSpPr>
        <p:spPr>
          <a:xfrm rot="10415506" flipH="1">
            <a:off x="1688327" y="-2622797"/>
            <a:ext cx="4322562" cy="6216182"/>
          </a:xfrm>
          <a:prstGeom prst="arc">
            <a:avLst>
              <a:gd name="adj1" fmla="val 11255285"/>
              <a:gd name="adj2" fmla="val 2054487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/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118C820-C8B1-00CE-E5D8-B0D58B953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547" y="1436157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/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2AEF5A-2B24-F8D8-4402-68F8EB7E0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07014">
                <a:off x="3619853" y="3018948"/>
                <a:ext cx="1688123" cy="369332"/>
              </a:xfrm>
              <a:prstGeom prst="rect">
                <a:avLst/>
              </a:prstGeom>
              <a:blipFill>
                <a:blip r:embed="rId8"/>
                <a:stretch>
                  <a:fillRect t="-4348" r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/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F7DBFD5-0A9B-EAC5-C5A0-1CB255519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99" y="4386878"/>
                <a:ext cx="14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/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63C0958-55FD-894B-2535-2B37C8F4A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0588" y="3682218"/>
                <a:ext cx="77271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94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4AB5-AAB0-8173-603E-A9A64739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 is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probably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/>
                  <a:t>In fact, it is conjectured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BQP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this case, even a fully-functional quantum computer would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be able to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 problems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in polynomial time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Even quantum computers have limitations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E468A5-6126-4DE6-A031-8B7C2AC684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3558" cy="4351338"/>
              </a:xfrm>
              <a:blipFill>
                <a:blip r:embed="rId2"/>
                <a:stretch>
                  <a:fillRect l="-999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C5919-B642-1E59-4AED-9F040004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86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303272" y="1864225"/>
            <a:ext cx="3569677" cy="46658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5730" y="5376386"/>
            <a:ext cx="835270" cy="82995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1" y="299536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4232114" y="-2319016"/>
            <a:ext cx="3711988" cy="4983621"/>
          </a:xfrm>
          <a:prstGeom prst="arc">
            <a:avLst>
              <a:gd name="adj1" fmla="val 10837321"/>
              <a:gd name="adj2" fmla="val 2151712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492" y="213394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7964" y="271786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765305" y="1371958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1DA807-386C-8B37-0693-6FD826D79BE3}"/>
              </a:ext>
            </a:extLst>
          </p:cNvPr>
          <p:cNvGrpSpPr/>
          <p:nvPr/>
        </p:nvGrpSpPr>
        <p:grpSpPr>
          <a:xfrm>
            <a:off x="2880405" y="4270877"/>
            <a:ext cx="3322327" cy="780428"/>
            <a:chOff x="5273726" y="2371604"/>
            <a:chExt cx="3322327" cy="780428"/>
          </a:xfrm>
        </p:grpSpPr>
        <p:sp>
          <p:nvSpPr>
            <p:cNvPr id="19" name="Star: 5 Points 18">
              <a:extLst>
                <a:ext uri="{FF2B5EF4-FFF2-40B4-BE49-F238E27FC236}">
                  <a16:creationId xmlns:a16="http://schemas.microsoft.com/office/drawing/2014/main" id="{6DFB0F31-89BA-6BF9-70A1-238E3F32405A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/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AE3A79C-1793-DAC3-0378-077C451DC1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726" y="2371604"/>
                  <a:ext cx="111581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E66920F-B70D-2BD2-6A50-4651F5536DB1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B3AC8-A36E-585F-DC71-D3B3CE1A7AFE}"/>
              </a:ext>
            </a:extLst>
          </p:cNvPr>
          <p:cNvGrpSpPr/>
          <p:nvPr/>
        </p:nvGrpSpPr>
        <p:grpSpPr>
          <a:xfrm>
            <a:off x="4232114" y="4164580"/>
            <a:ext cx="3711988" cy="2181656"/>
            <a:chOff x="3012830" y="5090090"/>
            <a:chExt cx="835270" cy="1003042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E5EE36-E62C-463D-3801-68C7AD1924E8}"/>
                </a:ext>
              </a:extLst>
            </p:cNvPr>
            <p:cNvSpPr/>
            <p:nvPr/>
          </p:nvSpPr>
          <p:spPr>
            <a:xfrm>
              <a:off x="3012830" y="5090090"/>
              <a:ext cx="835270" cy="10030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/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BQP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5A0D4F5-392A-0026-33C4-F99D273EC5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380" y="5160443"/>
                  <a:ext cx="490718" cy="19852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2402468" y="971106"/>
            <a:ext cx="7387064" cy="5702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9153" y="1764616"/>
                <a:ext cx="168812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AD83B-0937-3EBD-BDCA-A1DC3655AF79}"/>
              </a:ext>
            </a:extLst>
          </p:cNvPr>
          <p:cNvCxnSpPr>
            <a:cxnSpLocks/>
          </p:cNvCxnSpPr>
          <p:nvPr/>
        </p:nvCxnSpPr>
        <p:spPr>
          <a:xfrm>
            <a:off x="4098852" y="5806911"/>
            <a:ext cx="2405643" cy="9426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F30A55-16DE-318D-1724-88E606BC5D77}"/>
              </a:ext>
            </a:extLst>
          </p:cNvPr>
          <p:cNvCxnSpPr>
            <a:cxnSpLocks/>
          </p:cNvCxnSpPr>
          <p:nvPr/>
        </p:nvCxnSpPr>
        <p:spPr>
          <a:xfrm flipV="1">
            <a:off x="4157221" y="5665509"/>
            <a:ext cx="2347274" cy="37707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5F6-AFA8-562F-7520-5FFB503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</p:spPr>
            <p:txBody>
              <a:bodyPr/>
              <a:lstStyle/>
              <a:p>
                <a:r>
                  <a:rPr lang="en-US" dirty="0"/>
                  <a:t>One can define a complexity class,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consisting of all languages that could be decided in polynomial time by a fully-functional quantum computer</a:t>
                </a:r>
              </a:p>
              <a:p>
                <a:r>
                  <a:rPr lang="en-US" dirty="0"/>
                  <a:t>The mathematical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 is beyond the scope of this course</a:t>
                </a:r>
              </a:p>
              <a:p>
                <a:r>
                  <a:rPr lang="en-US" dirty="0"/>
                  <a:t>One can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DE08-25BC-AF5D-34D8-3A7C2F3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CCE0-9C51-AD53-0F4A-B68FD6FBF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quantum computers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797B3-F2CD-8994-B1BC-68DFDA771B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640"/>
                <a:ext cx="10515600" cy="4826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developed several techniques for identifying hardness</a:t>
                </a:r>
              </a:p>
              <a:p>
                <a:pPr lvl="1"/>
                <a:r>
                  <a:rPr lang="en-US" dirty="0"/>
                  <a:t>Undecidability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r>
                  <a:rPr lang="en-US" dirty="0"/>
                  <a:t>Those techniques are </a:t>
                </a:r>
                <a:r>
                  <a:rPr lang="en-US" dirty="0">
                    <a:solidFill>
                      <a:schemeClr val="accent1"/>
                    </a:solidFill>
                  </a:rPr>
                  <a:t>all still applicable</a:t>
                </a:r>
                <a:r>
                  <a:rPr lang="en-US" dirty="0"/>
                  <a:t> even in a world with fully-functional quantum computers!</a:t>
                </a:r>
              </a:p>
              <a:p>
                <a:r>
                  <a:rPr lang="en-US" dirty="0"/>
                  <a:t>Complexity theory is intended to be “future-proof” / “timeless”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797B3-F2CD-8994-B1BC-68DFDA771B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640"/>
                <a:ext cx="10515600" cy="4826000"/>
              </a:xfrm>
              <a:blipFill>
                <a:blip r:embed="rId2"/>
                <a:stretch>
                  <a:fillRect l="-1043" b="-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A1C-7B94-9AA9-081D-5C6121F9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461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2214B39-C350-E3BF-C805-0A4DB7E03269}"/>
              </a:ext>
            </a:extLst>
          </p:cNvPr>
          <p:cNvSpPr/>
          <p:nvPr/>
        </p:nvSpPr>
        <p:spPr>
          <a:xfrm>
            <a:off x="3823855" y="2225242"/>
            <a:ext cx="4664363" cy="324062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64363" h="324062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45346" y="74612"/>
                  <a:pt x="3962400" y="65376"/>
                </a:cubicBezTo>
                <a:cubicBezTo>
                  <a:pt x="4179454" y="56140"/>
                  <a:pt x="4421908" y="162358"/>
                  <a:pt x="4664363" y="268576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ABD6F24-E6EE-C5BF-A171-81FEAC614F82}"/>
              </a:ext>
            </a:extLst>
          </p:cNvPr>
          <p:cNvSpPr/>
          <p:nvPr/>
        </p:nvSpPr>
        <p:spPr>
          <a:xfrm>
            <a:off x="4234872" y="3498830"/>
            <a:ext cx="3666837" cy="323340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4193309"/>
              <a:gd name="connsiteY0" fmla="*/ 0 h 323340"/>
              <a:gd name="connsiteX1" fmla="*/ 609600 w 4193309"/>
              <a:gd name="connsiteY1" fmla="*/ 277091 h 323340"/>
              <a:gd name="connsiteX2" fmla="*/ 1182255 w 4193309"/>
              <a:gd name="connsiteY2" fmla="*/ 46181 h 323340"/>
              <a:gd name="connsiteX3" fmla="*/ 1727200 w 4193309"/>
              <a:gd name="connsiteY3" fmla="*/ 286327 h 323340"/>
              <a:gd name="connsiteX4" fmla="*/ 2290618 w 4193309"/>
              <a:gd name="connsiteY4" fmla="*/ 92363 h 323340"/>
              <a:gd name="connsiteX5" fmla="*/ 2890982 w 4193309"/>
              <a:gd name="connsiteY5" fmla="*/ 323272 h 323340"/>
              <a:gd name="connsiteX6" fmla="*/ 3491346 w 4193309"/>
              <a:gd name="connsiteY6" fmla="*/ 64654 h 323340"/>
              <a:gd name="connsiteX7" fmla="*/ 4193309 w 4193309"/>
              <a:gd name="connsiteY7" fmla="*/ 267854 h 323340"/>
              <a:gd name="connsiteX0" fmla="*/ 0 w 3491346"/>
              <a:gd name="connsiteY0" fmla="*/ 0 h 323340"/>
              <a:gd name="connsiteX1" fmla="*/ 609600 w 3491346"/>
              <a:gd name="connsiteY1" fmla="*/ 277091 h 323340"/>
              <a:gd name="connsiteX2" fmla="*/ 1182255 w 3491346"/>
              <a:gd name="connsiteY2" fmla="*/ 46181 h 323340"/>
              <a:gd name="connsiteX3" fmla="*/ 1727200 w 3491346"/>
              <a:gd name="connsiteY3" fmla="*/ 286327 h 323340"/>
              <a:gd name="connsiteX4" fmla="*/ 2290618 w 3491346"/>
              <a:gd name="connsiteY4" fmla="*/ 92363 h 323340"/>
              <a:gd name="connsiteX5" fmla="*/ 2890982 w 3491346"/>
              <a:gd name="connsiteY5" fmla="*/ 323272 h 323340"/>
              <a:gd name="connsiteX6" fmla="*/ 3491346 w 3491346"/>
              <a:gd name="connsiteY6" fmla="*/ 64654 h 323340"/>
              <a:gd name="connsiteX0" fmla="*/ 0 w 3666837"/>
              <a:gd name="connsiteY0" fmla="*/ 0 h 323340"/>
              <a:gd name="connsiteX1" fmla="*/ 609600 w 3666837"/>
              <a:gd name="connsiteY1" fmla="*/ 277091 h 323340"/>
              <a:gd name="connsiteX2" fmla="*/ 1182255 w 3666837"/>
              <a:gd name="connsiteY2" fmla="*/ 46181 h 323340"/>
              <a:gd name="connsiteX3" fmla="*/ 1727200 w 3666837"/>
              <a:gd name="connsiteY3" fmla="*/ 286327 h 323340"/>
              <a:gd name="connsiteX4" fmla="*/ 2290618 w 3666837"/>
              <a:gd name="connsiteY4" fmla="*/ 92363 h 323340"/>
              <a:gd name="connsiteX5" fmla="*/ 2890982 w 3666837"/>
              <a:gd name="connsiteY5" fmla="*/ 323272 h 323340"/>
              <a:gd name="connsiteX6" fmla="*/ 3666837 w 3666837"/>
              <a:gd name="connsiteY6" fmla="*/ 64654 h 32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66837" h="323340">
                <a:moveTo>
                  <a:pt x="0" y="0"/>
                </a:moveTo>
                <a:cubicBezTo>
                  <a:pt x="180109" y="10776"/>
                  <a:pt x="412558" y="269394"/>
                  <a:pt x="609600" y="277091"/>
                </a:cubicBezTo>
                <a:cubicBezTo>
                  <a:pt x="806643" y="284788"/>
                  <a:pt x="995988" y="44642"/>
                  <a:pt x="1182255" y="46181"/>
                </a:cubicBezTo>
                <a:cubicBezTo>
                  <a:pt x="1368522" y="47720"/>
                  <a:pt x="1542473" y="278630"/>
                  <a:pt x="1727200" y="286327"/>
                </a:cubicBezTo>
                <a:cubicBezTo>
                  <a:pt x="1911927" y="294024"/>
                  <a:pt x="2096654" y="86205"/>
                  <a:pt x="2290618" y="92363"/>
                </a:cubicBezTo>
                <a:cubicBezTo>
                  <a:pt x="2484582" y="98520"/>
                  <a:pt x="2661612" y="327890"/>
                  <a:pt x="2890982" y="323272"/>
                </a:cubicBezTo>
                <a:cubicBezTo>
                  <a:pt x="3120352" y="318654"/>
                  <a:pt x="3449783" y="73890"/>
                  <a:pt x="3666837" y="64654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2F0F8CE-F593-6AFE-F5F1-6D71E3E6EBEC}"/>
              </a:ext>
            </a:extLst>
          </p:cNvPr>
          <p:cNvSpPr/>
          <p:nvPr/>
        </p:nvSpPr>
        <p:spPr>
          <a:xfrm>
            <a:off x="3043383" y="4686733"/>
            <a:ext cx="6280727" cy="368408"/>
          </a:xfrm>
          <a:custGeom>
            <a:avLst/>
            <a:gdLst>
              <a:gd name="connsiteX0" fmla="*/ 0 w 4664363"/>
              <a:gd name="connsiteY0" fmla="*/ 213158 h 324062"/>
              <a:gd name="connsiteX1" fmla="*/ 471054 w 4664363"/>
              <a:gd name="connsiteY1" fmla="*/ 722 h 324062"/>
              <a:gd name="connsiteX2" fmla="*/ 1080654 w 4664363"/>
              <a:gd name="connsiteY2" fmla="*/ 277813 h 324062"/>
              <a:gd name="connsiteX3" fmla="*/ 1653309 w 4664363"/>
              <a:gd name="connsiteY3" fmla="*/ 46903 h 324062"/>
              <a:gd name="connsiteX4" fmla="*/ 2198254 w 4664363"/>
              <a:gd name="connsiteY4" fmla="*/ 287049 h 324062"/>
              <a:gd name="connsiteX5" fmla="*/ 2761672 w 4664363"/>
              <a:gd name="connsiteY5" fmla="*/ 93085 h 324062"/>
              <a:gd name="connsiteX6" fmla="*/ 3362036 w 4664363"/>
              <a:gd name="connsiteY6" fmla="*/ 323994 h 324062"/>
              <a:gd name="connsiteX7" fmla="*/ 3962400 w 4664363"/>
              <a:gd name="connsiteY7" fmla="*/ 65376 h 324062"/>
              <a:gd name="connsiteX8" fmla="*/ 4664363 w 4664363"/>
              <a:gd name="connsiteY8" fmla="*/ 268576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6308436 w 6308436"/>
              <a:gd name="connsiteY8" fmla="*/ 203921 h 324062"/>
              <a:gd name="connsiteX0" fmla="*/ 0 w 6308436"/>
              <a:gd name="connsiteY0" fmla="*/ 213158 h 324062"/>
              <a:gd name="connsiteX1" fmla="*/ 471054 w 6308436"/>
              <a:gd name="connsiteY1" fmla="*/ 722 h 324062"/>
              <a:gd name="connsiteX2" fmla="*/ 1080654 w 6308436"/>
              <a:gd name="connsiteY2" fmla="*/ 277813 h 324062"/>
              <a:gd name="connsiteX3" fmla="*/ 1653309 w 6308436"/>
              <a:gd name="connsiteY3" fmla="*/ 46903 h 324062"/>
              <a:gd name="connsiteX4" fmla="*/ 2198254 w 6308436"/>
              <a:gd name="connsiteY4" fmla="*/ 287049 h 324062"/>
              <a:gd name="connsiteX5" fmla="*/ 2761672 w 6308436"/>
              <a:gd name="connsiteY5" fmla="*/ 93085 h 324062"/>
              <a:gd name="connsiteX6" fmla="*/ 3362036 w 6308436"/>
              <a:gd name="connsiteY6" fmla="*/ 323994 h 324062"/>
              <a:gd name="connsiteX7" fmla="*/ 3962400 w 6308436"/>
              <a:gd name="connsiteY7" fmla="*/ 65376 h 324062"/>
              <a:gd name="connsiteX8" fmla="*/ 5435598 w 6308436"/>
              <a:gd name="connsiteY8" fmla="*/ 282431 h 324062"/>
              <a:gd name="connsiteX9" fmla="*/ 6308436 w 6308436"/>
              <a:gd name="connsiteY9" fmla="*/ 203921 h 324062"/>
              <a:gd name="connsiteX0" fmla="*/ 0 w 6308436"/>
              <a:gd name="connsiteY0" fmla="*/ 213158 h 372088"/>
              <a:gd name="connsiteX1" fmla="*/ 471054 w 6308436"/>
              <a:gd name="connsiteY1" fmla="*/ 722 h 372088"/>
              <a:gd name="connsiteX2" fmla="*/ 1080654 w 6308436"/>
              <a:gd name="connsiteY2" fmla="*/ 277813 h 372088"/>
              <a:gd name="connsiteX3" fmla="*/ 1653309 w 6308436"/>
              <a:gd name="connsiteY3" fmla="*/ 46903 h 372088"/>
              <a:gd name="connsiteX4" fmla="*/ 2198254 w 6308436"/>
              <a:gd name="connsiteY4" fmla="*/ 287049 h 372088"/>
              <a:gd name="connsiteX5" fmla="*/ 2761672 w 6308436"/>
              <a:gd name="connsiteY5" fmla="*/ 93085 h 372088"/>
              <a:gd name="connsiteX6" fmla="*/ 3362036 w 6308436"/>
              <a:gd name="connsiteY6" fmla="*/ 323994 h 372088"/>
              <a:gd name="connsiteX7" fmla="*/ 3962400 w 6308436"/>
              <a:gd name="connsiteY7" fmla="*/ 65376 h 372088"/>
              <a:gd name="connsiteX8" fmla="*/ 4668980 w 6308436"/>
              <a:gd name="connsiteY8" fmla="*/ 365558 h 372088"/>
              <a:gd name="connsiteX9" fmla="*/ 5435598 w 6308436"/>
              <a:gd name="connsiteY9" fmla="*/ 282431 h 372088"/>
              <a:gd name="connsiteX10" fmla="*/ 6308436 w 6308436"/>
              <a:gd name="connsiteY10" fmla="*/ 203921 h 372088"/>
              <a:gd name="connsiteX0" fmla="*/ 0 w 6308436"/>
              <a:gd name="connsiteY0" fmla="*/ 213158 h 368408"/>
              <a:gd name="connsiteX1" fmla="*/ 471054 w 6308436"/>
              <a:gd name="connsiteY1" fmla="*/ 722 h 368408"/>
              <a:gd name="connsiteX2" fmla="*/ 1080654 w 6308436"/>
              <a:gd name="connsiteY2" fmla="*/ 277813 h 368408"/>
              <a:gd name="connsiteX3" fmla="*/ 1653309 w 6308436"/>
              <a:gd name="connsiteY3" fmla="*/ 46903 h 368408"/>
              <a:gd name="connsiteX4" fmla="*/ 2198254 w 6308436"/>
              <a:gd name="connsiteY4" fmla="*/ 287049 h 368408"/>
              <a:gd name="connsiteX5" fmla="*/ 2761672 w 6308436"/>
              <a:gd name="connsiteY5" fmla="*/ 93085 h 368408"/>
              <a:gd name="connsiteX6" fmla="*/ 3362036 w 6308436"/>
              <a:gd name="connsiteY6" fmla="*/ 323994 h 368408"/>
              <a:gd name="connsiteX7" fmla="*/ 3962400 w 6308436"/>
              <a:gd name="connsiteY7" fmla="*/ 65376 h 368408"/>
              <a:gd name="connsiteX8" fmla="*/ 4668980 w 6308436"/>
              <a:gd name="connsiteY8" fmla="*/ 365558 h 368408"/>
              <a:gd name="connsiteX9" fmla="*/ 5370943 w 6308436"/>
              <a:gd name="connsiteY9" fmla="*/ 88467 h 368408"/>
              <a:gd name="connsiteX10" fmla="*/ 6308436 w 6308436"/>
              <a:gd name="connsiteY10" fmla="*/ 203921 h 368408"/>
              <a:gd name="connsiteX0" fmla="*/ 0 w 6280727"/>
              <a:gd name="connsiteY0" fmla="*/ 213158 h 368408"/>
              <a:gd name="connsiteX1" fmla="*/ 471054 w 6280727"/>
              <a:gd name="connsiteY1" fmla="*/ 722 h 368408"/>
              <a:gd name="connsiteX2" fmla="*/ 1080654 w 6280727"/>
              <a:gd name="connsiteY2" fmla="*/ 277813 h 368408"/>
              <a:gd name="connsiteX3" fmla="*/ 1653309 w 6280727"/>
              <a:gd name="connsiteY3" fmla="*/ 46903 h 368408"/>
              <a:gd name="connsiteX4" fmla="*/ 2198254 w 6280727"/>
              <a:gd name="connsiteY4" fmla="*/ 287049 h 368408"/>
              <a:gd name="connsiteX5" fmla="*/ 2761672 w 6280727"/>
              <a:gd name="connsiteY5" fmla="*/ 93085 h 368408"/>
              <a:gd name="connsiteX6" fmla="*/ 3362036 w 6280727"/>
              <a:gd name="connsiteY6" fmla="*/ 323994 h 368408"/>
              <a:gd name="connsiteX7" fmla="*/ 3962400 w 6280727"/>
              <a:gd name="connsiteY7" fmla="*/ 65376 h 368408"/>
              <a:gd name="connsiteX8" fmla="*/ 4668980 w 6280727"/>
              <a:gd name="connsiteY8" fmla="*/ 365558 h 368408"/>
              <a:gd name="connsiteX9" fmla="*/ 5370943 w 6280727"/>
              <a:gd name="connsiteY9" fmla="*/ 88467 h 368408"/>
              <a:gd name="connsiteX10" fmla="*/ 6280727 w 6280727"/>
              <a:gd name="connsiteY10" fmla="*/ 342467 h 36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280727" h="368408">
                <a:moveTo>
                  <a:pt x="0" y="213158"/>
                </a:moveTo>
                <a:cubicBezTo>
                  <a:pt x="145472" y="101552"/>
                  <a:pt x="290945" y="-10054"/>
                  <a:pt x="471054" y="722"/>
                </a:cubicBezTo>
                <a:cubicBezTo>
                  <a:pt x="651163" y="11498"/>
                  <a:pt x="883612" y="270116"/>
                  <a:pt x="1080654" y="277813"/>
                </a:cubicBezTo>
                <a:cubicBezTo>
                  <a:pt x="1277697" y="285510"/>
                  <a:pt x="1467042" y="45364"/>
                  <a:pt x="1653309" y="46903"/>
                </a:cubicBezTo>
                <a:cubicBezTo>
                  <a:pt x="1839576" y="48442"/>
                  <a:pt x="2013527" y="279352"/>
                  <a:pt x="2198254" y="287049"/>
                </a:cubicBezTo>
                <a:cubicBezTo>
                  <a:pt x="2382981" y="294746"/>
                  <a:pt x="2567708" y="86927"/>
                  <a:pt x="2761672" y="93085"/>
                </a:cubicBezTo>
                <a:cubicBezTo>
                  <a:pt x="2955636" y="99242"/>
                  <a:pt x="3161915" y="328612"/>
                  <a:pt x="3362036" y="323994"/>
                </a:cubicBezTo>
                <a:cubicBezTo>
                  <a:pt x="3562157" y="319376"/>
                  <a:pt x="3718406" y="92315"/>
                  <a:pt x="3962400" y="65376"/>
                </a:cubicBezTo>
                <a:cubicBezTo>
                  <a:pt x="4206394" y="38437"/>
                  <a:pt x="4423447" y="329382"/>
                  <a:pt x="4668980" y="365558"/>
                </a:cubicBezTo>
                <a:cubicBezTo>
                  <a:pt x="4914513" y="401734"/>
                  <a:pt x="5123870" y="81540"/>
                  <a:pt x="5370943" y="88467"/>
                </a:cubicBezTo>
                <a:cubicBezTo>
                  <a:pt x="5761949" y="111558"/>
                  <a:pt x="6164503" y="329382"/>
                  <a:pt x="6280727" y="342467"/>
                </a:cubicBezTo>
              </a:path>
            </a:pathLst>
          </a:cu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Complexity theory:</a:t>
            </a:r>
            <a:br>
              <a:rPr lang="en-US" sz="5400" b="1" dirty="0"/>
            </a:br>
            <a:r>
              <a:rPr lang="en-US" sz="5400" b="1" dirty="0"/>
              <a:t>The study of </a:t>
            </a:r>
            <a:r>
              <a:rPr lang="en-US" sz="5400" b="1" dirty="0">
                <a:solidFill>
                  <a:schemeClr val="accent1"/>
                </a:solidFill>
              </a:rPr>
              <a:t>computational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AFB10-C3DB-0697-BF00-0AFBCF054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resources: Fuel for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ACA09-335F-7665-EC43-8EE1C2C46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A5AE2-2FF4-AC34-14E7-CAA1E32868A3}"/>
              </a:ext>
            </a:extLst>
          </p:cNvPr>
          <p:cNvGrpSpPr/>
          <p:nvPr/>
        </p:nvGrpSpPr>
        <p:grpSpPr>
          <a:xfrm>
            <a:off x="1650839" y="2101230"/>
            <a:ext cx="1087813" cy="1676062"/>
            <a:chOff x="828572" y="2548905"/>
            <a:chExt cx="1087813" cy="16760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510568-4CA3-2B8A-456E-9B9D221111C7}"/>
                </a:ext>
              </a:extLst>
            </p:cNvPr>
            <p:cNvSpPr txBox="1"/>
            <p:nvPr/>
          </p:nvSpPr>
          <p:spPr>
            <a:xfrm>
              <a:off x="946886" y="3763302"/>
              <a:ext cx="96949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TIME</a:t>
              </a:r>
              <a:endParaRPr lang="en-US" sz="3200" dirty="0"/>
            </a:p>
          </p:txBody>
        </p:sp>
        <p:pic>
          <p:nvPicPr>
            <p:cNvPr id="6" name="Picture 5" descr="A picture containing clock&#10;&#10;Description automatically generated">
              <a:extLst>
                <a:ext uri="{FF2B5EF4-FFF2-40B4-BE49-F238E27FC236}">
                  <a16:creationId xmlns:a16="http://schemas.microsoft.com/office/drawing/2014/main" id="{E7697F96-CAAF-CA4A-F651-D8F2B12CC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572" y="2548905"/>
              <a:ext cx="1078185" cy="1078185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5A220F-F8F0-2B4A-848C-D0C3C23C9F0A}"/>
              </a:ext>
            </a:extLst>
          </p:cNvPr>
          <p:cNvGrpSpPr/>
          <p:nvPr/>
        </p:nvGrpSpPr>
        <p:grpSpPr>
          <a:xfrm>
            <a:off x="5191072" y="2025305"/>
            <a:ext cx="1647061" cy="1869090"/>
            <a:chOff x="2812481" y="2355877"/>
            <a:chExt cx="1647061" cy="186909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5AAFB2-26B3-1D32-CE1A-6EA7EDB023EE}"/>
                </a:ext>
              </a:extLst>
            </p:cNvPr>
            <p:cNvSpPr txBox="1"/>
            <p:nvPr/>
          </p:nvSpPr>
          <p:spPr>
            <a:xfrm>
              <a:off x="2958421" y="3763302"/>
              <a:ext cx="15011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SPACE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0288F2E-01B6-7641-AAAB-738D9714265B}"/>
                </a:ext>
              </a:extLst>
            </p:cNvPr>
            <p:cNvGrpSpPr/>
            <p:nvPr/>
          </p:nvGrpSpPr>
          <p:grpSpPr>
            <a:xfrm>
              <a:off x="2812481" y="2355877"/>
              <a:ext cx="1206231" cy="1298245"/>
              <a:chOff x="10186591" y="1585225"/>
              <a:chExt cx="1206231" cy="12982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93AF75F-B541-E6D8-E34C-67CFDF6F2B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2864" y="1655075"/>
                <a:ext cx="835545" cy="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9036264D-9280-AD4D-43FB-EEB732FF3B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88409" y="15852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9A15577-BB17-A36E-01C5-DC213C7A61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53724" y="1585225"/>
                <a:ext cx="0" cy="14605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80B771D-DC57-06F6-CF82-ABBAD1DECE9D}"/>
                  </a:ext>
                </a:extLst>
              </p:cNvPr>
              <p:cNvGrpSpPr/>
              <p:nvPr/>
            </p:nvGrpSpPr>
            <p:grpSpPr>
              <a:xfrm rot="5400000">
                <a:off x="9740502" y="2282139"/>
                <a:ext cx="1038228" cy="146050"/>
                <a:chOff x="405505" y="2359025"/>
                <a:chExt cx="835545" cy="146050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AECED14-0B44-1B99-F1C5-1F00456914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5505" y="2428875"/>
                  <a:ext cx="83554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headEnd type="triangle" w="lg" len="lg"/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8B3E847F-FD4D-9D0D-D5B5-CF444EB668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1050" y="2359025"/>
                  <a:ext cx="0" cy="146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F2867523-5609-7923-67C0-710CD43243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6365" y="2359025"/>
                  <a:ext cx="0" cy="1460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69BA86-7C6B-E1FB-D8A9-514D40EDA1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39305" y="1822351"/>
                <a:ext cx="858865" cy="1061119"/>
              </a:xfrm>
              <a:prstGeom prst="rect">
                <a:avLst/>
              </a:prstGeom>
            </p:spPr>
          </p:pic>
          <p:pic>
            <p:nvPicPr>
              <p:cNvPr id="14" name="Picture 13" descr="A picture containing dark&#10;&#10;Description automatically generated">
                <a:extLst>
                  <a:ext uri="{FF2B5EF4-FFF2-40B4-BE49-F238E27FC236}">
                    <a16:creationId xmlns:a16="http://schemas.microsoft.com/office/drawing/2014/main" id="{E4E0E69F-2176-9B6C-3E1E-B64E8D8F1D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21126608">
                <a:off x="10581321" y="1979400"/>
                <a:ext cx="811501" cy="735220"/>
              </a:xfrm>
              <a:prstGeom prst="rect">
                <a:avLst/>
              </a:prstGeom>
            </p:spPr>
          </p:pic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0CE994C-2CE1-2D30-7C1F-65F6951C9D6E}"/>
              </a:ext>
            </a:extLst>
          </p:cNvPr>
          <p:cNvGrpSpPr/>
          <p:nvPr/>
        </p:nvGrpSpPr>
        <p:grpSpPr>
          <a:xfrm>
            <a:off x="8244177" y="2262431"/>
            <a:ext cx="2917378" cy="1618265"/>
            <a:chOff x="4976654" y="2606702"/>
            <a:chExt cx="2917378" cy="1618265"/>
          </a:xfrm>
        </p:grpSpPr>
        <p:pic>
          <p:nvPicPr>
            <p:cNvPr id="18" name="Picture 17" descr="A group of white dice&#10;&#10;Description automatically generated with medium confidence">
              <a:extLst>
                <a:ext uri="{FF2B5EF4-FFF2-40B4-BE49-F238E27FC236}">
                  <a16:creationId xmlns:a16="http://schemas.microsoft.com/office/drawing/2014/main" id="{9EE0373E-58F3-3D35-97BB-984667599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2870" y="2606702"/>
              <a:ext cx="1633362" cy="934283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7ECC0A8-1A6D-236C-D28E-AD41EF8E7793}"/>
                </a:ext>
              </a:extLst>
            </p:cNvPr>
            <p:cNvSpPr txBox="1"/>
            <p:nvPr/>
          </p:nvSpPr>
          <p:spPr>
            <a:xfrm>
              <a:off x="4976654" y="3763302"/>
              <a:ext cx="29173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RANDOMNESS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BD78141-8D68-B4B7-78E2-6C0CFCCAECDD}"/>
              </a:ext>
            </a:extLst>
          </p:cNvPr>
          <p:cNvGrpSpPr/>
          <p:nvPr/>
        </p:nvGrpSpPr>
        <p:grpSpPr>
          <a:xfrm>
            <a:off x="4127518" y="4656966"/>
            <a:ext cx="3491400" cy="1618024"/>
            <a:chOff x="5267272" y="4661886"/>
            <a:chExt cx="3491400" cy="161802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3ACED9-8BDB-A665-75D2-8433E7763D3A}"/>
                </a:ext>
              </a:extLst>
            </p:cNvPr>
            <p:cNvSpPr txBox="1"/>
            <p:nvPr/>
          </p:nvSpPr>
          <p:spPr>
            <a:xfrm>
              <a:off x="5267272" y="5818245"/>
              <a:ext cx="3491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QUANTUM PHYSICS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1AD918D-F4C9-6583-C702-B09F390EE390}"/>
                </a:ext>
              </a:extLst>
            </p:cNvPr>
            <p:cNvGrpSpPr/>
            <p:nvPr/>
          </p:nvGrpSpPr>
          <p:grpSpPr>
            <a:xfrm rot="13114866">
              <a:off x="6272024" y="4661886"/>
              <a:ext cx="1481896" cy="1256426"/>
              <a:chOff x="409689" y="1601548"/>
              <a:chExt cx="1481896" cy="1256426"/>
            </a:xfrm>
          </p:grpSpPr>
          <p:pic>
            <p:nvPicPr>
              <p:cNvPr id="24" name="Picture 23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DBC8A0A2-DEE0-FEA9-40D2-EC91DBC343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9689" y="2358858"/>
                <a:ext cx="563336" cy="499116"/>
              </a:xfrm>
              <a:prstGeom prst="rect">
                <a:avLst/>
              </a:prstGeom>
              <a:effectLst>
                <a:glow rad="63500">
                  <a:schemeClr val="accent1">
                    <a:alpha val="40000"/>
                  </a:schemeClr>
                </a:glow>
              </a:effectLst>
            </p:spPr>
          </p:pic>
          <p:pic>
            <p:nvPicPr>
              <p:cNvPr id="25" name="Picture 24" descr="Shape&#10;&#10;Description automatically generated with low confidence">
                <a:extLst>
                  <a:ext uri="{FF2B5EF4-FFF2-40B4-BE49-F238E27FC236}">
                    <a16:creationId xmlns:a16="http://schemas.microsoft.com/office/drawing/2014/main" id="{1DA6227D-6338-ECEE-6465-35D9F43D6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28249" y="1601548"/>
                <a:ext cx="563336" cy="499116"/>
              </a:xfrm>
              <a:prstGeom prst="rect">
                <a:avLst/>
              </a:prstGeom>
              <a:effectLst>
                <a:glow rad="63500">
                  <a:schemeClr val="accent1">
                    <a:alpha val="40000"/>
                  </a:schemeClr>
                </a:glow>
              </a:effectLst>
            </p:spPr>
          </p:pic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18CC1A9-5A9C-30A4-9810-79EC78803B2D}"/>
                  </a:ext>
                </a:extLst>
              </p:cNvPr>
              <p:cNvSpPr/>
              <p:nvPr/>
            </p:nvSpPr>
            <p:spPr>
              <a:xfrm>
                <a:off x="910893" y="2024597"/>
                <a:ext cx="477288" cy="370301"/>
              </a:xfrm>
              <a:custGeom>
                <a:avLst/>
                <a:gdLst>
                  <a:gd name="connsiteX0" fmla="*/ 43209 w 471309"/>
                  <a:gd name="connsiteY0" fmla="*/ 333701 h 333701"/>
                  <a:gd name="connsiteX1" fmla="*/ 33684 w 471309"/>
                  <a:gd name="connsiteY1" fmla="*/ 326 h 333701"/>
                  <a:gd name="connsiteX2" fmla="*/ 414684 w 471309"/>
                  <a:gd name="connsiteY2" fmla="*/ 267026 h 333701"/>
                  <a:gd name="connsiteX3" fmla="*/ 462309 w 471309"/>
                  <a:gd name="connsiteY3" fmla="*/ 9851 h 333701"/>
                  <a:gd name="connsiteX0" fmla="*/ 16053 w 444153"/>
                  <a:gd name="connsiteY0" fmla="*/ 323850 h 323850"/>
                  <a:gd name="connsiteX1" fmla="*/ 68874 w 444153"/>
                  <a:gd name="connsiteY1" fmla="*/ 156730 h 323850"/>
                  <a:gd name="connsiteX2" fmla="*/ 387528 w 444153"/>
                  <a:gd name="connsiteY2" fmla="*/ 257175 h 323850"/>
                  <a:gd name="connsiteX3" fmla="*/ 435153 w 444153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40316"/>
                  <a:gd name="connsiteY0" fmla="*/ 323850 h 323850"/>
                  <a:gd name="connsiteX1" fmla="*/ 68342 w 440316"/>
                  <a:gd name="connsiteY1" fmla="*/ 156730 h 323850"/>
                  <a:gd name="connsiteX2" fmla="*/ 370371 w 440316"/>
                  <a:gd name="connsiteY2" fmla="*/ 161578 h 323850"/>
                  <a:gd name="connsiteX3" fmla="*/ 434621 w 440316"/>
                  <a:gd name="connsiteY3" fmla="*/ 0 h 323850"/>
                  <a:gd name="connsiteX0" fmla="*/ 15521 w 438374"/>
                  <a:gd name="connsiteY0" fmla="*/ 344632 h 344632"/>
                  <a:gd name="connsiteX1" fmla="*/ 68342 w 438374"/>
                  <a:gd name="connsiteY1" fmla="*/ 177512 h 344632"/>
                  <a:gd name="connsiteX2" fmla="*/ 370371 w 438374"/>
                  <a:gd name="connsiteY2" fmla="*/ 182360 h 344632"/>
                  <a:gd name="connsiteX3" fmla="*/ 434621 w 438374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2796 w 431896"/>
                  <a:gd name="connsiteY0" fmla="*/ 344632 h 344632"/>
                  <a:gd name="connsiteX1" fmla="*/ 65617 w 431896"/>
                  <a:gd name="connsiteY1" fmla="*/ 177512 h 344632"/>
                  <a:gd name="connsiteX2" fmla="*/ 367646 w 431896"/>
                  <a:gd name="connsiteY2" fmla="*/ 182360 h 344632"/>
                  <a:gd name="connsiteX3" fmla="*/ 431896 w 431896"/>
                  <a:gd name="connsiteY3" fmla="*/ 0 h 344632"/>
                  <a:gd name="connsiteX0" fmla="*/ 11014 w 463364"/>
                  <a:gd name="connsiteY0" fmla="*/ 365414 h 365414"/>
                  <a:gd name="connsiteX1" fmla="*/ 97085 w 463364"/>
                  <a:gd name="connsiteY1" fmla="*/ 177512 h 365414"/>
                  <a:gd name="connsiteX2" fmla="*/ 399114 w 463364"/>
                  <a:gd name="connsiteY2" fmla="*/ 182360 h 365414"/>
                  <a:gd name="connsiteX3" fmla="*/ 463364 w 463364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88100 w 452350"/>
                  <a:gd name="connsiteY2" fmla="*/ 182360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05574 w 452350"/>
                  <a:gd name="connsiteY3" fmla="*/ 141000 h 365414"/>
                  <a:gd name="connsiteX4" fmla="*/ 452350 w 452350"/>
                  <a:gd name="connsiteY4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347385 w 452350"/>
                  <a:gd name="connsiteY3" fmla="*/ 37091 h 365414"/>
                  <a:gd name="connsiteX4" fmla="*/ 452350 w 452350"/>
                  <a:gd name="connsiteY4" fmla="*/ 0 h 365414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06383"/>
                  <a:gd name="connsiteY0" fmla="*/ 340417 h 340417"/>
                  <a:gd name="connsiteX1" fmla="*/ 94384 w 506383"/>
                  <a:gd name="connsiteY1" fmla="*/ 181610 h 340417"/>
                  <a:gd name="connsiteX2" fmla="*/ 288346 w 506383"/>
                  <a:gd name="connsiteY2" fmla="*/ 215552 h 340417"/>
                  <a:gd name="connsiteX3" fmla="*/ 347385 w 506383"/>
                  <a:gd name="connsiteY3" fmla="*/ 12094 h 340417"/>
                  <a:gd name="connsiteX4" fmla="*/ 506383 w 506383"/>
                  <a:gd name="connsiteY4" fmla="*/ 20722 h 340417"/>
                  <a:gd name="connsiteX0" fmla="*/ 0 w 506383"/>
                  <a:gd name="connsiteY0" fmla="*/ 338722 h 338722"/>
                  <a:gd name="connsiteX1" fmla="*/ 94384 w 506383"/>
                  <a:gd name="connsiteY1" fmla="*/ 179915 h 338722"/>
                  <a:gd name="connsiteX2" fmla="*/ 288346 w 506383"/>
                  <a:gd name="connsiteY2" fmla="*/ 213857 h 338722"/>
                  <a:gd name="connsiteX3" fmla="*/ 347385 w 506383"/>
                  <a:gd name="connsiteY3" fmla="*/ 10399 h 338722"/>
                  <a:gd name="connsiteX4" fmla="*/ 506383 w 506383"/>
                  <a:gd name="connsiteY4" fmla="*/ 19027 h 338722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88346 w 506383"/>
                  <a:gd name="connsiteY2" fmla="*/ 195559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81915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477288"/>
                  <a:gd name="connsiteY0" fmla="*/ 370301 h 370301"/>
                  <a:gd name="connsiteX1" fmla="*/ 52820 w 477288"/>
                  <a:gd name="connsiteY1" fmla="*/ 161617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25999 w 477288"/>
                  <a:gd name="connsiteY2" fmla="*/ 174776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288" h="370301">
                    <a:moveTo>
                      <a:pt x="0" y="370301"/>
                    </a:moveTo>
                    <a:cubicBezTo>
                      <a:pt x="55721" y="313080"/>
                      <a:pt x="27623" y="219143"/>
                      <a:pt x="65289" y="186556"/>
                    </a:cubicBezTo>
                    <a:cubicBezTo>
                      <a:pt x="102955" y="153969"/>
                      <a:pt x="188681" y="203721"/>
                      <a:pt x="225999" y="174776"/>
                    </a:cubicBezTo>
                    <a:cubicBezTo>
                      <a:pt x="263317" y="145831"/>
                      <a:pt x="226532" y="56438"/>
                      <a:pt x="289195" y="12883"/>
                    </a:cubicBezTo>
                    <a:cubicBezTo>
                      <a:pt x="310294" y="-26516"/>
                      <a:pt x="436241" y="40855"/>
                      <a:pt x="477288" y="729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D126C0A-E5D2-E6F8-A8AA-5EB3AEE01FEA}"/>
                  </a:ext>
                </a:extLst>
              </p:cNvPr>
              <p:cNvSpPr/>
              <p:nvPr/>
            </p:nvSpPr>
            <p:spPr>
              <a:xfrm>
                <a:off x="940982" y="1979525"/>
                <a:ext cx="431568" cy="448140"/>
              </a:xfrm>
              <a:custGeom>
                <a:avLst/>
                <a:gdLst>
                  <a:gd name="connsiteX0" fmla="*/ 43209 w 471309"/>
                  <a:gd name="connsiteY0" fmla="*/ 333701 h 333701"/>
                  <a:gd name="connsiteX1" fmla="*/ 33684 w 471309"/>
                  <a:gd name="connsiteY1" fmla="*/ 326 h 333701"/>
                  <a:gd name="connsiteX2" fmla="*/ 414684 w 471309"/>
                  <a:gd name="connsiteY2" fmla="*/ 267026 h 333701"/>
                  <a:gd name="connsiteX3" fmla="*/ 462309 w 471309"/>
                  <a:gd name="connsiteY3" fmla="*/ 9851 h 333701"/>
                  <a:gd name="connsiteX0" fmla="*/ 16053 w 444153"/>
                  <a:gd name="connsiteY0" fmla="*/ 323850 h 323850"/>
                  <a:gd name="connsiteX1" fmla="*/ 68874 w 444153"/>
                  <a:gd name="connsiteY1" fmla="*/ 156730 h 323850"/>
                  <a:gd name="connsiteX2" fmla="*/ 387528 w 444153"/>
                  <a:gd name="connsiteY2" fmla="*/ 257175 h 323850"/>
                  <a:gd name="connsiteX3" fmla="*/ 435153 w 444153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39656"/>
                  <a:gd name="connsiteY0" fmla="*/ 323850 h 323850"/>
                  <a:gd name="connsiteX1" fmla="*/ 68342 w 439656"/>
                  <a:gd name="connsiteY1" fmla="*/ 156730 h 323850"/>
                  <a:gd name="connsiteX2" fmla="*/ 370371 w 439656"/>
                  <a:gd name="connsiteY2" fmla="*/ 161578 h 323850"/>
                  <a:gd name="connsiteX3" fmla="*/ 434621 w 439656"/>
                  <a:gd name="connsiteY3" fmla="*/ 0 h 323850"/>
                  <a:gd name="connsiteX0" fmla="*/ 15521 w 440316"/>
                  <a:gd name="connsiteY0" fmla="*/ 323850 h 323850"/>
                  <a:gd name="connsiteX1" fmla="*/ 68342 w 440316"/>
                  <a:gd name="connsiteY1" fmla="*/ 156730 h 323850"/>
                  <a:gd name="connsiteX2" fmla="*/ 370371 w 440316"/>
                  <a:gd name="connsiteY2" fmla="*/ 161578 h 323850"/>
                  <a:gd name="connsiteX3" fmla="*/ 434621 w 440316"/>
                  <a:gd name="connsiteY3" fmla="*/ 0 h 323850"/>
                  <a:gd name="connsiteX0" fmla="*/ 15521 w 438374"/>
                  <a:gd name="connsiteY0" fmla="*/ 344632 h 344632"/>
                  <a:gd name="connsiteX1" fmla="*/ 68342 w 438374"/>
                  <a:gd name="connsiteY1" fmla="*/ 177512 h 344632"/>
                  <a:gd name="connsiteX2" fmla="*/ 370371 w 438374"/>
                  <a:gd name="connsiteY2" fmla="*/ 182360 h 344632"/>
                  <a:gd name="connsiteX3" fmla="*/ 434621 w 438374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5521 w 434621"/>
                  <a:gd name="connsiteY0" fmla="*/ 344632 h 344632"/>
                  <a:gd name="connsiteX1" fmla="*/ 68342 w 434621"/>
                  <a:gd name="connsiteY1" fmla="*/ 177512 h 344632"/>
                  <a:gd name="connsiteX2" fmla="*/ 370371 w 434621"/>
                  <a:gd name="connsiteY2" fmla="*/ 182360 h 344632"/>
                  <a:gd name="connsiteX3" fmla="*/ 434621 w 434621"/>
                  <a:gd name="connsiteY3" fmla="*/ 0 h 344632"/>
                  <a:gd name="connsiteX0" fmla="*/ 12796 w 431896"/>
                  <a:gd name="connsiteY0" fmla="*/ 344632 h 344632"/>
                  <a:gd name="connsiteX1" fmla="*/ 65617 w 431896"/>
                  <a:gd name="connsiteY1" fmla="*/ 177512 h 344632"/>
                  <a:gd name="connsiteX2" fmla="*/ 367646 w 431896"/>
                  <a:gd name="connsiteY2" fmla="*/ 182360 h 344632"/>
                  <a:gd name="connsiteX3" fmla="*/ 431896 w 431896"/>
                  <a:gd name="connsiteY3" fmla="*/ 0 h 344632"/>
                  <a:gd name="connsiteX0" fmla="*/ 11014 w 463364"/>
                  <a:gd name="connsiteY0" fmla="*/ 365414 h 365414"/>
                  <a:gd name="connsiteX1" fmla="*/ 97085 w 463364"/>
                  <a:gd name="connsiteY1" fmla="*/ 177512 h 365414"/>
                  <a:gd name="connsiteX2" fmla="*/ 399114 w 463364"/>
                  <a:gd name="connsiteY2" fmla="*/ 182360 h 365414"/>
                  <a:gd name="connsiteX3" fmla="*/ 463364 w 463364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88100 w 452350"/>
                  <a:gd name="connsiteY2" fmla="*/ 182360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86071 w 452350"/>
                  <a:gd name="connsiteY1" fmla="*/ 177512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161578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52350 w 452350"/>
                  <a:gd name="connsiteY3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405574 w 452350"/>
                  <a:gd name="connsiteY3" fmla="*/ 141000 h 365414"/>
                  <a:gd name="connsiteX4" fmla="*/ 452350 w 452350"/>
                  <a:gd name="connsiteY4" fmla="*/ 0 h 365414"/>
                  <a:gd name="connsiteX0" fmla="*/ 0 w 452350"/>
                  <a:gd name="connsiteY0" fmla="*/ 365414 h 365414"/>
                  <a:gd name="connsiteX1" fmla="*/ 94384 w 452350"/>
                  <a:gd name="connsiteY1" fmla="*/ 206607 h 365414"/>
                  <a:gd name="connsiteX2" fmla="*/ 325754 w 452350"/>
                  <a:gd name="connsiteY2" fmla="*/ 236393 h 365414"/>
                  <a:gd name="connsiteX3" fmla="*/ 347385 w 452350"/>
                  <a:gd name="connsiteY3" fmla="*/ 37091 h 365414"/>
                  <a:gd name="connsiteX4" fmla="*/ 452350 w 452350"/>
                  <a:gd name="connsiteY4" fmla="*/ 0 h 365414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325754 w 518852"/>
                  <a:gd name="connsiteY2" fmla="*/ 212570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18852"/>
                  <a:gd name="connsiteY0" fmla="*/ 341591 h 341591"/>
                  <a:gd name="connsiteX1" fmla="*/ 94384 w 518852"/>
                  <a:gd name="connsiteY1" fmla="*/ 182784 h 341591"/>
                  <a:gd name="connsiteX2" fmla="*/ 288346 w 518852"/>
                  <a:gd name="connsiteY2" fmla="*/ 216726 h 341591"/>
                  <a:gd name="connsiteX3" fmla="*/ 347385 w 518852"/>
                  <a:gd name="connsiteY3" fmla="*/ 13268 h 341591"/>
                  <a:gd name="connsiteX4" fmla="*/ 518852 w 518852"/>
                  <a:gd name="connsiteY4" fmla="*/ 13584 h 341591"/>
                  <a:gd name="connsiteX0" fmla="*/ 0 w 506383"/>
                  <a:gd name="connsiteY0" fmla="*/ 340417 h 340417"/>
                  <a:gd name="connsiteX1" fmla="*/ 94384 w 506383"/>
                  <a:gd name="connsiteY1" fmla="*/ 181610 h 340417"/>
                  <a:gd name="connsiteX2" fmla="*/ 288346 w 506383"/>
                  <a:gd name="connsiteY2" fmla="*/ 215552 h 340417"/>
                  <a:gd name="connsiteX3" fmla="*/ 347385 w 506383"/>
                  <a:gd name="connsiteY3" fmla="*/ 12094 h 340417"/>
                  <a:gd name="connsiteX4" fmla="*/ 506383 w 506383"/>
                  <a:gd name="connsiteY4" fmla="*/ 20722 h 340417"/>
                  <a:gd name="connsiteX0" fmla="*/ 0 w 506383"/>
                  <a:gd name="connsiteY0" fmla="*/ 338722 h 338722"/>
                  <a:gd name="connsiteX1" fmla="*/ 94384 w 506383"/>
                  <a:gd name="connsiteY1" fmla="*/ 179915 h 338722"/>
                  <a:gd name="connsiteX2" fmla="*/ 288346 w 506383"/>
                  <a:gd name="connsiteY2" fmla="*/ 213857 h 338722"/>
                  <a:gd name="connsiteX3" fmla="*/ 347385 w 506383"/>
                  <a:gd name="connsiteY3" fmla="*/ 10399 h 338722"/>
                  <a:gd name="connsiteX4" fmla="*/ 506383 w 506383"/>
                  <a:gd name="connsiteY4" fmla="*/ 19027 h 338722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88346 w 506383"/>
                  <a:gd name="connsiteY2" fmla="*/ 195559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94384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506383"/>
                  <a:gd name="connsiteY0" fmla="*/ 320424 h 320424"/>
                  <a:gd name="connsiteX1" fmla="*/ 81915 w 506383"/>
                  <a:gd name="connsiteY1" fmla="*/ 161617 h 320424"/>
                  <a:gd name="connsiteX2" fmla="*/ 267564 w 506383"/>
                  <a:gd name="connsiteY2" fmla="*/ 203871 h 320424"/>
                  <a:gd name="connsiteX3" fmla="*/ 318290 w 506383"/>
                  <a:gd name="connsiteY3" fmla="*/ 12883 h 320424"/>
                  <a:gd name="connsiteX4" fmla="*/ 506383 w 506383"/>
                  <a:gd name="connsiteY4" fmla="*/ 729 h 320424"/>
                  <a:gd name="connsiteX0" fmla="*/ 0 w 477288"/>
                  <a:gd name="connsiteY0" fmla="*/ 370301 h 370301"/>
                  <a:gd name="connsiteX1" fmla="*/ 52820 w 477288"/>
                  <a:gd name="connsiteY1" fmla="*/ 161617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38469 w 477288"/>
                  <a:gd name="connsiteY2" fmla="*/ 203871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225999 w 477288"/>
                  <a:gd name="connsiteY2" fmla="*/ 174776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370301 h 370301"/>
                  <a:gd name="connsiteX1" fmla="*/ 65289 w 477288"/>
                  <a:gd name="connsiteY1" fmla="*/ 186556 h 370301"/>
                  <a:gd name="connsiteX2" fmla="*/ 167809 w 477288"/>
                  <a:gd name="connsiteY2" fmla="*/ 133213 h 370301"/>
                  <a:gd name="connsiteX3" fmla="*/ 289195 w 477288"/>
                  <a:gd name="connsiteY3" fmla="*/ 12883 h 370301"/>
                  <a:gd name="connsiteX4" fmla="*/ 477288 w 477288"/>
                  <a:gd name="connsiteY4" fmla="*/ 729 h 370301"/>
                  <a:gd name="connsiteX0" fmla="*/ 0 w 477288"/>
                  <a:gd name="connsiteY0" fmla="*/ 443191 h 443191"/>
                  <a:gd name="connsiteX1" fmla="*/ 65289 w 477288"/>
                  <a:gd name="connsiteY1" fmla="*/ 259446 h 443191"/>
                  <a:gd name="connsiteX2" fmla="*/ 167809 w 477288"/>
                  <a:gd name="connsiteY2" fmla="*/ 206103 h 443191"/>
                  <a:gd name="connsiteX3" fmla="*/ 255944 w 477288"/>
                  <a:gd name="connsiteY3" fmla="*/ 6802 h 443191"/>
                  <a:gd name="connsiteX4" fmla="*/ 477288 w 477288"/>
                  <a:gd name="connsiteY4" fmla="*/ 73619 h 443191"/>
                  <a:gd name="connsiteX0" fmla="*/ 0 w 431568"/>
                  <a:gd name="connsiteY0" fmla="*/ 448140 h 448140"/>
                  <a:gd name="connsiteX1" fmla="*/ 65289 w 431568"/>
                  <a:gd name="connsiteY1" fmla="*/ 264395 h 448140"/>
                  <a:gd name="connsiteX2" fmla="*/ 167809 w 431568"/>
                  <a:gd name="connsiteY2" fmla="*/ 211052 h 448140"/>
                  <a:gd name="connsiteX3" fmla="*/ 255944 w 431568"/>
                  <a:gd name="connsiteY3" fmla="*/ 11751 h 448140"/>
                  <a:gd name="connsiteX4" fmla="*/ 431568 w 431568"/>
                  <a:gd name="connsiteY4" fmla="*/ 7910 h 448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568" h="448140">
                    <a:moveTo>
                      <a:pt x="0" y="448140"/>
                    </a:moveTo>
                    <a:cubicBezTo>
                      <a:pt x="55721" y="390919"/>
                      <a:pt x="37321" y="303910"/>
                      <a:pt x="65289" y="264395"/>
                    </a:cubicBezTo>
                    <a:cubicBezTo>
                      <a:pt x="93257" y="224880"/>
                      <a:pt x="136033" y="253159"/>
                      <a:pt x="167809" y="211052"/>
                    </a:cubicBezTo>
                    <a:cubicBezTo>
                      <a:pt x="199585" y="168945"/>
                      <a:pt x="193281" y="55306"/>
                      <a:pt x="255944" y="11751"/>
                    </a:cubicBezTo>
                    <a:cubicBezTo>
                      <a:pt x="277043" y="-27648"/>
                      <a:pt x="390521" y="48036"/>
                      <a:pt x="431568" y="7910"/>
                    </a:cubicBezTo>
                  </a:path>
                </a:pathLst>
              </a:custGeom>
              <a:noFill/>
              <a:ln>
                <a:solidFill>
                  <a:srgbClr val="FF0000"/>
                </a:solidFill>
              </a:ln>
              <a:effectLst>
                <a:glow rad="63500">
                  <a:srgbClr val="FF0000">
                    <a:alpha val="40000"/>
                  </a:srgbClr>
                </a:glow>
                <a:softEdge rad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CE4FD-ADF8-7A09-3882-5FAFBCC1899D}"/>
              </a:ext>
            </a:extLst>
          </p:cNvPr>
          <p:cNvGrpSpPr/>
          <p:nvPr/>
        </p:nvGrpSpPr>
        <p:grpSpPr>
          <a:xfrm>
            <a:off x="8322046" y="3923323"/>
            <a:ext cx="2761641" cy="2351667"/>
            <a:chOff x="511657" y="4007279"/>
            <a:chExt cx="2761641" cy="235166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CB90600-9D12-2804-9681-7EE9CD555705}"/>
                </a:ext>
              </a:extLst>
            </p:cNvPr>
            <p:cNvSpPr txBox="1"/>
            <p:nvPr/>
          </p:nvSpPr>
          <p:spPr>
            <a:xfrm>
              <a:off x="511657" y="5897281"/>
              <a:ext cx="27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PARALLELISM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5EE6E95-71A8-7C97-22B8-C9B9A5EF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383" y="4007279"/>
              <a:ext cx="1338122" cy="1890002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8C08D6-4154-872D-A785-AE99CC6E0F0E}"/>
              </a:ext>
            </a:extLst>
          </p:cNvPr>
          <p:cNvGrpSpPr/>
          <p:nvPr/>
        </p:nvGrpSpPr>
        <p:grpSpPr>
          <a:xfrm>
            <a:off x="952831" y="4847448"/>
            <a:ext cx="2761641" cy="1427542"/>
            <a:chOff x="2698476" y="4914711"/>
            <a:chExt cx="2761641" cy="142754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593F919-4934-177B-575E-F0E67E5363FE}"/>
                </a:ext>
              </a:extLst>
            </p:cNvPr>
            <p:cNvSpPr txBox="1"/>
            <p:nvPr/>
          </p:nvSpPr>
          <p:spPr>
            <a:xfrm>
              <a:off x="2698476" y="5880588"/>
              <a:ext cx="27616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COMMUNICATION</a:t>
              </a:r>
            </a:p>
          </p:txBody>
        </p:sp>
        <p:pic>
          <p:nvPicPr>
            <p:cNvPr id="33" name="Picture 32" descr="A white envelope with a black background&#10;&#10;Description automatically generated">
              <a:extLst>
                <a:ext uri="{FF2B5EF4-FFF2-40B4-BE49-F238E27FC236}">
                  <a16:creationId xmlns:a16="http://schemas.microsoft.com/office/drawing/2014/main" id="{A359C0F0-3CBC-2329-3EF4-6E5BCF6E2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56" y="4914711"/>
              <a:ext cx="975068" cy="9750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138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79019-B000-63F7-864C-29C52CFA5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Can we solve any interesting problems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space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The one-tape Turing machine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not the right model</a:t>
                </a:r>
                <a:r>
                  <a:rPr lang="en-US" dirty="0"/>
                  <a:t> of computation for studying sublinear-space algorithms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CC5C5E-F356-D58D-4BDF-294CBFB971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6F0D1-9372-905A-0715-AF3E33FC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1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Sublinear-space computation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691103" y="2637233"/>
            <a:ext cx="3910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Read-only 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Read-write work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10AB2D6F-9E1F-9C20-6E35-3E81DF09EC3B}"/>
                  </a:ext>
                </a:extLst>
              </p:cNvPr>
              <p:cNvSpPr txBox="1"/>
              <p:nvPr/>
            </p:nvSpPr>
            <p:spPr>
              <a:xfrm>
                <a:off x="6533489" y="4791806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10AB2D6F-9E1F-9C20-6E35-3E81DF09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489" y="4791806"/>
                <a:ext cx="53162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0">
            <a:extLst>
              <a:ext uri="{FF2B5EF4-FFF2-40B4-BE49-F238E27FC236}">
                <a16:creationId xmlns:a16="http://schemas.microsoft.com/office/drawing/2014/main" id="{23201AD2-102C-F536-250F-C4BF2FD24678}"/>
              </a:ext>
            </a:extLst>
          </p:cNvPr>
          <p:cNvSpPr txBox="1"/>
          <p:nvPr/>
        </p:nvSpPr>
        <p:spPr>
          <a:xfrm>
            <a:off x="7416211" y="481425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3" name="A0">
            <a:extLst>
              <a:ext uri="{FF2B5EF4-FFF2-40B4-BE49-F238E27FC236}">
                <a16:creationId xmlns:a16="http://schemas.microsoft.com/office/drawing/2014/main" id="{38FD31D2-0CC1-8CB7-0494-3D8FB0293471}"/>
              </a:ext>
            </a:extLst>
          </p:cNvPr>
          <p:cNvSpPr txBox="1"/>
          <p:nvPr/>
        </p:nvSpPr>
        <p:spPr>
          <a:xfrm>
            <a:off x="8369746" y="481879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4" name="A0">
            <a:extLst>
              <a:ext uri="{FF2B5EF4-FFF2-40B4-BE49-F238E27FC236}">
                <a16:creationId xmlns:a16="http://schemas.microsoft.com/office/drawing/2014/main" id="{B4829B9B-2BC3-A6DF-2291-E4B0566CB9F4}"/>
              </a:ext>
            </a:extLst>
          </p:cNvPr>
          <p:cNvSpPr txBox="1"/>
          <p:nvPr/>
        </p:nvSpPr>
        <p:spPr>
          <a:xfrm>
            <a:off x="9313683" y="480890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5" name="C1">
            <a:extLst>
              <a:ext uri="{FF2B5EF4-FFF2-40B4-BE49-F238E27FC236}">
                <a16:creationId xmlns:a16="http://schemas.microsoft.com/office/drawing/2014/main" id="{21793166-8FEE-AF55-AF25-5E6118B1353F}"/>
              </a:ext>
            </a:extLst>
          </p:cNvPr>
          <p:cNvSpPr txBox="1"/>
          <p:nvPr/>
        </p:nvSpPr>
        <p:spPr>
          <a:xfrm>
            <a:off x="10315892" y="2621959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C0034305-6D09-E4F7-827F-1893DC49E1F1}"/>
              </a:ext>
            </a:extLst>
          </p:cNvPr>
          <p:cNvSpPr txBox="1"/>
          <p:nvPr/>
        </p:nvSpPr>
        <p:spPr>
          <a:xfrm>
            <a:off x="11307726" y="262364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9E4AD9-5E61-18A5-1713-8A190FFB6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0218" y="1825624"/>
                <a:ext cx="11730181" cy="4806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(space bound)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 if there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never modifies the symbols written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reads a blank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on tape 1, the tape 1 head moves to the left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is the maximum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such that the tape 2 head visits cell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during the computation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F777C6-5428-5C33-BEE8-7CA100303A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0218" y="1825624"/>
                <a:ext cx="11730181" cy="4806085"/>
              </a:xfrm>
              <a:blipFill>
                <a:blip r:embed="rId3"/>
                <a:stretch>
                  <a:fillRect l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E91B7-CCFF-EF07-DF70-614E9878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96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B831409-8360-6C69-4E2E-FB2645AAD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SPACE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is the set of languages that can be decided in </a:t>
                </a:r>
                <a:r>
                  <a:rPr lang="en-US" dirty="0">
                    <a:solidFill>
                      <a:schemeClr val="accent1"/>
                    </a:solidFill>
                  </a:rPr>
                  <a:t>logarithmic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386813-8C24-BFAE-1169-4D86BEB8E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85C26-69C2-78B6-B303-A2FDBAD4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14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A2B4F1-25A9-D21C-44F4-E20C08985B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equal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zeroes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BALANCED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Count the number of ones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Count the number of zeroes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Check whether the two counts are equal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F46893-913C-68F2-A817-A8E3459CF1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527" y="1825625"/>
                <a:ext cx="11249891" cy="4351338"/>
              </a:xfrm>
              <a:blipFill>
                <a:blip r:embed="rId3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F71E-0878-C22E-8C80-1E616B7D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E82DFF7-2A34-3AC4-4F96-9C7C0D23DEA7}"/>
              </a:ext>
            </a:extLst>
          </p:cNvPr>
          <p:cNvGrpSpPr/>
          <p:nvPr/>
        </p:nvGrpSpPr>
        <p:grpSpPr>
          <a:xfrm>
            <a:off x="6871854" y="4250771"/>
            <a:ext cx="4978401" cy="988291"/>
            <a:chOff x="6871854" y="4250771"/>
            <a:chExt cx="4978401" cy="9882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/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 These counters are only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 bits</a:t>
                  </a:r>
                  <a:r>
                    <a:rPr lang="en-US" sz="2000" dirty="0"/>
                    <a:t> each!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80CECE6-FB05-2C87-1810-C83725D25E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836" y="4544861"/>
                  <a:ext cx="4627419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264" t="-9231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4BC0746B-2126-A20C-10BE-724DEDF50BA0}"/>
                </a:ext>
              </a:extLst>
            </p:cNvPr>
            <p:cNvSpPr/>
            <p:nvPr/>
          </p:nvSpPr>
          <p:spPr>
            <a:xfrm>
              <a:off x="6871854" y="4250771"/>
              <a:ext cx="286327" cy="988291"/>
            </a:xfrm>
            <a:prstGeom prst="rightBrace">
              <a:avLst>
                <a:gd name="adj1" fmla="val 4710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734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EAE7D8-ADF9-9179-B492-BE4694B68A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EAE7D8-ADF9-9179-B492-BE4694B68A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5E957-5E5C-3AB0-052F-0A7D838960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(Similar to 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5E957-5E5C-3AB0-052F-0A7D838960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40B95-5888-5F1B-95B1-86FE7B8A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55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BCD-95F4-F1A5-C295-EAEF0937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489" y="1825624"/>
                <a:ext cx="11241742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a likely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 to the extended Church-Turing thesis!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489" y="1825624"/>
                <a:ext cx="11241742" cy="4665219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A06C-01BD-7E45-D612-DCFA1642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/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 (Shor’s algorithm):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F2749C6E-1A1B-3757-4E10-8B99FB432499}"/>
              </a:ext>
            </a:extLst>
          </p:cNvPr>
          <p:cNvSpPr/>
          <p:nvPr/>
        </p:nvSpPr>
        <p:spPr>
          <a:xfrm>
            <a:off x="3893127" y="1524000"/>
            <a:ext cx="4405745" cy="4966844"/>
          </a:xfrm>
          <a:prstGeom prst="ellipse">
            <a:avLst/>
          </a:prstGeom>
          <a:solidFill>
            <a:srgbClr val="F2F2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768274" y="2713971"/>
            <a:ext cx="2632363" cy="3576352"/>
          </a:xfrm>
          <a:prstGeom prst="ellipse">
            <a:avLst/>
          </a:prstGeom>
          <a:solidFill>
            <a:srgbClr val="E2E2E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1A7A9D0-D666-B280-894D-D8AE6F4A4F33}"/>
              </a:ext>
            </a:extLst>
          </p:cNvPr>
          <p:cNvSpPr/>
          <p:nvPr/>
        </p:nvSpPr>
        <p:spPr>
          <a:xfrm>
            <a:off x="5251936" y="3951769"/>
            <a:ext cx="1670972" cy="2121853"/>
          </a:xfrm>
          <a:prstGeom prst="ellipse">
            <a:avLst/>
          </a:prstGeom>
          <a:solidFill>
            <a:srgbClr val="D5D5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678362" y="5012696"/>
            <a:ext cx="835270" cy="82995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87" y="506885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197" y="3229156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/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CA2D381-4C11-6DDA-86B3-C348CF3A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85" y="189032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21A7C9F-DAB2-493D-5104-2D2E84416B07}"/>
              </a:ext>
            </a:extLst>
          </p:cNvPr>
          <p:cNvSpPr/>
          <p:nvPr/>
        </p:nvSpPr>
        <p:spPr>
          <a:xfrm>
            <a:off x="3075709" y="277091"/>
            <a:ext cx="6059055" cy="6446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/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926160-EAD0-6771-D37E-3AE801C66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936" y="5661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/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F71DBEA-C4FA-9B25-B048-74757FA2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098" y="4095340"/>
                <a:ext cx="860835" cy="369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9981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1AFB5B-8727-9D4F-5969-480D848A2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but we don’t know how to prove it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would mean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efficient algorithm can be modified so that it only uses a </a:t>
                </a:r>
                <a:r>
                  <a:rPr lang="en-US" dirty="0">
                    <a:solidFill>
                      <a:schemeClr val="accent1"/>
                    </a:solidFill>
                  </a:rPr>
                  <a:t>tiny </a:t>
                </a:r>
                <a:r>
                  <a:rPr lang="en-US" dirty="0"/>
                  <a:t>amount of work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2CF77-5EA9-D44B-D08B-59E2B1EFE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2817C-3EB3-AED8-5EEA-CCC27E30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42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F32ADDF-BC9D-8D23-847C-E03078BBE5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</a:t>
                </a:r>
                <a:r>
                  <a:rPr lang="en-US" dirty="0">
                    <a:solidFill>
                      <a:schemeClr val="accent1"/>
                    </a:solidFill>
                  </a:rPr>
                  <a:t>All</a:t>
                </a:r>
                <a:r>
                  <a:rPr lang="en-US" dirty="0"/>
                  <a:t>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C2489A-B9C2-88DE-7F80-732487320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E800-D37E-8ECC-4040-1E7AB8F6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/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0E0732-2F83-3CDA-0D25-5B42882BF3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697" y="4452751"/>
                <a:ext cx="3987537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09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E1CA-AFD4-75D7-9D32-619D5E80A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log space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to be the class of languages that can be decided by a </a:t>
                </a:r>
                <a:r>
                  <a:rPr lang="en-US" dirty="0">
                    <a:solidFill>
                      <a:schemeClr val="accent1"/>
                    </a:solidFill>
                  </a:rPr>
                  <a:t>nondeterministic</a:t>
                </a:r>
                <a:r>
                  <a:rPr lang="en-US" dirty="0"/>
                  <a:t> log-space Turing machine</a:t>
                </a:r>
              </a:p>
              <a:p>
                <a:r>
                  <a:rPr lang="en-US" dirty="0"/>
                  <a:t>Equivalently: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r>
                  <a:rPr lang="en-US" dirty="0"/>
                  <a:t> is the class of languages for which membership can be verified in logarithmic space – with the extra requirement that the verifier can only read the certificate </a:t>
                </a:r>
                <a:r>
                  <a:rPr lang="en-US" dirty="0">
                    <a:solidFill>
                      <a:schemeClr val="accent1"/>
                    </a:solidFill>
                  </a:rPr>
                  <a:t>one time from left to right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FC254-1740-5F6C-0B77-F67DBA2AF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FF387-F701-F849-369B-74BDA5D2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287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Two surprises about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D1C1492-9A66-BB7B-AE6C-293378ED64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</p:spPr>
            <p:txBody>
              <a:bodyPr/>
              <a:lstStyle/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. However, in the space complexity world…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9DC21-CC10-3DFA-1610-89459CD22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801230"/>
                <a:ext cx="10917382" cy="4689614"/>
              </a:xfrm>
              <a:blipFill>
                <a:blip r:embed="rId3"/>
                <a:stretch>
                  <a:fillRect l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64F77-306D-BA24-58DB-CD660566C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/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Savitch’s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SPACE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4205F67-9CAF-342E-9651-FA876872E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1599" y="2762333"/>
                <a:ext cx="6908799" cy="8856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/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Immerman-Szelepcsényi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NL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coNL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310738E-D785-A36C-5CE1-C551440D36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454" y="4820132"/>
                <a:ext cx="7536874" cy="8856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2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1AD0FB-DA95-979E-D656-ECE333E166D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Quantum computing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1AD0FB-DA95-979E-D656-ECE333E16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3D7C0-734E-1C0A-7B5F-2E56BA998F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20" y="1825625"/>
                <a:ext cx="10972800" cy="4351338"/>
              </a:xfrm>
            </p:spPr>
            <p:txBody>
              <a:bodyPr/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(guess the factor)</a:t>
                </a:r>
              </a:p>
              <a:p>
                <a:r>
                  <a:rPr lang="en-US" dirty="0"/>
                  <a:t>Shor’s algorithm raises the question: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If yes,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meaning that 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problems could be solved in polynomial time on a fully-functional quantum computer! 😮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73D7C0-734E-1C0A-7B5F-2E56BA998F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20" y="1825625"/>
                <a:ext cx="10972800" cy="4351338"/>
              </a:xfrm>
              <a:blipFill>
                <a:blip r:embed="rId3"/>
                <a:stretch>
                  <a:fillRect l="-1000" r="-1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6ADF4-B2BA-BA7A-9273-F6A0E0102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09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DF66-D421-3549-4B5C-FEFDD3FA9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05247"/>
                <a:ext cx="10515600" cy="423175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most cases, if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we can either 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or we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one of the rare exceptions to this rule</a:t>
                </a:r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neither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nor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F81006-E321-8B4D-14D1-E5C29EF21C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05247"/>
                <a:ext cx="10515600" cy="4231758"/>
              </a:xfrm>
              <a:blipFill>
                <a:blip r:embed="rId2"/>
                <a:stretch>
                  <a:fillRect l="-1043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B2EFC-53B7-23A3-A287-B234F47B7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7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4035828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4035828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48489" y="299392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489" y="2993929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743011" y="2179567"/>
            <a:ext cx="3065721" cy="780428"/>
            <a:chOff x="5530332" y="2371604"/>
            <a:chExt cx="3065721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332" y="2371604"/>
                  <a:ext cx="85920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838092" y="3464802"/>
            <a:ext cx="4021616" cy="923330"/>
            <a:chOff x="4574437" y="2228702"/>
            <a:chExt cx="4021616" cy="923330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FACTOR</m:t>
                      </m:r>
                    </m:oMath>
                  </a14:m>
                  <a:r>
                    <a:rPr lang="en-US" dirty="0"/>
                    <a:t> is probably here. </a:t>
                  </a:r>
                  <a:r>
                    <a:rPr lang="en-US" dirty="0">
                      <a:solidFill>
                        <a:schemeClr val="accent1"/>
                      </a:solidFill>
                    </a:rPr>
                    <a:t>“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-intermediate”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4437" y="2228702"/>
                  <a:ext cx="1972475" cy="923330"/>
                </a:xfrm>
                <a:prstGeom prst="rect">
                  <a:avLst/>
                </a:prstGeom>
                <a:blipFill>
                  <a:blip r:embed="rId7"/>
                  <a:stretch>
                    <a:fillRect l="-2469" t="-3289" r="-2160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0734601-9D8A-C9F2-D4E3-23D51B0F5579}"/>
              </a:ext>
            </a:extLst>
          </p:cNvPr>
          <p:cNvGrpSpPr/>
          <p:nvPr/>
        </p:nvGrpSpPr>
        <p:grpSpPr>
          <a:xfrm>
            <a:off x="5808732" y="4872891"/>
            <a:ext cx="3316017" cy="737096"/>
            <a:chOff x="6646691" y="2472677"/>
            <a:chExt cx="3316017" cy="737096"/>
          </a:xfrm>
        </p:grpSpPr>
        <p:sp>
          <p:nvSpPr>
            <p:cNvPr id="28" name="Star: 5 Points 27">
              <a:extLst>
                <a:ext uri="{FF2B5EF4-FFF2-40B4-BE49-F238E27FC236}">
                  <a16:creationId xmlns:a16="http://schemas.microsoft.com/office/drawing/2014/main" id="{9906A37B-7A33-76D6-FB03-16A2D4F153C5}"/>
                </a:ext>
              </a:extLst>
            </p:cNvPr>
            <p:cNvSpPr/>
            <p:nvPr/>
          </p:nvSpPr>
          <p:spPr>
            <a:xfrm>
              <a:off x="6646691" y="3042135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/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PRIMES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5582BB5-EC6D-1C35-CA08-6B81E1EC6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2909" y="2472677"/>
                  <a:ext cx="10697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CFBEF53-49A0-0A17-623D-A0269326A6BB}"/>
                </a:ext>
              </a:extLst>
            </p:cNvPr>
            <p:cNvSpPr/>
            <p:nvPr/>
          </p:nvSpPr>
          <p:spPr>
            <a:xfrm>
              <a:off x="6836474" y="2668445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88FBF-034C-4BDC-D70F-06B6FB1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factoring integers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explain why we expect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we now introduce another complexity class, called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same as the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except that we </a:t>
                </a:r>
                <a:r>
                  <a:rPr lang="en-US" dirty="0">
                    <a:solidFill>
                      <a:schemeClr val="accent1"/>
                    </a:solidFill>
                  </a:rPr>
                  <a:t>swap the roles of “yes” and “no”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400757-09CC-6EA6-8E89-584725229D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5FF95-41D2-9041-C73B-01D6043A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9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8D5BE25-AB02-3121-CE82-F8D02634F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 is the set of </a:t>
                </a:r>
                <a:r>
                  <a:rPr lang="en-US" dirty="0">
                    <a:solidFill>
                      <a:schemeClr val="accent1"/>
                    </a:solidFill>
                  </a:rPr>
                  <a:t>complements</a:t>
                </a:r>
                <a:r>
                  <a:rPr lang="en-US" dirty="0"/>
                  <a:t> of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(This is why it is called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coNP</m:t>
                    </m:r>
                  </m:oMath>
                </a14:m>
                <a:r>
                  <a:rPr lang="en-US" dirty="0"/>
                  <a:t>”)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6212A1-2581-9E0C-A84A-46D9099334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CBE7F-DE12-08EA-4F27-EC222D3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4384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178130</TotalTime>
  <Words>1336</Words>
  <Application>Microsoft Office PowerPoint</Application>
  <PresentationFormat>Widescreen</PresentationFormat>
  <Paragraphs>202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2024 Instructor: William Hoza</vt:lpstr>
      <vt:lpstr>Quantum complexity theory</vt:lpstr>
      <vt:lpstr>Shor’s algorithm</vt:lpstr>
      <vt:lpstr>Quantum computing and "NP"-completeness</vt:lpstr>
      <vt:lpstr>Complexity of factoring integers</vt:lpstr>
      <vt:lpstr>PowerPoint Presentation</vt:lpstr>
      <vt:lpstr>Complexity of factoring integers</vt:lpstr>
      <vt:lpstr>The complexity class co"NP"</vt:lpstr>
      <vt:lpstr>The complexity class "coNP"</vt:lpstr>
      <vt:lpstr>The complexity class "coNP"</vt:lpstr>
      <vt:lpstr>"FACTOR"∈"coNP" </vt:lpstr>
      <vt:lpstr>The complexity class "NP"∩"coNP"</vt:lpstr>
      <vt:lpstr>The "NP" vs. "coNP" problem</vt:lpstr>
      <vt:lpstr>PowerPoint Presentation</vt:lpstr>
      <vt:lpstr>"NP"-completeness and "NP"∩"coNP"</vt:lpstr>
      <vt:lpstr>PowerPoint Presentation</vt:lpstr>
      <vt:lpstr>Quantum computing is not a panacea</vt:lpstr>
      <vt:lpstr>PowerPoint Presentation</vt:lpstr>
      <vt:lpstr>Which problems can be solved through computation?</vt:lpstr>
      <vt:lpstr>Limitations of quantum computers</vt:lpstr>
      <vt:lpstr>Which problems can be solved through computation?</vt:lpstr>
      <vt:lpstr>Complexity theory: The study of computational resources</vt:lpstr>
      <vt:lpstr>Computational resources: Fuel for algorithms</vt:lpstr>
      <vt:lpstr>Sublinear-space computation</vt:lpstr>
      <vt:lpstr>Sublinear-space computation</vt:lpstr>
      <vt:lpstr>The complexity class "SPACE" (S)</vt:lpstr>
      <vt:lpstr>The complexity class "L"</vt:lpstr>
      <vt:lpstr>"BALANCED"∈"L" </vt:lpstr>
      <vt:lpstr>"L"⊆"P" </vt:lpstr>
      <vt:lpstr>PowerPoint Presentation</vt:lpstr>
      <vt:lpstr>The "L" vs. "P" problem</vt:lpstr>
      <vt:lpstr>"L" vs. "P" vs. "NP" vs. "PSPACE"</vt:lpstr>
      <vt:lpstr>Nondeterministic log space computation</vt:lpstr>
      <vt:lpstr>Two surprises about "NL"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624</cp:revision>
  <dcterms:created xsi:type="dcterms:W3CDTF">2022-12-12T23:26:37Z</dcterms:created>
  <dcterms:modified xsi:type="dcterms:W3CDTF">2024-05-15T21:45:37Z</dcterms:modified>
</cp:coreProperties>
</file>