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00" r:id="rId2"/>
    <p:sldId id="412" r:id="rId3"/>
    <p:sldId id="916" r:id="rId4"/>
    <p:sldId id="414" r:id="rId5"/>
    <p:sldId id="899" r:id="rId6"/>
    <p:sldId id="901" r:id="rId7"/>
    <p:sldId id="902" r:id="rId8"/>
    <p:sldId id="742" r:id="rId9"/>
    <p:sldId id="904" r:id="rId10"/>
    <p:sldId id="905" r:id="rId11"/>
    <p:sldId id="906" r:id="rId12"/>
    <p:sldId id="907" r:id="rId13"/>
    <p:sldId id="909" r:id="rId14"/>
    <p:sldId id="908" r:id="rId15"/>
    <p:sldId id="910" r:id="rId16"/>
    <p:sldId id="740" r:id="rId17"/>
    <p:sldId id="911" r:id="rId18"/>
    <p:sldId id="913" r:id="rId19"/>
    <p:sldId id="912" r:id="rId20"/>
    <p:sldId id="914" r:id="rId21"/>
    <p:sldId id="915" r:id="rId22"/>
    <p:sldId id="918" r:id="rId23"/>
    <p:sldId id="917" r:id="rId24"/>
    <p:sldId id="920" r:id="rId25"/>
    <p:sldId id="921" r:id="rId26"/>
    <p:sldId id="923" r:id="rId27"/>
    <p:sldId id="924" r:id="rId28"/>
    <p:sldId id="925" r:id="rId29"/>
    <p:sldId id="926" r:id="rId30"/>
  </p:sldIdLst>
  <p:sldSz cx="12192000" cy="6858000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D5D5D5"/>
    <a:srgbClr val="E2E2E2"/>
    <a:srgbClr val="DBDBDB"/>
    <a:srgbClr val="00FFFF"/>
    <a:srgbClr val="B1953A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16" autoAdjust="0"/>
  </p:normalViewPr>
  <p:slideViewPr>
    <p:cSldViewPr snapToGrid="0">
      <p:cViewPr varScale="1">
        <p:scale>
          <a:sx n="146" d="100"/>
          <a:sy n="146" d="100"/>
        </p:scale>
        <p:origin x="144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5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Winter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A5C9508-EAAB-9323-26DC-4BA8C2883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12347"/>
              </p:ext>
            </p:extLst>
          </p:nvPr>
        </p:nvGraphicFramePr>
        <p:xfrm>
          <a:off x="6163406" y="992226"/>
          <a:ext cx="4756635" cy="4722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15">
                  <a:extLst>
                    <a:ext uri="{9D8B030D-6E8A-4147-A177-3AD203B41FA5}">
                      <a16:colId xmlns:a16="http://schemas.microsoft.com/office/drawing/2014/main" val="3671729183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1708923137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085203164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1111601318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2173736495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999636826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65155429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2265168393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20610565"/>
                    </a:ext>
                  </a:extLst>
                </a:gridCol>
              </a:tblGrid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13323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936713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327872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31389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683317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33995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49024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881498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8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831409-8360-6C69-4E2E-FB2645AADB4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831409-8360-6C69-4E2E-FB2645AADB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386813-8C24-BFAE-1169-4D86BEB8EC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Exercise: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PSPACE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SPACE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SPACE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smtClean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dirty="0"/>
                  <a:t> is the set of languages that can be decided in </a:t>
                </a:r>
                <a:r>
                  <a:rPr lang="en-US" dirty="0">
                    <a:solidFill>
                      <a:schemeClr val="accent1"/>
                    </a:solidFill>
                  </a:rPr>
                  <a:t>logarithmic space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386813-8C24-BFAE-1169-4D86BEB8EC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85C26-69C2-78B6-B303-A2FDBAD4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46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BA2B4F1-25A9-D21C-44F4-E20C08985B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BALANCED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BA2B4F1-25A9-D21C-44F4-E20C08985B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46893-913C-68F2-A817-A8E3459CF1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9527" y="1825625"/>
                <a:ext cx="11249891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BALANCED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equal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numbers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zeroes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ones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Claim: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BALANCED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Proof sketch:</a:t>
                </a:r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Count the number of ones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Count the number of zeroes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Check whether the two counts are equal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46893-913C-68F2-A817-A8E3459CF1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9527" y="1825625"/>
                <a:ext cx="11249891" cy="4351338"/>
              </a:xfrm>
              <a:blipFill>
                <a:blip r:embed="rId3"/>
                <a:stretch>
                  <a:fillRect l="-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9F71E-0878-C22E-8C80-1E616B7DA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E82DFF7-2A34-3AC4-4F96-9C7C0D23DEA7}"/>
              </a:ext>
            </a:extLst>
          </p:cNvPr>
          <p:cNvGrpSpPr/>
          <p:nvPr/>
        </p:nvGrpSpPr>
        <p:grpSpPr>
          <a:xfrm>
            <a:off x="6871854" y="4250771"/>
            <a:ext cx="4978401" cy="988291"/>
            <a:chOff x="6871854" y="4250771"/>
            <a:chExt cx="4978401" cy="9882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80CECE6-FB05-2C87-1810-C83725D25EAD}"/>
                    </a:ext>
                  </a:extLst>
                </p:cNvPr>
                <p:cNvSpPr txBox="1"/>
                <p:nvPr/>
              </p:nvSpPr>
              <p:spPr>
                <a:xfrm>
                  <a:off x="7222836" y="4544861"/>
                  <a:ext cx="462741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 These counters are only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sz="2000" dirty="0">
                      <a:solidFill>
                        <a:schemeClr val="accent1"/>
                      </a:solidFill>
                    </a:rPr>
                    <a:t> bits</a:t>
                  </a:r>
                  <a:r>
                    <a:rPr lang="en-US" sz="2000" dirty="0"/>
                    <a:t> each!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80CECE6-FB05-2C87-1810-C83725D25E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836" y="4544861"/>
                  <a:ext cx="4627419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264" t="-9231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4BC0746B-2126-A20C-10BE-724DEDF50BA0}"/>
                </a:ext>
              </a:extLst>
            </p:cNvPr>
            <p:cNvSpPr/>
            <p:nvPr/>
          </p:nvSpPr>
          <p:spPr>
            <a:xfrm>
              <a:off x="6871854" y="4250771"/>
              <a:ext cx="286327" cy="988291"/>
            </a:xfrm>
            <a:prstGeom prst="rightBrace">
              <a:avLst>
                <a:gd name="adj1" fmla="val 47109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734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D4E7CC-E32F-EAA6-DABD-9B3431E170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3198" y="1524433"/>
                <a:ext cx="11647053" cy="506152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Proof: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a log-space algorithm (two-tape TM);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be an input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be the running time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a string describing the internal state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; the locations of the heads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; and the contents of the </a:t>
                </a:r>
                <a:r>
                  <a:rPr lang="en-US" dirty="0">
                    <a:solidFill>
                      <a:schemeClr val="accent1"/>
                    </a:solidFill>
                  </a:rPr>
                  <a:t>work tape </a:t>
                </a:r>
                <a:r>
                  <a:rPr lang="en-US" dirty="0"/>
                  <a:t>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must be distinct – otherwise there would be an infinite loop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D4E7CC-E32F-EAA6-DABD-9B3431E170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3198" y="1524433"/>
                <a:ext cx="11647053" cy="5061527"/>
              </a:xfrm>
              <a:blipFill>
                <a:blip r:embed="rId2"/>
                <a:stretch>
                  <a:fillRect l="-942" b="-3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6DF02-DAA5-D19B-030B-35B787AE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F085E0-A354-64B4-F128-F677EF1CF311}"/>
                  </a:ext>
                </a:extLst>
              </p:cNvPr>
              <p:cNvSpPr/>
              <p:nvPr/>
            </p:nvSpPr>
            <p:spPr>
              <a:xfrm>
                <a:off x="4210647" y="455786"/>
                <a:ext cx="3632157" cy="88562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F085E0-A354-64B4-F128-F677EF1CF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47" y="455786"/>
                <a:ext cx="3632157" cy="8856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19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F2749C6E-1A1B-3757-4E10-8B99FB432499}"/>
              </a:ext>
            </a:extLst>
          </p:cNvPr>
          <p:cNvSpPr/>
          <p:nvPr/>
        </p:nvSpPr>
        <p:spPr>
          <a:xfrm>
            <a:off x="3893127" y="1524000"/>
            <a:ext cx="4405745" cy="4966844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1A9460-113E-47CA-C5F1-D49E2E72DF15}"/>
              </a:ext>
            </a:extLst>
          </p:cNvPr>
          <p:cNvSpPr/>
          <p:nvPr/>
        </p:nvSpPr>
        <p:spPr>
          <a:xfrm>
            <a:off x="4768274" y="2713971"/>
            <a:ext cx="2632363" cy="3576352"/>
          </a:xfrm>
          <a:prstGeom prst="ellipse">
            <a:avLst/>
          </a:prstGeom>
          <a:solidFill>
            <a:srgbClr val="E2E2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A7A9D0-D666-B280-894D-D8AE6F4A4F33}"/>
              </a:ext>
            </a:extLst>
          </p:cNvPr>
          <p:cNvSpPr/>
          <p:nvPr/>
        </p:nvSpPr>
        <p:spPr>
          <a:xfrm>
            <a:off x="5251936" y="3951769"/>
            <a:ext cx="1670972" cy="2121853"/>
          </a:xfrm>
          <a:prstGeom prst="ellipse">
            <a:avLst/>
          </a:prstGeom>
          <a:solidFill>
            <a:srgbClr val="D5D5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5C513E-4FC9-F423-3071-7B0D8791CEC2}"/>
              </a:ext>
            </a:extLst>
          </p:cNvPr>
          <p:cNvSpPr/>
          <p:nvPr/>
        </p:nvSpPr>
        <p:spPr>
          <a:xfrm>
            <a:off x="5678362" y="5012696"/>
            <a:ext cx="835270" cy="8299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9DB675-415D-7823-D9E8-E390CE9AC9C9}"/>
                  </a:ext>
                </a:extLst>
              </p:cNvPr>
              <p:cNvSpPr txBox="1"/>
              <p:nvPr/>
            </p:nvSpPr>
            <p:spPr>
              <a:xfrm>
                <a:off x="5895387" y="5068853"/>
                <a:ext cx="430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9DB675-415D-7823-D9E8-E390CE9AC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387" y="5068853"/>
                <a:ext cx="4303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/>
              <p:nvPr/>
            </p:nvSpPr>
            <p:spPr>
              <a:xfrm>
                <a:off x="5791197" y="3229156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197" y="3229156"/>
                <a:ext cx="575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CA2D381-4C11-6DDA-86B3-C348CF3A8CA0}"/>
                  </a:ext>
                </a:extLst>
              </p:cNvPr>
              <p:cNvSpPr txBox="1"/>
              <p:nvPr/>
            </p:nvSpPr>
            <p:spPr>
              <a:xfrm>
                <a:off x="5234785" y="1890324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PSPACE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CA2D381-4C11-6DDA-86B3-C348CF3A8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785" y="1890324"/>
                <a:ext cx="1688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B21A7C9F-DAB2-493D-5104-2D2E84416B07}"/>
              </a:ext>
            </a:extLst>
          </p:cNvPr>
          <p:cNvSpPr/>
          <p:nvPr/>
        </p:nvSpPr>
        <p:spPr>
          <a:xfrm>
            <a:off x="3075709" y="277091"/>
            <a:ext cx="6059055" cy="644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926160-EAD0-6771-D37E-3AE801C6614C}"/>
                  </a:ext>
                </a:extLst>
              </p:cNvPr>
              <p:cNvSpPr txBox="1"/>
              <p:nvPr/>
            </p:nvSpPr>
            <p:spPr>
              <a:xfrm>
                <a:off x="5251936" y="566157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926160-EAD0-6771-D37E-3AE801C66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936" y="566157"/>
                <a:ext cx="16881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71DBEA-C4FA-9B25-B048-74757FA2AC5B}"/>
                  </a:ext>
                </a:extLst>
              </p:cNvPr>
              <p:cNvSpPr txBox="1"/>
              <p:nvPr/>
            </p:nvSpPr>
            <p:spPr>
              <a:xfrm>
                <a:off x="5686098" y="4095340"/>
                <a:ext cx="860835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71DBEA-C4FA-9B25-B048-74757FA2A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098" y="4095340"/>
                <a:ext cx="860835" cy="3693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998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1AFB5B-8727-9D4F-5969-480D848A251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problem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1AFB5B-8727-9D4F-5969-480D848A2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B2CF77-5EA9-D44B-D08B-59E2B1EFED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expect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but we don’t know how to prove it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would mean that </a:t>
                </a:r>
                <a:r>
                  <a:rPr lang="en-US" dirty="0">
                    <a:solidFill>
                      <a:schemeClr val="accent1"/>
                    </a:solidFill>
                  </a:rPr>
                  <a:t>every</a:t>
                </a:r>
                <a:r>
                  <a:rPr lang="en-US" dirty="0"/>
                  <a:t> efficient algorithm can be modified so that it only uses a </a:t>
                </a:r>
                <a:r>
                  <a:rPr lang="en-US" dirty="0">
                    <a:solidFill>
                      <a:schemeClr val="accent1"/>
                    </a:solidFill>
                  </a:rPr>
                  <a:t>tiny </a:t>
                </a:r>
                <a:r>
                  <a:rPr lang="en-US" dirty="0"/>
                  <a:t>amount of work space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B2CF77-5EA9-D44B-D08B-59E2B1EFED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2817C-3EB3-AED8-5EEA-CCC27E30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42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32ADDF-BC9D-8D23-847C-E03078BBE5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PSPACE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32ADDF-BC9D-8D23-847C-E03078BBE5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C2489A-B9C2-88DE-7F80-732487320D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PSPACE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we expect: </a:t>
                </a:r>
                <a:r>
                  <a:rPr lang="en-US" dirty="0">
                    <a:solidFill>
                      <a:schemeClr val="accent1"/>
                    </a:solidFill>
                  </a:rPr>
                  <a:t>All</a:t>
                </a:r>
                <a:r>
                  <a:rPr lang="en-US" dirty="0"/>
                  <a:t> of these containments are </a:t>
                </a:r>
                <a:r>
                  <a:rPr lang="en-US" dirty="0">
                    <a:solidFill>
                      <a:schemeClr val="accent1"/>
                    </a:solidFill>
                  </a:rPr>
                  <a:t>strict</a:t>
                </a:r>
              </a:p>
              <a:p>
                <a:r>
                  <a:rPr lang="en-US" dirty="0"/>
                  <a:t>What we can prove: </a:t>
                </a:r>
                <a:r>
                  <a:rPr lang="en-US" dirty="0">
                    <a:solidFill>
                      <a:schemeClr val="accent1"/>
                    </a:solidFill>
                  </a:rPr>
                  <a:t>At least one </a:t>
                </a:r>
                <a:r>
                  <a:rPr lang="en-US" dirty="0"/>
                  <a:t>of these containments is strict: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(Proof omitted. This theorem won’t be on the final exam)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C2489A-B9C2-88DE-7F80-732487320D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  <a:blipFill>
                <a:blip r:embed="rId3"/>
                <a:stretch>
                  <a:fillRect l="-1043" b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5E800-D37E-8ECC-4040-1E7AB8F6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20E0732-2F83-3CDA-0D25-5B42882BF353}"/>
                  </a:ext>
                </a:extLst>
              </p:cNvPr>
              <p:cNvSpPr/>
              <p:nvPr/>
            </p:nvSpPr>
            <p:spPr>
              <a:xfrm>
                <a:off x="3902697" y="4452751"/>
                <a:ext cx="3987537" cy="88562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PSPACE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20E0732-2F83-3CDA-0D25-5B42882BF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697" y="4452751"/>
                <a:ext cx="3987537" cy="8856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09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2441-D81A-56BA-D694-0A8EF564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cutoff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FE82B-2C56-4D7E-90C9-687EBC2F9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exam will be </a:t>
            </a:r>
            <a:r>
              <a:rPr lang="en-US" b="1" dirty="0">
                <a:highlight>
                  <a:srgbClr val="FFFF00"/>
                </a:highlight>
              </a:rPr>
              <a:t>Tuesday, March 5 from 7:30am to 9:30am</a:t>
            </a:r>
          </a:p>
          <a:p>
            <a:r>
              <a:rPr lang="en-US" dirty="0"/>
              <a:t>Exam will take place in this room (RY 276)</a:t>
            </a:r>
          </a:p>
          <a:p>
            <a:r>
              <a:rPr lang="en-US" dirty="0"/>
              <a:t>To prepare for the final exam, you only need to study the material up to this point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8FB38-80A3-03C7-8620-4354A14B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94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E1CA-AFD4-75D7-9D32-619D5E80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Nondeterministic log space 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4FC254-1740-5F6C-0B77-F67DBA2AF5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define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NL</m:t>
                    </m:r>
                  </m:oMath>
                </a14:m>
                <a:r>
                  <a:rPr lang="en-US" dirty="0"/>
                  <a:t> to be the class of languages that can be decided by a </a:t>
                </a:r>
                <a:r>
                  <a:rPr lang="en-US" dirty="0">
                    <a:solidFill>
                      <a:schemeClr val="accent1"/>
                    </a:solidFill>
                  </a:rPr>
                  <a:t>nondeterministic</a:t>
                </a:r>
                <a:r>
                  <a:rPr lang="en-US" dirty="0"/>
                  <a:t> log-space Turing machine</a:t>
                </a:r>
              </a:p>
              <a:p>
                <a:r>
                  <a:rPr lang="en-US" dirty="0"/>
                  <a:t>Equivalently: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NL</m:t>
                    </m:r>
                  </m:oMath>
                </a14:m>
                <a:r>
                  <a:rPr lang="en-US" dirty="0"/>
                  <a:t> is the class of languages for which membership can be verified in logarithmic space – with the extra requirement that the verifier can only read the certificate </a:t>
                </a:r>
                <a:r>
                  <a:rPr lang="en-US" dirty="0">
                    <a:solidFill>
                      <a:schemeClr val="accent1"/>
                    </a:solidFill>
                  </a:rPr>
                  <a:t>one time from left to right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4FC254-1740-5F6C-0B77-F67DBA2AF5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FF387-F701-F849-369B-74BDA5D2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287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EC0D24-ED60-79EF-2B08-A9C37363491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connectivity problem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EC0D24-ED60-79EF-2B08-A9C3736349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2FC33A-BEB0-61B1-66D1-E872EDF9E9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761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STCONN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digraph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vertices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US" b="0" i="0" dirty="0">
                    <a:latin typeface="Cambria Math" panose="02040503050406030204" pitchFamily="18" charset="0"/>
                  </a:rPr>
                </a:br>
                <a:r>
                  <a:rPr lang="en-US" b="0" i="0" dirty="0">
                    <a:latin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there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directed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path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Claim: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STCONN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NL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Proof sketch:</a:t>
                </a:r>
                <a:r>
                  <a:rPr lang="en-US" dirty="0"/>
                  <a:t> Take a </a:t>
                </a:r>
                <a:r>
                  <a:rPr lang="en-US" dirty="0">
                    <a:solidFill>
                      <a:schemeClr val="accent1"/>
                    </a:solidFill>
                  </a:rPr>
                  <a:t>nondeterministic walk</a:t>
                </a:r>
                <a:r>
                  <a:rPr lang="en-US" dirty="0"/>
                  <a:t> through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starting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dirty="0"/>
                  <a:t> steps. If we ever reach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accept; otherwise, reject.</a:t>
                </a:r>
              </a:p>
              <a:p>
                <a:r>
                  <a:rPr lang="en-US" dirty="0"/>
                  <a:t>Verifier perspective: Certificate =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2FC33A-BEB0-61B1-66D1-E872EDF9E9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7611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84385-0602-FB81-F0F7-AC8C2F8A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976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1C1492-9A66-BB7B-AE6C-293378ED645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Two surprises about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NL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1C1492-9A66-BB7B-AE6C-293378ED6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9DC21-CC10-3DFA-1610-89459CD222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801230"/>
                <a:ext cx="10917382" cy="4689614"/>
              </a:xfrm>
            </p:spPr>
            <p:txBody>
              <a:bodyPr/>
              <a:lstStyle/>
              <a:p>
                <a:r>
                  <a:rPr lang="en-US" dirty="0"/>
                  <a:t>We expect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. However, in the space complexity world…</a:t>
                </a:r>
              </a:p>
              <a:p>
                <a:pPr marL="0" indent="0">
                  <a:lnSpc>
                    <a:spcPct val="250000"/>
                  </a:lnSpc>
                  <a:buNone/>
                </a:pPr>
                <a:endParaRPr lang="en-US" dirty="0"/>
              </a:p>
              <a:p>
                <a:r>
                  <a:rPr lang="en-US" dirty="0"/>
                  <a:t>We expect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. However, in the space complexity world…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9DC21-CC10-3DFA-1610-89459CD222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801230"/>
                <a:ext cx="10917382" cy="4689614"/>
              </a:xfrm>
              <a:blipFill>
                <a:blip r:embed="rId3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64F77-306D-BA24-58DB-CD660566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4205F67-9CAF-342E-9651-FA876872E3FE}"/>
                  </a:ext>
                </a:extLst>
              </p:cNvPr>
              <p:cNvSpPr/>
              <p:nvPr/>
            </p:nvSpPr>
            <p:spPr>
              <a:xfrm>
                <a:off x="2641599" y="2762333"/>
                <a:ext cx="6908799" cy="88562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Savitch’s 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NL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SPACE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4205F67-9CAF-342E-9651-FA876872E3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99" y="2762333"/>
                <a:ext cx="6908799" cy="8856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10738E-D785-A36C-5CE1-C551440D367D}"/>
                  </a:ext>
                </a:extLst>
              </p:cNvPr>
              <p:cNvSpPr/>
              <p:nvPr/>
            </p:nvSpPr>
            <p:spPr>
              <a:xfrm>
                <a:off x="2401454" y="4820132"/>
                <a:ext cx="7536874" cy="88562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Immerman-Szelepcsényi 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NL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coNL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10738E-D785-A36C-5CE1-C551440D36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454" y="4820132"/>
                <a:ext cx="7536874" cy="8856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29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9EAE502-2985-6AF9-A085-E19C24CC151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0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PSPACE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9EAE502-2985-6AF9-A085-E19C24CC15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239429-0464-3074-88F2-AFA61602E3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</a:t>
                </a:r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PSPACE</m:t>
                    </m:r>
                  </m:oMath>
                </a14:m>
                <a:r>
                  <a:rPr lang="en-US" dirty="0"/>
                  <a:t> if there exists a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with space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some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PSPACE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239429-0464-3074-88F2-AFA61602E3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AAB86-B8B3-4D0A-34EA-0ED517A2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08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>
            <a:extLst>
              <a:ext uri="{FF2B5EF4-FFF2-40B4-BE49-F238E27FC236}">
                <a16:creationId xmlns:a16="http://schemas.microsoft.com/office/drawing/2014/main" id="{258BC7D4-D30F-1753-0B5F-80DBD7C91757}"/>
              </a:ext>
            </a:extLst>
          </p:cNvPr>
          <p:cNvSpPr/>
          <p:nvPr/>
        </p:nvSpPr>
        <p:spPr>
          <a:xfrm>
            <a:off x="1069823" y="3133247"/>
            <a:ext cx="7586647" cy="410886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0D20D-F12E-027A-FF47-864918DD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</a:t>
            </a:r>
            <a:r>
              <a:rPr lang="en-US" dirty="0" err="1"/>
              <a:t>Savitch’s</a:t>
            </a:r>
            <a:r>
              <a:rPr lang="en-US" dirty="0"/>
              <a:t>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392FA1-6019-875E-F1C5-1E7A34D869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37163"/>
                <a:ext cx="10515600" cy="3239799"/>
              </a:xfrm>
            </p:spPr>
            <p:txBody>
              <a:bodyPr/>
              <a:lstStyle/>
              <a:p>
                <a:r>
                  <a:rPr lang="en-US" dirty="0"/>
                  <a:t>Proof step 1: Show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STCONN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SPACE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Proof step 2: Show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STCONN</m:t>
                    </m:r>
                  </m:oMath>
                </a14:m>
                <a:r>
                  <a:rPr lang="en-US" dirty="0"/>
                  <a:t> is 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NL</m:t>
                    </m:r>
                  </m:oMath>
                </a14:m>
                <a:r>
                  <a:rPr lang="en-US" dirty="0"/>
                  <a:t>-complete”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392FA1-6019-875E-F1C5-1E7A34D869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37163"/>
                <a:ext cx="10515600" cy="323979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76CAC-8104-4E35-2F01-2BB63ABB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8FD1550-AE08-3889-F019-48CA11870E93}"/>
                  </a:ext>
                </a:extLst>
              </p:cNvPr>
              <p:cNvSpPr/>
              <p:nvPr/>
            </p:nvSpPr>
            <p:spPr>
              <a:xfrm>
                <a:off x="2641600" y="1690688"/>
                <a:ext cx="6908799" cy="88562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Savitch’s 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NL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SPACE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8FD1550-AE08-3889-F019-48CA11870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600" y="1690688"/>
                <a:ext cx="6908799" cy="8856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30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40A94-111A-DC0E-48B4-7589B2103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552"/>
            <a:ext cx="10515600" cy="1325563"/>
          </a:xfrm>
        </p:spPr>
        <p:txBody>
          <a:bodyPr/>
          <a:lstStyle/>
          <a:p>
            <a:r>
              <a:rPr lang="en-US" dirty="0" err="1"/>
              <a:t>Savitch’s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04D23-76AD-1542-5EFE-299028ECDF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7091" y="1493115"/>
                <a:ext cx="11831781" cy="5101649"/>
              </a:xfrm>
            </p:spPr>
            <p:txBody>
              <a:bodyPr/>
              <a:lstStyle/>
              <a:p>
                <a:r>
                  <a:rPr lang="en-US" b="1" dirty="0"/>
                  <a:t>Claim (</a:t>
                </a:r>
                <a:r>
                  <a:rPr lang="en-US" b="1" dirty="0" err="1"/>
                  <a:t>Savitch’s</a:t>
                </a:r>
                <a:r>
                  <a:rPr lang="en-US" b="1" dirty="0"/>
                  <a:t> algorithm)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STCONN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SPACE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1" dirty="0"/>
              </a:p>
              <a:p>
                <a:r>
                  <a:rPr lang="en-US" b="1" dirty="0"/>
                  <a:t>Proof sketch: </a:t>
                </a:r>
                <a:r>
                  <a:rPr lang="en-US" dirty="0"/>
                  <a:t>Let’s figure out: is there a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length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1371600" lvl="2" indent="-457200">
                  <a:buFont typeface="+mj-lt"/>
                  <a:buAutoNum type="alphaLcParenR"/>
                </a:pPr>
                <a:r>
                  <a:rPr lang="en-US" dirty="0">
                    <a:solidFill>
                      <a:schemeClr val="accent1"/>
                    </a:solidFill>
                  </a:rPr>
                  <a:t>Recursively</a:t>
                </a:r>
                <a:r>
                  <a:rPr lang="en-US" dirty="0"/>
                  <a:t> figure out whether there is a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of length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  <a:p>
                <a:pPr marL="1371600" lvl="2" indent="-457200">
                  <a:buFont typeface="+mj-lt"/>
                  <a:buAutoNum type="alphaLcParenR"/>
                </a:pPr>
                <a:r>
                  <a:rPr lang="en-US" dirty="0">
                    <a:solidFill>
                      <a:schemeClr val="accent1"/>
                    </a:solidFill>
                  </a:rPr>
                  <a:t>Recursively</a:t>
                </a:r>
                <a:r>
                  <a:rPr lang="en-US" dirty="0"/>
                  <a:t> figure out whether there is a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of length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  <a:p>
                <a:pPr marL="1371600" lvl="2" indent="-457200">
                  <a:buFont typeface="+mj-lt"/>
                  <a:buAutoNum type="alphaLcParenR"/>
                </a:pPr>
                <a:r>
                  <a:rPr lang="en-US" dirty="0"/>
                  <a:t>If </a:t>
                </a:r>
                <a:r>
                  <a:rPr lang="en-US" dirty="0">
                    <a:solidFill>
                      <a:schemeClr val="accent1"/>
                    </a:solidFill>
                  </a:rPr>
                  <a:t>both</a:t>
                </a:r>
                <a:r>
                  <a:rPr lang="en-US" dirty="0"/>
                  <a:t> such paths exist, halt and accept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Halt and reject</a:t>
                </a:r>
              </a:p>
              <a:p>
                <a:r>
                  <a:rPr lang="en-US" dirty="0"/>
                  <a:t>Space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, which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04D23-76AD-1542-5EFE-299028ECDF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7091" y="1493115"/>
                <a:ext cx="11831781" cy="5101649"/>
              </a:xfrm>
              <a:blipFill>
                <a:blip r:embed="rId2"/>
                <a:stretch>
                  <a:fillRect l="-927" b="-1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696A5-E542-513E-33A8-AABE1BE8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8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E957D0B7-9FF7-E1B0-DF3D-1B9147B872CE}"/>
              </a:ext>
            </a:extLst>
          </p:cNvPr>
          <p:cNvSpPr/>
          <p:nvPr/>
        </p:nvSpPr>
        <p:spPr>
          <a:xfrm>
            <a:off x="1003562" y="3901873"/>
            <a:ext cx="7586647" cy="410886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0D20D-F12E-027A-FF47-864918DD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</a:t>
            </a:r>
            <a:r>
              <a:rPr lang="en-US" dirty="0" err="1"/>
              <a:t>Savitch’s</a:t>
            </a:r>
            <a:r>
              <a:rPr lang="en-US" dirty="0"/>
              <a:t>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392FA1-6019-875E-F1C5-1E7A34D869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37163"/>
                <a:ext cx="10515600" cy="3239799"/>
              </a:xfrm>
            </p:spPr>
            <p:txBody>
              <a:bodyPr/>
              <a:lstStyle/>
              <a:p>
                <a:r>
                  <a:rPr lang="en-US" dirty="0"/>
                  <a:t>Proof step 1: Show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STCONN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SPACE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✔️</a:t>
                </a:r>
              </a:p>
              <a:p>
                <a:r>
                  <a:rPr lang="en-US" dirty="0"/>
                  <a:t>Proof step 2: Show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STCONN</m:t>
                    </m:r>
                  </m:oMath>
                </a14:m>
                <a:r>
                  <a:rPr lang="en-US" dirty="0"/>
                  <a:t> is 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NL</m:t>
                    </m:r>
                  </m:oMath>
                </a14:m>
                <a:r>
                  <a:rPr lang="en-US" dirty="0"/>
                  <a:t>-complete”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392FA1-6019-875E-F1C5-1E7A34D869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37163"/>
                <a:ext cx="10515600" cy="323979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76CAC-8104-4E35-2F01-2BB63ABB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8FD1550-AE08-3889-F019-48CA11870E93}"/>
                  </a:ext>
                </a:extLst>
              </p:cNvPr>
              <p:cNvSpPr/>
              <p:nvPr/>
            </p:nvSpPr>
            <p:spPr>
              <a:xfrm>
                <a:off x="2641600" y="1690688"/>
                <a:ext cx="6908799" cy="88562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Savitch’s 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NL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SPACE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8FD1550-AE08-3889-F019-48CA11870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600" y="1690688"/>
                <a:ext cx="6908799" cy="8856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08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46D6F-1AA2-1346-E0B1-E63EC1E8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Log-space reductions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65FED7-27D1-CB5A-1148-04F528E600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367" y="1690688"/>
                <a:ext cx="11571668" cy="486465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prove </a:t>
                </a:r>
                <a:r>
                  <a:rPr lang="en-US" dirty="0" err="1"/>
                  <a:t>Savitch’s</a:t>
                </a:r>
                <a:r>
                  <a:rPr lang="en-US" dirty="0"/>
                  <a:t> theorem, we will use a </a:t>
                </a:r>
                <a:r>
                  <a:rPr lang="en-US" dirty="0">
                    <a:solidFill>
                      <a:schemeClr val="accent1"/>
                    </a:solidFill>
                  </a:rPr>
                  <a:t>new type of reduction</a:t>
                </a:r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languages over the alphabets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respectively</a:t>
                </a:r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A </a:t>
                </a:r>
                <a:r>
                  <a:rPr lang="en-US" dirty="0">
                    <a:solidFill>
                      <a:schemeClr val="accent1"/>
                    </a:solidFill>
                  </a:rPr>
                  <a:t>log-space mapping reduction</a:t>
                </a:r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</a:t>
                </a:r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	 		(“YES maps to YES”)</a:t>
                </a:r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∖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		(“NO maps to NO”)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can be computed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dirty="0"/>
                  <a:t>space</a:t>
                </a:r>
                <a:r>
                  <a:rPr lang="en-US" dirty="0">
                    <a:solidFill>
                      <a:schemeClr val="accent1"/>
                    </a:solidFill>
                  </a:rPr>
                  <a:t>			</a:t>
                </a:r>
                <a:r>
                  <a:rPr lang="en-US" dirty="0"/>
                  <a:t>⬅ Definition on next slides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65FED7-27D1-CB5A-1148-04F528E60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367" y="1690688"/>
                <a:ext cx="11571668" cy="4864658"/>
              </a:xfrm>
              <a:blipFill>
                <a:blip r:embed="rId2"/>
                <a:stretch>
                  <a:fillRect l="-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0E64B-A343-BBE7-6D9A-FAB211AB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73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832E-1997-D342-B523-9355CF7A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8"/>
            <a:ext cx="10515600" cy="1325563"/>
          </a:xfrm>
        </p:spPr>
        <p:txBody>
          <a:bodyPr/>
          <a:lstStyle/>
          <a:p>
            <a:r>
              <a:rPr lang="en-US" dirty="0"/>
              <a:t>Space-bounded “transducer”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18B0E-DC8B-9CB2-25EC-39B67A2B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0AB4B62-B70A-B68A-E57C-AF0C95C2F1AA}"/>
              </a:ext>
            </a:extLst>
          </p:cNvPr>
          <p:cNvGrpSpPr/>
          <p:nvPr/>
        </p:nvGrpSpPr>
        <p:grpSpPr>
          <a:xfrm>
            <a:off x="6227135" y="1368716"/>
            <a:ext cx="5964865" cy="1031469"/>
            <a:chOff x="6227135" y="680484"/>
            <a:chExt cx="5964865" cy="103146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8791630-E5CB-4BFB-DB47-C37294545EFB}"/>
                </a:ext>
              </a:extLst>
            </p:cNvPr>
            <p:cNvCxnSpPr/>
            <p:nvPr/>
          </p:nvCxnSpPr>
          <p:spPr>
            <a:xfrm>
              <a:off x="6227135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75D83B4-E4DE-03CD-48D9-2DEAD3F5F7D6}"/>
                </a:ext>
              </a:extLst>
            </p:cNvPr>
            <p:cNvCxnSpPr>
              <a:cxnSpLocks/>
            </p:cNvCxnSpPr>
            <p:nvPr/>
          </p:nvCxnSpPr>
          <p:spPr>
            <a:xfrm>
              <a:off x="6227135" y="701749"/>
              <a:ext cx="59648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CD1899-D1C7-78A0-AE42-F76FC1D1C06F}"/>
                </a:ext>
              </a:extLst>
            </p:cNvPr>
            <p:cNvCxnSpPr>
              <a:cxnSpLocks/>
            </p:cNvCxnSpPr>
            <p:nvPr/>
          </p:nvCxnSpPr>
          <p:spPr>
            <a:xfrm>
              <a:off x="6227135" y="1690688"/>
              <a:ext cx="59648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22AEDA1-7544-90A6-1570-ED312458B5BB}"/>
                </a:ext>
              </a:extLst>
            </p:cNvPr>
            <p:cNvCxnSpPr/>
            <p:nvPr/>
          </p:nvCxnSpPr>
          <p:spPr>
            <a:xfrm>
              <a:off x="7187610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10AEA77-8870-0339-BAB9-6DC595EC52E7}"/>
                </a:ext>
              </a:extLst>
            </p:cNvPr>
            <p:cNvCxnSpPr/>
            <p:nvPr/>
          </p:nvCxnSpPr>
          <p:spPr>
            <a:xfrm>
              <a:off x="8165805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560F4DE-9467-8BD9-4112-CD311597A440}"/>
                </a:ext>
              </a:extLst>
            </p:cNvPr>
            <p:cNvCxnSpPr/>
            <p:nvPr/>
          </p:nvCxnSpPr>
          <p:spPr>
            <a:xfrm>
              <a:off x="9122735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2AE9CE-B467-81D7-4AA9-FB5234C14BC2}"/>
                </a:ext>
              </a:extLst>
            </p:cNvPr>
            <p:cNvCxnSpPr/>
            <p:nvPr/>
          </p:nvCxnSpPr>
          <p:spPr>
            <a:xfrm>
              <a:off x="10090298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DF3CDAF-E64C-BEAC-E93C-558B035D15C2}"/>
                </a:ext>
              </a:extLst>
            </p:cNvPr>
            <p:cNvCxnSpPr/>
            <p:nvPr/>
          </p:nvCxnSpPr>
          <p:spPr>
            <a:xfrm>
              <a:off x="11100391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245E977-0C46-2B60-7AE8-DA030511B89C}"/>
                </a:ext>
              </a:extLst>
            </p:cNvPr>
            <p:cNvCxnSpPr/>
            <p:nvPr/>
          </p:nvCxnSpPr>
          <p:spPr>
            <a:xfrm>
              <a:off x="12046688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853927B6-BB16-7182-5F71-9AB79FD2A34B}"/>
              </a:ext>
            </a:extLst>
          </p:cNvPr>
          <p:cNvSpPr/>
          <p:nvPr/>
        </p:nvSpPr>
        <p:spPr>
          <a:xfrm>
            <a:off x="6315741" y="2208688"/>
            <a:ext cx="832882" cy="729030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0C5095-4036-E959-EE48-309955FB248B}"/>
              </a:ext>
            </a:extLst>
          </p:cNvPr>
          <p:cNvGrpSpPr/>
          <p:nvPr/>
        </p:nvGrpSpPr>
        <p:grpSpPr>
          <a:xfrm>
            <a:off x="6491181" y="1581429"/>
            <a:ext cx="3322671" cy="592290"/>
            <a:chOff x="6491181" y="893197"/>
            <a:chExt cx="3322671" cy="592290"/>
          </a:xfrm>
        </p:grpSpPr>
        <p:sp>
          <p:nvSpPr>
            <p:cNvPr id="17" name="A0">
              <a:extLst>
                <a:ext uri="{FF2B5EF4-FFF2-40B4-BE49-F238E27FC236}">
                  <a16:creationId xmlns:a16="http://schemas.microsoft.com/office/drawing/2014/main" id="{3233F7D9-79EB-68B7-7632-7472B258E475}"/>
                </a:ext>
              </a:extLst>
            </p:cNvPr>
            <p:cNvSpPr txBox="1"/>
            <p:nvPr/>
          </p:nvSpPr>
          <p:spPr>
            <a:xfrm>
              <a:off x="7432162" y="893197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18" name="B1">
              <a:extLst>
                <a:ext uri="{FF2B5EF4-FFF2-40B4-BE49-F238E27FC236}">
                  <a16:creationId xmlns:a16="http://schemas.microsoft.com/office/drawing/2014/main" id="{9B29607C-C4B3-A7D3-66AF-7E6A1676B129}"/>
                </a:ext>
              </a:extLst>
            </p:cNvPr>
            <p:cNvSpPr txBox="1"/>
            <p:nvPr/>
          </p:nvSpPr>
          <p:spPr>
            <a:xfrm>
              <a:off x="8378458" y="893198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19" name="C1">
              <a:extLst>
                <a:ext uri="{FF2B5EF4-FFF2-40B4-BE49-F238E27FC236}">
                  <a16:creationId xmlns:a16="http://schemas.microsoft.com/office/drawing/2014/main" id="{3621A697-A0EA-F1B1-B537-0D42F4112718}"/>
                </a:ext>
              </a:extLst>
            </p:cNvPr>
            <p:cNvSpPr txBox="1"/>
            <p:nvPr/>
          </p:nvSpPr>
          <p:spPr>
            <a:xfrm>
              <a:off x="9282225" y="900712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A0">
                  <a:extLst>
                    <a:ext uri="{FF2B5EF4-FFF2-40B4-BE49-F238E27FC236}">
                      <a16:creationId xmlns:a16="http://schemas.microsoft.com/office/drawing/2014/main" id="{6B0CF809-91EF-EE12-F429-50BA60BB7651}"/>
                    </a:ext>
                  </a:extLst>
                </p:cNvPr>
                <p:cNvSpPr txBox="1"/>
                <p:nvPr/>
              </p:nvSpPr>
              <p:spPr>
                <a:xfrm>
                  <a:off x="6491181" y="900712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A0">
                  <a:extLst>
                    <a:ext uri="{FF2B5EF4-FFF2-40B4-BE49-F238E27FC236}">
                      <a16:creationId xmlns:a16="http://schemas.microsoft.com/office/drawing/2014/main" id="{6B0CF809-91EF-EE12-F429-50BA60BB76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1181" y="900712"/>
                  <a:ext cx="531627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041095D-03FB-2E1B-70DB-0553BF3BF8A3}"/>
              </a:ext>
            </a:extLst>
          </p:cNvPr>
          <p:cNvGrpSpPr/>
          <p:nvPr/>
        </p:nvGrpSpPr>
        <p:grpSpPr>
          <a:xfrm>
            <a:off x="6227135" y="3139163"/>
            <a:ext cx="5964865" cy="1031469"/>
            <a:chOff x="6227135" y="680484"/>
            <a:chExt cx="5964865" cy="1031469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7265DF3-8266-D065-6E81-D398168F2968}"/>
                </a:ext>
              </a:extLst>
            </p:cNvPr>
            <p:cNvCxnSpPr/>
            <p:nvPr/>
          </p:nvCxnSpPr>
          <p:spPr>
            <a:xfrm>
              <a:off x="6227135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492D442-3335-A598-8DA7-946348C5B6B4}"/>
                </a:ext>
              </a:extLst>
            </p:cNvPr>
            <p:cNvCxnSpPr>
              <a:cxnSpLocks/>
            </p:cNvCxnSpPr>
            <p:nvPr/>
          </p:nvCxnSpPr>
          <p:spPr>
            <a:xfrm>
              <a:off x="6227135" y="701749"/>
              <a:ext cx="59648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290BD8-83A0-9470-2396-30B1C21ECF24}"/>
                </a:ext>
              </a:extLst>
            </p:cNvPr>
            <p:cNvCxnSpPr>
              <a:cxnSpLocks/>
            </p:cNvCxnSpPr>
            <p:nvPr/>
          </p:nvCxnSpPr>
          <p:spPr>
            <a:xfrm>
              <a:off x="6227135" y="1690688"/>
              <a:ext cx="59648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A528D73-6160-96B2-7684-499F7027BAA9}"/>
                </a:ext>
              </a:extLst>
            </p:cNvPr>
            <p:cNvCxnSpPr/>
            <p:nvPr/>
          </p:nvCxnSpPr>
          <p:spPr>
            <a:xfrm>
              <a:off x="7187610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AC7448F-8E4E-061B-6293-37360B6273F4}"/>
                </a:ext>
              </a:extLst>
            </p:cNvPr>
            <p:cNvCxnSpPr/>
            <p:nvPr/>
          </p:nvCxnSpPr>
          <p:spPr>
            <a:xfrm>
              <a:off x="8165805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1BD5A8-2811-3F0A-6A14-08C345EA5E9E}"/>
                </a:ext>
              </a:extLst>
            </p:cNvPr>
            <p:cNvCxnSpPr/>
            <p:nvPr/>
          </p:nvCxnSpPr>
          <p:spPr>
            <a:xfrm>
              <a:off x="9122735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22DE8D-A5BE-B10A-4F35-6DCCB3121F82}"/>
                </a:ext>
              </a:extLst>
            </p:cNvPr>
            <p:cNvCxnSpPr/>
            <p:nvPr/>
          </p:nvCxnSpPr>
          <p:spPr>
            <a:xfrm>
              <a:off x="10090298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E6B294F-F36C-717D-4D5F-C33D63F18C7D}"/>
                </a:ext>
              </a:extLst>
            </p:cNvPr>
            <p:cNvCxnSpPr/>
            <p:nvPr/>
          </p:nvCxnSpPr>
          <p:spPr>
            <a:xfrm>
              <a:off x="11100391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D20A09E-503C-715A-1BF3-0291524F4E84}"/>
                </a:ext>
              </a:extLst>
            </p:cNvPr>
            <p:cNvCxnSpPr/>
            <p:nvPr/>
          </p:nvCxnSpPr>
          <p:spPr>
            <a:xfrm>
              <a:off x="12046688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BB58D08-DF5F-B7DF-D5C1-4B99CCC11C6D}"/>
              </a:ext>
            </a:extLst>
          </p:cNvPr>
          <p:cNvSpPr/>
          <p:nvPr/>
        </p:nvSpPr>
        <p:spPr>
          <a:xfrm>
            <a:off x="8222513" y="3956638"/>
            <a:ext cx="832882" cy="729030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19D6665-8966-7DBA-F0FD-7FCB61630B8B}"/>
              </a:ext>
            </a:extLst>
          </p:cNvPr>
          <p:cNvSpPr/>
          <p:nvPr/>
        </p:nvSpPr>
        <p:spPr>
          <a:xfrm>
            <a:off x="5222834" y="2936038"/>
            <a:ext cx="1548336" cy="2948659"/>
          </a:xfrm>
          <a:custGeom>
            <a:avLst/>
            <a:gdLst>
              <a:gd name="connsiteX0" fmla="*/ 2276272 w 2324068"/>
              <a:gd name="connsiteY0" fmla="*/ 0 h 360615"/>
              <a:gd name="connsiteX1" fmla="*/ 2023353 w 2324068"/>
              <a:gd name="connsiteY1" fmla="*/ 340469 h 360615"/>
              <a:gd name="connsiteX2" fmla="*/ 0 w 2324068"/>
              <a:gd name="connsiteY2" fmla="*/ 291830 h 360615"/>
              <a:gd name="connsiteX0" fmla="*/ 2276272 w 2283976"/>
              <a:gd name="connsiteY0" fmla="*/ 0 h 360615"/>
              <a:gd name="connsiteX1" fmla="*/ 1624519 w 2283976"/>
              <a:gd name="connsiteY1" fmla="*/ 340469 h 360615"/>
              <a:gd name="connsiteX2" fmla="*/ 0 w 2283976"/>
              <a:gd name="connsiteY2" fmla="*/ 291830 h 360615"/>
              <a:gd name="connsiteX0" fmla="*/ 2276272 w 2276272"/>
              <a:gd name="connsiteY0" fmla="*/ 0 h 360615"/>
              <a:gd name="connsiteX1" fmla="*/ 1624519 w 2276272"/>
              <a:gd name="connsiteY1" fmla="*/ 340469 h 360615"/>
              <a:gd name="connsiteX2" fmla="*/ 0 w 2276272"/>
              <a:gd name="connsiteY2" fmla="*/ 291830 h 360615"/>
              <a:gd name="connsiteX0" fmla="*/ 2276272 w 2276272"/>
              <a:gd name="connsiteY0" fmla="*/ 0 h 385604"/>
              <a:gd name="connsiteX1" fmla="*/ 1435675 w 2276272"/>
              <a:gd name="connsiteY1" fmla="*/ 370286 h 385604"/>
              <a:gd name="connsiteX2" fmla="*/ 0 w 2276272"/>
              <a:gd name="connsiteY2" fmla="*/ 291830 h 385604"/>
              <a:gd name="connsiteX0" fmla="*/ 1242602 w 1242602"/>
              <a:gd name="connsiteY0" fmla="*/ 0 h 1893171"/>
              <a:gd name="connsiteX1" fmla="*/ 402005 w 1242602"/>
              <a:gd name="connsiteY1" fmla="*/ 370286 h 1893171"/>
              <a:gd name="connsiteX2" fmla="*/ 0 w 1242602"/>
              <a:gd name="connsiteY2" fmla="*/ 1892030 h 1893171"/>
              <a:gd name="connsiteX0" fmla="*/ 1242602 w 1242602"/>
              <a:gd name="connsiteY0" fmla="*/ 0 h 1892030"/>
              <a:gd name="connsiteX1" fmla="*/ 402005 w 1242602"/>
              <a:gd name="connsiteY1" fmla="*/ 370286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823368 w 1580533"/>
              <a:gd name="connsiteY1" fmla="*/ 210280 h 1911909"/>
              <a:gd name="connsiteX2" fmla="*/ 0 w 1580533"/>
              <a:gd name="connsiteY2" fmla="*/ 1911909 h 1911909"/>
              <a:gd name="connsiteX0" fmla="*/ 1554776 w 1554776"/>
              <a:gd name="connsiteY0" fmla="*/ 0 h 2897143"/>
              <a:gd name="connsiteX1" fmla="*/ 797611 w 1554776"/>
              <a:gd name="connsiteY1" fmla="*/ 210280 h 2897143"/>
              <a:gd name="connsiteX2" fmla="*/ 0 w 1554776"/>
              <a:gd name="connsiteY2" fmla="*/ 2897143 h 2897143"/>
              <a:gd name="connsiteX0" fmla="*/ 1554776 w 1554776"/>
              <a:gd name="connsiteY0" fmla="*/ 0 h 2897143"/>
              <a:gd name="connsiteX1" fmla="*/ 797611 w 1554776"/>
              <a:gd name="connsiteY1" fmla="*/ 210280 h 2897143"/>
              <a:gd name="connsiteX2" fmla="*/ 0 w 1554776"/>
              <a:gd name="connsiteY2" fmla="*/ 2897143 h 2897143"/>
              <a:gd name="connsiteX0" fmla="*/ 1548336 w 1548336"/>
              <a:gd name="connsiteY0" fmla="*/ 0 h 2948659"/>
              <a:gd name="connsiteX1" fmla="*/ 791171 w 1548336"/>
              <a:gd name="connsiteY1" fmla="*/ 210280 h 2948659"/>
              <a:gd name="connsiteX2" fmla="*/ 0 w 1548336"/>
              <a:gd name="connsiteY2" fmla="*/ 2948659 h 2948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8336" h="2948659">
                <a:moveTo>
                  <a:pt x="1548336" y="0"/>
                </a:moveTo>
                <a:cubicBezTo>
                  <a:pt x="1485105" y="262647"/>
                  <a:pt x="1134106" y="110289"/>
                  <a:pt x="791171" y="210280"/>
                </a:cubicBezTo>
                <a:cubicBezTo>
                  <a:pt x="448236" y="310271"/>
                  <a:pt x="28958" y="2393252"/>
                  <a:pt x="0" y="294865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BD1D8FA3-73F4-54C8-04C0-17CF96F2087E}"/>
              </a:ext>
            </a:extLst>
          </p:cNvPr>
          <p:cNvSpPr/>
          <p:nvPr/>
        </p:nvSpPr>
        <p:spPr>
          <a:xfrm>
            <a:off x="4849318" y="5803936"/>
            <a:ext cx="603113" cy="623191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5A54E01-8A33-2278-29B0-9D5EC95FD9F0}"/>
              </a:ext>
            </a:extLst>
          </p:cNvPr>
          <p:cNvSpPr/>
          <p:nvPr/>
        </p:nvSpPr>
        <p:spPr>
          <a:xfrm>
            <a:off x="5295541" y="6282471"/>
            <a:ext cx="6370829" cy="451174"/>
          </a:xfrm>
          <a:custGeom>
            <a:avLst/>
            <a:gdLst>
              <a:gd name="connsiteX0" fmla="*/ 4192622 w 4429764"/>
              <a:gd name="connsiteY0" fmla="*/ 1712068 h 2024265"/>
              <a:gd name="connsiteX1" fmla="*/ 4085617 w 4429764"/>
              <a:gd name="connsiteY1" fmla="*/ 2023353 h 2024265"/>
              <a:gd name="connsiteX2" fmla="*/ 894945 w 4429764"/>
              <a:gd name="connsiteY2" fmla="*/ 1624519 h 2024265"/>
              <a:gd name="connsiteX3" fmla="*/ 1342417 w 4429764"/>
              <a:gd name="connsiteY3" fmla="*/ 379379 h 2024265"/>
              <a:gd name="connsiteX4" fmla="*/ 0 w 4429764"/>
              <a:gd name="connsiteY4" fmla="*/ 0 h 2024265"/>
              <a:gd name="connsiteX0" fmla="*/ 4192622 w 4232318"/>
              <a:gd name="connsiteY0" fmla="*/ 1712068 h 1995260"/>
              <a:gd name="connsiteX1" fmla="*/ 3112851 w 4232318"/>
              <a:gd name="connsiteY1" fmla="*/ 1994170 h 1995260"/>
              <a:gd name="connsiteX2" fmla="*/ 894945 w 4232318"/>
              <a:gd name="connsiteY2" fmla="*/ 1624519 h 1995260"/>
              <a:gd name="connsiteX3" fmla="*/ 1342417 w 4232318"/>
              <a:gd name="connsiteY3" fmla="*/ 379379 h 1995260"/>
              <a:gd name="connsiteX4" fmla="*/ 0 w 4232318"/>
              <a:gd name="connsiteY4" fmla="*/ 0 h 1995260"/>
              <a:gd name="connsiteX0" fmla="*/ 4192622 w 4192622"/>
              <a:gd name="connsiteY0" fmla="*/ 1712068 h 1996589"/>
              <a:gd name="connsiteX1" fmla="*/ 3112851 w 4192622"/>
              <a:gd name="connsiteY1" fmla="*/ 1994170 h 1996589"/>
              <a:gd name="connsiteX2" fmla="*/ 894945 w 4192622"/>
              <a:gd name="connsiteY2" fmla="*/ 1624519 h 1996589"/>
              <a:gd name="connsiteX3" fmla="*/ 1342417 w 4192622"/>
              <a:gd name="connsiteY3" fmla="*/ 379379 h 1996589"/>
              <a:gd name="connsiteX4" fmla="*/ 0 w 4192622"/>
              <a:gd name="connsiteY4" fmla="*/ 0 h 1996589"/>
              <a:gd name="connsiteX0" fmla="*/ 4192622 w 4192622"/>
              <a:gd name="connsiteY0" fmla="*/ 1712068 h 1996589"/>
              <a:gd name="connsiteX1" fmla="*/ 2782111 w 4192622"/>
              <a:gd name="connsiteY1" fmla="*/ 1994170 h 1996589"/>
              <a:gd name="connsiteX2" fmla="*/ 894945 w 4192622"/>
              <a:gd name="connsiteY2" fmla="*/ 1624519 h 1996589"/>
              <a:gd name="connsiteX3" fmla="*/ 1342417 w 4192622"/>
              <a:gd name="connsiteY3" fmla="*/ 379379 h 1996589"/>
              <a:gd name="connsiteX4" fmla="*/ 0 w 4192622"/>
              <a:gd name="connsiteY4" fmla="*/ 0 h 1996589"/>
              <a:gd name="connsiteX0" fmla="*/ 4192622 w 4192622"/>
              <a:gd name="connsiteY0" fmla="*/ 1712068 h 1994420"/>
              <a:gd name="connsiteX1" fmla="*/ 2782111 w 4192622"/>
              <a:gd name="connsiteY1" fmla="*/ 1994170 h 1994420"/>
              <a:gd name="connsiteX2" fmla="*/ 1034093 w 4192622"/>
              <a:gd name="connsiteY2" fmla="*/ 1723910 h 1994420"/>
              <a:gd name="connsiteX3" fmla="*/ 1342417 w 4192622"/>
              <a:gd name="connsiteY3" fmla="*/ 379379 h 1994420"/>
              <a:gd name="connsiteX4" fmla="*/ 0 w 4192622"/>
              <a:gd name="connsiteY4" fmla="*/ 0 h 1994420"/>
              <a:gd name="connsiteX0" fmla="*/ 4192622 w 4192622"/>
              <a:gd name="connsiteY0" fmla="*/ 1712068 h 1999620"/>
              <a:gd name="connsiteX1" fmla="*/ 2782111 w 4192622"/>
              <a:gd name="connsiteY1" fmla="*/ 1994170 h 1999620"/>
              <a:gd name="connsiteX2" fmla="*/ 1034093 w 4192622"/>
              <a:gd name="connsiteY2" fmla="*/ 1723910 h 1999620"/>
              <a:gd name="connsiteX3" fmla="*/ 0 w 4192622"/>
              <a:gd name="connsiteY3" fmla="*/ 0 h 1999620"/>
              <a:gd name="connsiteX0" fmla="*/ 3158529 w 3158529"/>
              <a:gd name="connsiteY0" fmla="*/ 0 h 287552"/>
              <a:gd name="connsiteX1" fmla="*/ 1748018 w 3158529"/>
              <a:gd name="connsiteY1" fmla="*/ 282102 h 287552"/>
              <a:gd name="connsiteX2" fmla="*/ 0 w 3158529"/>
              <a:gd name="connsiteY2" fmla="*/ 11842 h 287552"/>
              <a:gd name="connsiteX0" fmla="*/ 3128712 w 3128712"/>
              <a:gd name="connsiteY0" fmla="*/ 0 h 300583"/>
              <a:gd name="connsiteX1" fmla="*/ 1718201 w 3128712"/>
              <a:gd name="connsiteY1" fmla="*/ 282102 h 300583"/>
              <a:gd name="connsiteX2" fmla="*/ 0 w 3128712"/>
              <a:gd name="connsiteY2" fmla="*/ 51598 h 300583"/>
              <a:gd name="connsiteX0" fmla="*/ 3128712 w 3128712"/>
              <a:gd name="connsiteY0" fmla="*/ 0 h 51598"/>
              <a:gd name="connsiteX1" fmla="*/ 0 w 3128712"/>
              <a:gd name="connsiteY1" fmla="*/ 51598 h 51598"/>
              <a:gd name="connsiteX0" fmla="*/ 3128712 w 3128712"/>
              <a:gd name="connsiteY0" fmla="*/ 0 h 264978"/>
              <a:gd name="connsiteX1" fmla="*/ 0 w 3128712"/>
              <a:gd name="connsiteY1" fmla="*/ 51598 h 264978"/>
              <a:gd name="connsiteX0" fmla="*/ 3128712 w 3128712"/>
              <a:gd name="connsiteY0" fmla="*/ 0 h 377356"/>
              <a:gd name="connsiteX1" fmla="*/ 0 w 3128712"/>
              <a:gd name="connsiteY1" fmla="*/ 51598 h 377356"/>
              <a:gd name="connsiteX0" fmla="*/ 3466643 w 3466643"/>
              <a:gd name="connsiteY0" fmla="*/ 0 h 364082"/>
              <a:gd name="connsiteX1" fmla="*/ 0 w 3466643"/>
              <a:gd name="connsiteY1" fmla="*/ 21781 h 364082"/>
              <a:gd name="connsiteX0" fmla="*/ 6351511 w 6351511"/>
              <a:gd name="connsiteY0" fmla="*/ 139205 h 442451"/>
              <a:gd name="connsiteX1" fmla="*/ 0 w 6351511"/>
              <a:gd name="connsiteY1" fmla="*/ 0 h 442451"/>
              <a:gd name="connsiteX0" fmla="*/ 6370829 w 6370829"/>
              <a:gd name="connsiteY0" fmla="*/ 152084 h 451174"/>
              <a:gd name="connsiteX1" fmla="*/ 0 w 6370829"/>
              <a:gd name="connsiteY1" fmla="*/ 0 h 451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70829" h="451174">
                <a:moveTo>
                  <a:pt x="6370829" y="152084"/>
                </a:moveTo>
                <a:cubicBezTo>
                  <a:pt x="6242325" y="725874"/>
                  <a:pt x="784487" y="360488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5A5B4C-A20B-B060-2A56-B114B3C9258D}"/>
              </a:ext>
            </a:extLst>
          </p:cNvPr>
          <p:cNvSpPr txBox="1"/>
          <p:nvPr/>
        </p:nvSpPr>
        <p:spPr>
          <a:xfrm>
            <a:off x="816307" y="1612206"/>
            <a:ext cx="3910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Read-only input tape ➡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0D6FDB-20FB-EBF2-E7EA-A4F45A7685C1}"/>
              </a:ext>
            </a:extLst>
          </p:cNvPr>
          <p:cNvSpPr txBox="1"/>
          <p:nvPr/>
        </p:nvSpPr>
        <p:spPr>
          <a:xfrm>
            <a:off x="733765" y="3410388"/>
            <a:ext cx="3935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Read-write work tape ➡</a:t>
            </a:r>
          </a:p>
        </p:txBody>
      </p:sp>
      <p:sp>
        <p:nvSpPr>
          <p:cNvPr id="3" name="A0">
            <a:extLst>
              <a:ext uri="{FF2B5EF4-FFF2-40B4-BE49-F238E27FC236}">
                <a16:creationId xmlns:a16="http://schemas.microsoft.com/office/drawing/2014/main" id="{10AB2D6F-9E1F-9C20-6E35-3E81DF09EC3B}"/>
              </a:ext>
            </a:extLst>
          </p:cNvPr>
          <p:cNvSpPr txBox="1"/>
          <p:nvPr/>
        </p:nvSpPr>
        <p:spPr>
          <a:xfrm>
            <a:off x="6432700" y="3384954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  <a:endParaRPr lang="en-US" dirty="0"/>
          </a:p>
        </p:txBody>
      </p:sp>
      <p:sp>
        <p:nvSpPr>
          <p:cNvPr id="32" name="A0">
            <a:extLst>
              <a:ext uri="{FF2B5EF4-FFF2-40B4-BE49-F238E27FC236}">
                <a16:creationId xmlns:a16="http://schemas.microsoft.com/office/drawing/2014/main" id="{23201AD2-102C-F536-250F-C4BF2FD24678}"/>
              </a:ext>
            </a:extLst>
          </p:cNvPr>
          <p:cNvSpPr txBox="1"/>
          <p:nvPr/>
        </p:nvSpPr>
        <p:spPr>
          <a:xfrm>
            <a:off x="7416211" y="3384954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#</a:t>
            </a:r>
            <a:endParaRPr lang="en-US" dirty="0"/>
          </a:p>
        </p:txBody>
      </p:sp>
      <p:sp>
        <p:nvSpPr>
          <p:cNvPr id="33" name="A0">
            <a:extLst>
              <a:ext uri="{FF2B5EF4-FFF2-40B4-BE49-F238E27FC236}">
                <a16:creationId xmlns:a16="http://schemas.microsoft.com/office/drawing/2014/main" id="{38FD31D2-0CC1-8CB7-0494-3D8FB0293471}"/>
              </a:ext>
            </a:extLst>
          </p:cNvPr>
          <p:cNvSpPr txBox="1"/>
          <p:nvPr/>
        </p:nvSpPr>
        <p:spPr>
          <a:xfrm>
            <a:off x="8369746" y="3389495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34" name="A0">
            <a:extLst>
              <a:ext uri="{FF2B5EF4-FFF2-40B4-BE49-F238E27FC236}">
                <a16:creationId xmlns:a16="http://schemas.microsoft.com/office/drawing/2014/main" id="{B4829B9B-2BC3-A6DF-2291-E4B0566CB9F4}"/>
              </a:ext>
            </a:extLst>
          </p:cNvPr>
          <p:cNvSpPr txBox="1"/>
          <p:nvPr/>
        </p:nvSpPr>
        <p:spPr>
          <a:xfrm>
            <a:off x="9313683" y="3379611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  <a:endParaRPr lang="en-US" dirty="0"/>
          </a:p>
        </p:txBody>
      </p:sp>
      <p:sp>
        <p:nvSpPr>
          <p:cNvPr id="35" name="C1">
            <a:extLst>
              <a:ext uri="{FF2B5EF4-FFF2-40B4-BE49-F238E27FC236}">
                <a16:creationId xmlns:a16="http://schemas.microsoft.com/office/drawing/2014/main" id="{21793166-8FEE-AF55-AF25-5E6118B1353F}"/>
              </a:ext>
            </a:extLst>
          </p:cNvPr>
          <p:cNvSpPr txBox="1"/>
          <p:nvPr/>
        </p:nvSpPr>
        <p:spPr>
          <a:xfrm>
            <a:off x="10315892" y="1593144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36" name="C1">
            <a:extLst>
              <a:ext uri="{FF2B5EF4-FFF2-40B4-BE49-F238E27FC236}">
                <a16:creationId xmlns:a16="http://schemas.microsoft.com/office/drawing/2014/main" id="{C0034305-6D09-E4F7-827F-1893DC49E1F1}"/>
              </a:ext>
            </a:extLst>
          </p:cNvPr>
          <p:cNvSpPr txBox="1"/>
          <p:nvPr/>
        </p:nvSpPr>
        <p:spPr>
          <a:xfrm>
            <a:off x="11307726" y="1594830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7DB5017-3085-7CA5-3140-BDAD56862E81}"/>
              </a:ext>
            </a:extLst>
          </p:cNvPr>
          <p:cNvGrpSpPr/>
          <p:nvPr/>
        </p:nvGrpSpPr>
        <p:grpSpPr>
          <a:xfrm>
            <a:off x="6227135" y="4860838"/>
            <a:ext cx="5964865" cy="1031469"/>
            <a:chOff x="6227135" y="680484"/>
            <a:chExt cx="5964865" cy="1031469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1D27BDA-3FDC-6452-E293-C032BBE4E5E4}"/>
                </a:ext>
              </a:extLst>
            </p:cNvPr>
            <p:cNvCxnSpPr/>
            <p:nvPr/>
          </p:nvCxnSpPr>
          <p:spPr>
            <a:xfrm>
              <a:off x="6227135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84F41B-8113-61F9-BB6B-1AC421E21724}"/>
                </a:ext>
              </a:extLst>
            </p:cNvPr>
            <p:cNvCxnSpPr>
              <a:cxnSpLocks/>
            </p:cNvCxnSpPr>
            <p:nvPr/>
          </p:nvCxnSpPr>
          <p:spPr>
            <a:xfrm>
              <a:off x="6227135" y="701749"/>
              <a:ext cx="59648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F82FCE0-2D90-A05D-5FE2-041B4A96A139}"/>
                </a:ext>
              </a:extLst>
            </p:cNvPr>
            <p:cNvCxnSpPr>
              <a:cxnSpLocks/>
            </p:cNvCxnSpPr>
            <p:nvPr/>
          </p:nvCxnSpPr>
          <p:spPr>
            <a:xfrm>
              <a:off x="6227135" y="1690688"/>
              <a:ext cx="59648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7E5BF1A-285A-B749-BC94-9C0AD3C4FA79}"/>
                </a:ext>
              </a:extLst>
            </p:cNvPr>
            <p:cNvCxnSpPr/>
            <p:nvPr/>
          </p:nvCxnSpPr>
          <p:spPr>
            <a:xfrm>
              <a:off x="7187610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398E3CE-BC4D-075B-A3B8-AE6E33914E5A}"/>
                </a:ext>
              </a:extLst>
            </p:cNvPr>
            <p:cNvCxnSpPr/>
            <p:nvPr/>
          </p:nvCxnSpPr>
          <p:spPr>
            <a:xfrm>
              <a:off x="8165805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C83C436-1FC0-0181-75AF-B6E6ABDECF1F}"/>
                </a:ext>
              </a:extLst>
            </p:cNvPr>
            <p:cNvCxnSpPr/>
            <p:nvPr/>
          </p:nvCxnSpPr>
          <p:spPr>
            <a:xfrm>
              <a:off x="9122735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5705D77-6807-CF4E-1D31-7EBEB4C9ABA5}"/>
                </a:ext>
              </a:extLst>
            </p:cNvPr>
            <p:cNvCxnSpPr/>
            <p:nvPr/>
          </p:nvCxnSpPr>
          <p:spPr>
            <a:xfrm>
              <a:off x="10090298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ABA2433-5D08-EB52-B5D4-C0E23A69EE03}"/>
                </a:ext>
              </a:extLst>
            </p:cNvPr>
            <p:cNvCxnSpPr/>
            <p:nvPr/>
          </p:nvCxnSpPr>
          <p:spPr>
            <a:xfrm>
              <a:off x="11100391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BAE6780-A323-6D8F-E20A-021800D91C39}"/>
                </a:ext>
              </a:extLst>
            </p:cNvPr>
            <p:cNvCxnSpPr/>
            <p:nvPr/>
          </p:nvCxnSpPr>
          <p:spPr>
            <a:xfrm>
              <a:off x="12046688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7049950C-D7FE-2592-0CF5-A25F2881FAE1}"/>
              </a:ext>
            </a:extLst>
          </p:cNvPr>
          <p:cNvSpPr/>
          <p:nvPr/>
        </p:nvSpPr>
        <p:spPr>
          <a:xfrm>
            <a:off x="11192541" y="5686061"/>
            <a:ext cx="832882" cy="729030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057F02B-0449-26EE-0806-EA14173ED0A7}"/>
              </a:ext>
            </a:extLst>
          </p:cNvPr>
          <p:cNvSpPr txBox="1"/>
          <p:nvPr/>
        </p:nvSpPr>
        <p:spPr>
          <a:xfrm>
            <a:off x="592828" y="5080117"/>
            <a:ext cx="4156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Write-only output tape </a:t>
            </a:r>
            <a:r>
              <a:rPr lang="en-US" sz="2800" dirty="0"/>
              <a:t>➡</a:t>
            </a:r>
          </a:p>
        </p:txBody>
      </p:sp>
      <p:sp>
        <p:nvSpPr>
          <p:cNvPr id="54" name="A0">
            <a:extLst>
              <a:ext uri="{FF2B5EF4-FFF2-40B4-BE49-F238E27FC236}">
                <a16:creationId xmlns:a16="http://schemas.microsoft.com/office/drawing/2014/main" id="{64E1DD63-FE5F-0963-04EE-3502AA123D2F}"/>
              </a:ext>
            </a:extLst>
          </p:cNvPr>
          <p:cNvSpPr txBox="1"/>
          <p:nvPr/>
        </p:nvSpPr>
        <p:spPr>
          <a:xfrm>
            <a:off x="6432700" y="5106629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55" name="A0">
            <a:extLst>
              <a:ext uri="{FF2B5EF4-FFF2-40B4-BE49-F238E27FC236}">
                <a16:creationId xmlns:a16="http://schemas.microsoft.com/office/drawing/2014/main" id="{911B5B81-1FDD-FD88-C716-22298CD79B3C}"/>
              </a:ext>
            </a:extLst>
          </p:cNvPr>
          <p:cNvSpPr txBox="1"/>
          <p:nvPr/>
        </p:nvSpPr>
        <p:spPr>
          <a:xfrm>
            <a:off x="7416211" y="5106629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56" name="A0">
            <a:extLst>
              <a:ext uri="{FF2B5EF4-FFF2-40B4-BE49-F238E27FC236}">
                <a16:creationId xmlns:a16="http://schemas.microsoft.com/office/drawing/2014/main" id="{C548DCEC-27A1-2A8D-3BE2-FFC9F774C31D}"/>
              </a:ext>
            </a:extLst>
          </p:cNvPr>
          <p:cNvSpPr txBox="1"/>
          <p:nvPr/>
        </p:nvSpPr>
        <p:spPr>
          <a:xfrm>
            <a:off x="8369746" y="5111170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  <a:endParaRPr lang="en-US" dirty="0"/>
          </a:p>
        </p:txBody>
      </p:sp>
      <p:sp>
        <p:nvSpPr>
          <p:cNvPr id="57" name="A0">
            <a:extLst>
              <a:ext uri="{FF2B5EF4-FFF2-40B4-BE49-F238E27FC236}">
                <a16:creationId xmlns:a16="http://schemas.microsoft.com/office/drawing/2014/main" id="{824F1B5A-CEED-83A9-076A-8BA3656B5ED6}"/>
              </a:ext>
            </a:extLst>
          </p:cNvPr>
          <p:cNvSpPr txBox="1"/>
          <p:nvPr/>
        </p:nvSpPr>
        <p:spPr>
          <a:xfrm>
            <a:off x="9313683" y="5101286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  <a:endParaRPr lang="en-US" dirty="0"/>
          </a:p>
        </p:txBody>
      </p:sp>
      <p:sp>
        <p:nvSpPr>
          <p:cNvPr id="58" name="A0">
            <a:extLst>
              <a:ext uri="{FF2B5EF4-FFF2-40B4-BE49-F238E27FC236}">
                <a16:creationId xmlns:a16="http://schemas.microsoft.com/office/drawing/2014/main" id="{7EC9DDDE-9133-7654-BE01-3C34AD8EA43C}"/>
              </a:ext>
            </a:extLst>
          </p:cNvPr>
          <p:cNvSpPr txBox="1"/>
          <p:nvPr/>
        </p:nvSpPr>
        <p:spPr>
          <a:xfrm>
            <a:off x="10333874" y="5106214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59" name="A0">
            <a:extLst>
              <a:ext uri="{FF2B5EF4-FFF2-40B4-BE49-F238E27FC236}">
                <a16:creationId xmlns:a16="http://schemas.microsoft.com/office/drawing/2014/main" id="{8BD4D776-8DD9-FCFA-23AA-C6982D76F838}"/>
              </a:ext>
            </a:extLst>
          </p:cNvPr>
          <p:cNvSpPr txBox="1"/>
          <p:nvPr/>
        </p:nvSpPr>
        <p:spPr>
          <a:xfrm>
            <a:off x="11329648" y="5114270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873A82F-EC7C-C2E5-94CD-0878BD9ABAF5}"/>
              </a:ext>
            </a:extLst>
          </p:cNvPr>
          <p:cNvSpPr/>
          <p:nvPr/>
        </p:nvSpPr>
        <p:spPr>
          <a:xfrm>
            <a:off x="5335210" y="4569866"/>
            <a:ext cx="3306303" cy="1403695"/>
          </a:xfrm>
          <a:custGeom>
            <a:avLst/>
            <a:gdLst>
              <a:gd name="connsiteX0" fmla="*/ 2276272 w 2324068"/>
              <a:gd name="connsiteY0" fmla="*/ 0 h 360615"/>
              <a:gd name="connsiteX1" fmla="*/ 2023353 w 2324068"/>
              <a:gd name="connsiteY1" fmla="*/ 340469 h 360615"/>
              <a:gd name="connsiteX2" fmla="*/ 0 w 2324068"/>
              <a:gd name="connsiteY2" fmla="*/ 291830 h 360615"/>
              <a:gd name="connsiteX0" fmla="*/ 2276272 w 2283976"/>
              <a:gd name="connsiteY0" fmla="*/ 0 h 360615"/>
              <a:gd name="connsiteX1" fmla="*/ 1624519 w 2283976"/>
              <a:gd name="connsiteY1" fmla="*/ 340469 h 360615"/>
              <a:gd name="connsiteX2" fmla="*/ 0 w 2283976"/>
              <a:gd name="connsiteY2" fmla="*/ 291830 h 360615"/>
              <a:gd name="connsiteX0" fmla="*/ 2276272 w 2276272"/>
              <a:gd name="connsiteY0" fmla="*/ 0 h 360615"/>
              <a:gd name="connsiteX1" fmla="*/ 1624519 w 2276272"/>
              <a:gd name="connsiteY1" fmla="*/ 340469 h 360615"/>
              <a:gd name="connsiteX2" fmla="*/ 0 w 2276272"/>
              <a:gd name="connsiteY2" fmla="*/ 291830 h 360615"/>
              <a:gd name="connsiteX0" fmla="*/ 2276272 w 2276272"/>
              <a:gd name="connsiteY0" fmla="*/ 0 h 385604"/>
              <a:gd name="connsiteX1" fmla="*/ 1435675 w 2276272"/>
              <a:gd name="connsiteY1" fmla="*/ 370286 h 385604"/>
              <a:gd name="connsiteX2" fmla="*/ 0 w 2276272"/>
              <a:gd name="connsiteY2" fmla="*/ 291830 h 385604"/>
              <a:gd name="connsiteX0" fmla="*/ 1242602 w 1242602"/>
              <a:gd name="connsiteY0" fmla="*/ 0 h 1893171"/>
              <a:gd name="connsiteX1" fmla="*/ 402005 w 1242602"/>
              <a:gd name="connsiteY1" fmla="*/ 370286 h 1893171"/>
              <a:gd name="connsiteX2" fmla="*/ 0 w 1242602"/>
              <a:gd name="connsiteY2" fmla="*/ 1892030 h 1893171"/>
              <a:gd name="connsiteX0" fmla="*/ 1242602 w 1242602"/>
              <a:gd name="connsiteY0" fmla="*/ 0 h 1892030"/>
              <a:gd name="connsiteX1" fmla="*/ 402005 w 1242602"/>
              <a:gd name="connsiteY1" fmla="*/ 370286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823368 w 1580533"/>
              <a:gd name="connsiteY1" fmla="*/ 210280 h 1911909"/>
              <a:gd name="connsiteX2" fmla="*/ 0 w 1580533"/>
              <a:gd name="connsiteY2" fmla="*/ 1911909 h 1911909"/>
              <a:gd name="connsiteX0" fmla="*/ 1554776 w 1554776"/>
              <a:gd name="connsiteY0" fmla="*/ 0 h 2897143"/>
              <a:gd name="connsiteX1" fmla="*/ 797611 w 1554776"/>
              <a:gd name="connsiteY1" fmla="*/ 210280 h 2897143"/>
              <a:gd name="connsiteX2" fmla="*/ 0 w 1554776"/>
              <a:gd name="connsiteY2" fmla="*/ 2897143 h 2897143"/>
              <a:gd name="connsiteX0" fmla="*/ 1554776 w 1554776"/>
              <a:gd name="connsiteY0" fmla="*/ 0 h 2897143"/>
              <a:gd name="connsiteX1" fmla="*/ 797611 w 1554776"/>
              <a:gd name="connsiteY1" fmla="*/ 210280 h 2897143"/>
              <a:gd name="connsiteX2" fmla="*/ 0 w 1554776"/>
              <a:gd name="connsiteY2" fmla="*/ 2897143 h 2897143"/>
              <a:gd name="connsiteX0" fmla="*/ 2739813 w 2739813"/>
              <a:gd name="connsiteY0" fmla="*/ 100748 h 2997891"/>
              <a:gd name="connsiteX1" fmla="*/ 50817 w 2739813"/>
              <a:gd name="connsiteY1" fmla="*/ 14814 h 2997891"/>
              <a:gd name="connsiteX2" fmla="*/ 1185037 w 2739813"/>
              <a:gd name="connsiteY2" fmla="*/ 2997891 h 2997891"/>
              <a:gd name="connsiteX0" fmla="*/ 2656101 w 2656101"/>
              <a:gd name="connsiteY0" fmla="*/ 119513 h 2997337"/>
              <a:gd name="connsiteX1" fmla="*/ 50817 w 2656101"/>
              <a:gd name="connsiteY1" fmla="*/ 14260 h 2997337"/>
              <a:gd name="connsiteX2" fmla="*/ 1185037 w 2656101"/>
              <a:gd name="connsiteY2" fmla="*/ 2997337 h 2997337"/>
              <a:gd name="connsiteX0" fmla="*/ 2656101 w 2656101"/>
              <a:gd name="connsiteY0" fmla="*/ 116412 h 2994236"/>
              <a:gd name="connsiteX1" fmla="*/ 50817 w 2656101"/>
              <a:gd name="connsiteY1" fmla="*/ 11159 h 2994236"/>
              <a:gd name="connsiteX2" fmla="*/ 1185037 w 2656101"/>
              <a:gd name="connsiteY2" fmla="*/ 2994236 h 2994236"/>
              <a:gd name="connsiteX0" fmla="*/ 3306303 w 3306303"/>
              <a:gd name="connsiteY0" fmla="*/ 116412 h 1403695"/>
              <a:gd name="connsiteX1" fmla="*/ 701019 w 3306303"/>
              <a:gd name="connsiteY1" fmla="*/ 11159 h 1403695"/>
              <a:gd name="connsiteX2" fmla="*/ 0 w 3306303"/>
              <a:gd name="connsiteY2" fmla="*/ 1403695 h 1403695"/>
              <a:gd name="connsiteX0" fmla="*/ 3306303 w 3306303"/>
              <a:gd name="connsiteY0" fmla="*/ 116412 h 1403695"/>
              <a:gd name="connsiteX1" fmla="*/ 701019 w 3306303"/>
              <a:gd name="connsiteY1" fmla="*/ 11159 h 1403695"/>
              <a:gd name="connsiteX2" fmla="*/ 0 w 3306303"/>
              <a:gd name="connsiteY2" fmla="*/ 1403695 h 1403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6303" h="1403695">
                <a:moveTo>
                  <a:pt x="3306303" y="116412"/>
                </a:moveTo>
                <a:cubicBezTo>
                  <a:pt x="3268830" y="527166"/>
                  <a:pt x="1043954" y="-88832"/>
                  <a:pt x="701019" y="11159"/>
                </a:cubicBezTo>
                <a:cubicBezTo>
                  <a:pt x="358084" y="111150"/>
                  <a:pt x="106231" y="944880"/>
                  <a:pt x="0" y="140369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5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4AD9-5E61-18A5-1713-8A190FFB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Space complexity for string-valued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F777C6-5428-5C33-BEE8-7CA100303A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6062" y="1825624"/>
                <a:ext cx="11884337" cy="480608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Def: </a:t>
                </a:r>
                <a:r>
                  <a:rPr lang="en-US" dirty="0"/>
                  <a:t>We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computable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space </a:t>
                </a:r>
                <a:r>
                  <a:rPr lang="en-US" dirty="0"/>
                  <a:t>if there is a 3-tape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that:</a:t>
                </a:r>
              </a:p>
              <a:p>
                <a:pPr lvl="1"/>
                <a:r>
                  <a:rPr lang="en-US" dirty="0"/>
                  <a:t>If we 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on tape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then it halts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tape 3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never modifies tape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’s behavior does not depend on what it reads on tape 3</a:t>
                </a:r>
                <a:endParaRPr lang="en-US" b="0" dirty="0"/>
              </a:p>
              <a:p>
                <a:pPr lvl="1"/>
                <a:r>
                  <a:rPr lang="en-US" dirty="0"/>
                  <a:t>Whenever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reads a blank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⊔</m:t>
                    </m:r>
                  </m:oMath>
                </a14:m>
                <a:r>
                  <a:rPr lang="en-US" dirty="0"/>
                  <a:t> on tape 1, the tape 1 head moves to the left</a:t>
                </a:r>
              </a:p>
              <a:p>
                <a:pPr lvl="1"/>
                <a:r>
                  <a:rPr lang="en-US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the maximum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such that the tape 2 head visits cell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during the computation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F777C6-5428-5C33-BEE8-7CA100303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6062" y="1825624"/>
                <a:ext cx="11884337" cy="4806085"/>
              </a:xfrm>
              <a:blipFill>
                <a:blip r:embed="rId2"/>
                <a:stretch>
                  <a:fillRect l="-924" r="-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E91B7-CCFF-EF07-DF70-614E98789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07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C776-C252-1E0C-3A88-D488B337F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96" y="365125"/>
            <a:ext cx="10515600" cy="1325563"/>
          </a:xfrm>
        </p:spPr>
        <p:txBody>
          <a:bodyPr/>
          <a:lstStyle/>
          <a:p>
            <a:r>
              <a:rPr lang="en-US" dirty="0"/>
              <a:t>Completeness </a:t>
            </a:r>
            <a:r>
              <a:rPr lang="en-US" dirty="0" err="1"/>
              <a:t>w.r.t.</a:t>
            </a:r>
            <a:r>
              <a:rPr lang="en-US" dirty="0"/>
              <a:t> log-space reductions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CE162B-AA04-BB65-9574-4649FEFB85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1987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be a complexity class (set of languages)</a:t>
                </a:r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 with respect to log-space mapping reductions</a:t>
                </a:r>
                <a:r>
                  <a:rPr lang="en-US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and for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there is a log-space mapping reduction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When people say 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NL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  <a:r>
                  <a:rPr lang="en-US" dirty="0"/>
                  <a:t>,” they usually mean 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NL</m:t>
                    </m:r>
                  </m:oMath>
                </a14:m>
                <a:r>
                  <a:rPr lang="en-US" dirty="0"/>
                  <a:t>-complete with respect to log-space mapping reductions”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CE162B-AA04-BB65-9574-4649FEFB85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19874"/>
              </a:xfrm>
              <a:blipFill>
                <a:blip r:embed="rId2"/>
                <a:stretch>
                  <a:fillRect l="-1043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2A2A5-DFE5-C2C1-9D54-ADC7C352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97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C810CB-E4A3-59F0-F45B-606EC63EB0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STCONN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NL</m:t>
                    </m:r>
                  </m:oMath>
                </a14:m>
                <a:r>
                  <a:rPr lang="en-US" dirty="0"/>
                  <a:t>-complete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C810CB-E4A3-59F0-F45B-606EC63EB0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20CBF2-CBF6-C639-6BFF-ACCEA73CB5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4320" y="3763442"/>
                <a:ext cx="11763103" cy="2865549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b="1" dirty="0"/>
                  <a:t>Proof:</a:t>
                </a:r>
                <a:r>
                  <a:rPr lang="en-US" dirty="0"/>
                  <a:t> We have already shown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STCONN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NL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Now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a nondeterministic log-space TM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. Reduction: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Each vertex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represents a “configuration”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namely, the internal state, the contents of the </a:t>
                </a:r>
                <a:r>
                  <a:rPr lang="en-US" dirty="0">
                    <a:solidFill>
                      <a:schemeClr val="accent1"/>
                    </a:solidFill>
                  </a:rPr>
                  <a:t>work tape</a:t>
                </a:r>
                <a:r>
                  <a:rPr lang="en-US" dirty="0"/>
                  <a:t>, and the locations of heads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20CBF2-CBF6-C639-6BFF-ACCEA73CB5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4320" y="3763442"/>
                <a:ext cx="11763103" cy="2865549"/>
              </a:xfrm>
              <a:blipFill>
                <a:blip r:embed="rId3"/>
                <a:stretch>
                  <a:fillRect l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2FE0E-5A89-B439-827B-542E6AE5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F3B3375-E376-A122-AD19-A3139CF1F64B}"/>
                  </a:ext>
                </a:extLst>
              </p:cNvPr>
              <p:cNvSpPr/>
              <p:nvPr/>
            </p:nvSpPr>
            <p:spPr>
              <a:xfrm>
                <a:off x="2751786" y="1661783"/>
                <a:ext cx="6697014" cy="160342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STCONN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NL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-complete</a:t>
                </a:r>
                <a:r>
                  <a:rPr lang="en-US" sz="2800" dirty="0">
                    <a:solidFill>
                      <a:schemeClr val="tx1"/>
                    </a:solidFill>
                  </a:rPr>
                  <a:t> with respect to log-space mapping reductions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F3B3375-E376-A122-AD19-A3139CF1F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786" y="1661783"/>
                <a:ext cx="6697014" cy="1603420"/>
              </a:xfrm>
              <a:prstGeom prst="rect">
                <a:avLst/>
              </a:prstGeom>
              <a:blipFill>
                <a:blip r:embed="rId4"/>
                <a:stretch>
                  <a:fillRect b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276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3E8B140-AA2A-144F-27DE-2E1F74C61F8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STCONN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NL</m:t>
                    </m:r>
                  </m:oMath>
                </a14:m>
                <a:r>
                  <a:rPr lang="en-US" dirty="0"/>
                  <a:t>-complete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3E8B140-AA2A-144F-27DE-2E1F74C61F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CC65EA-635D-A639-7DDA-009BBAE8E1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6823" y="1825625"/>
                <a:ext cx="10863329" cy="4581614"/>
              </a:xfrm>
            </p:spPr>
            <p:txBody>
              <a:bodyPr/>
              <a:lstStyle/>
              <a:p>
                <a:r>
                  <a:rPr lang="en-US" dirty="0"/>
                  <a:t>We put an edge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can go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in a single step (with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written on input tape)</a:t>
                </a:r>
              </a:p>
              <a:p>
                <a:r>
                  <a:rPr lang="en-US" dirty="0"/>
                  <a:t>We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initial configuration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accepting configuration</a:t>
                </a:r>
              </a:p>
              <a:p>
                <a:r>
                  <a:rPr lang="en-US" dirty="0"/>
                  <a:t>(Without loss of generality, the accepting configuration is unique)</a:t>
                </a:r>
              </a:p>
              <a:p>
                <a:r>
                  <a:rPr lang="en-US" dirty="0"/>
                  <a:t>YES maps to YES ✔️ NO maps to NO ✔️</a:t>
                </a:r>
              </a:p>
              <a:p>
                <a:r>
                  <a:rPr lang="en-US" dirty="0"/>
                  <a:t>Exercise: The reduction can be computed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space ✔️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CC65EA-635D-A639-7DDA-009BBAE8E1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6823" y="1825625"/>
                <a:ext cx="10863329" cy="4581614"/>
              </a:xfrm>
              <a:blipFill>
                <a:blip r:embed="rId3"/>
                <a:stretch>
                  <a:fillRect l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04592-CAA3-2B30-82EB-D50C88B9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894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D20D-F12E-027A-FF47-864918DD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</a:t>
            </a:r>
            <a:r>
              <a:rPr lang="en-US" dirty="0" err="1"/>
              <a:t>Savitch’s</a:t>
            </a:r>
            <a:r>
              <a:rPr lang="en-US" dirty="0"/>
              <a:t>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392FA1-6019-875E-F1C5-1E7A34D869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37163"/>
                <a:ext cx="10515600" cy="3239799"/>
              </a:xfrm>
            </p:spPr>
            <p:txBody>
              <a:bodyPr/>
              <a:lstStyle/>
              <a:p>
                <a:r>
                  <a:rPr lang="en-US" dirty="0"/>
                  <a:t>Proof step 1: Show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STCONN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SPACE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✔️</a:t>
                </a:r>
              </a:p>
              <a:p>
                <a:r>
                  <a:rPr lang="en-US" dirty="0"/>
                  <a:t>Proof step 2: Show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STCONN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NL</m:t>
                    </m:r>
                  </m:oMath>
                </a14:m>
                <a:r>
                  <a:rPr lang="en-US" dirty="0"/>
                  <a:t>-complete ✔️</a:t>
                </a:r>
              </a:p>
              <a:p>
                <a:r>
                  <a:rPr lang="en-US" dirty="0"/>
                  <a:t>Proof step 3: Show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SPACE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closed</a:t>
                </a:r>
                <a:r>
                  <a:rPr lang="en-US" dirty="0"/>
                  <a:t> under log-space mapping </a:t>
                </a:r>
                <a:r>
                  <a:rPr lang="en-US"/>
                  <a:t>reductions </a:t>
                </a:r>
                <a:r>
                  <a:rPr lang="en-US" dirty="0"/>
                  <a:t>[</a:t>
                </a:r>
                <a:r>
                  <a:rPr lang="en-US"/>
                  <a:t>we didn’t get to this]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392FA1-6019-875E-F1C5-1E7A34D869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37163"/>
                <a:ext cx="10515600" cy="323979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76CAC-8104-4E35-2F01-2BB63ABB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8FD1550-AE08-3889-F019-48CA11870E93}"/>
                  </a:ext>
                </a:extLst>
              </p:cNvPr>
              <p:cNvSpPr/>
              <p:nvPr/>
            </p:nvSpPr>
            <p:spPr>
              <a:xfrm>
                <a:off x="2641600" y="1690688"/>
                <a:ext cx="6908799" cy="88562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Savitch’s 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NL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SPACE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8FD1550-AE08-3889-F019-48CA11870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600" y="1690688"/>
                <a:ext cx="6908799" cy="8856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31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1A9460-113E-47CA-C5F1-D49E2E72DF15}"/>
              </a:ext>
            </a:extLst>
          </p:cNvPr>
          <p:cNvSpPr/>
          <p:nvPr/>
        </p:nvSpPr>
        <p:spPr>
          <a:xfrm>
            <a:off x="4950692" y="3005410"/>
            <a:ext cx="2290618" cy="264695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7F3EE4-D75A-343A-5532-883F426A23D2}"/>
              </a:ext>
            </a:extLst>
          </p:cNvPr>
          <p:cNvGrpSpPr/>
          <p:nvPr/>
        </p:nvGrpSpPr>
        <p:grpSpPr>
          <a:xfrm>
            <a:off x="5678366" y="4554349"/>
            <a:ext cx="835270" cy="829952"/>
            <a:chOff x="3068515" y="5149540"/>
            <a:chExt cx="835270" cy="1003042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5C513E-4FC9-F423-3071-7B0D8791CEC2}"/>
                </a:ext>
              </a:extLst>
            </p:cNvPr>
            <p:cNvSpPr/>
            <p:nvPr/>
          </p:nvSpPr>
          <p:spPr>
            <a:xfrm>
              <a:off x="3068515" y="5149540"/>
              <a:ext cx="835270" cy="100304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/>
                <p:nvPr/>
              </p:nvSpPr>
              <p:spPr>
                <a:xfrm>
                  <a:off x="3270994" y="5265970"/>
                  <a:ext cx="430306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994" y="5265970"/>
                  <a:ext cx="430306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/>
              <p:nvPr/>
            </p:nvSpPr>
            <p:spPr>
              <a:xfrm>
                <a:off x="5808352" y="3230182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352" y="3230182"/>
                <a:ext cx="575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F2749C6E-1A1B-3757-4E10-8B99FB432499}"/>
              </a:ext>
            </a:extLst>
          </p:cNvPr>
          <p:cNvSpPr/>
          <p:nvPr/>
        </p:nvSpPr>
        <p:spPr>
          <a:xfrm>
            <a:off x="3893127" y="1182254"/>
            <a:ext cx="4405745" cy="4669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CA2D381-4C11-6DDA-86B3-C348CF3A8CA0}"/>
                  </a:ext>
                </a:extLst>
              </p:cNvPr>
              <p:cNvSpPr txBox="1"/>
              <p:nvPr/>
            </p:nvSpPr>
            <p:spPr>
              <a:xfrm>
                <a:off x="5251937" y="1432106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PSPACE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CA2D381-4C11-6DDA-86B3-C348CF3A8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937" y="1432106"/>
                <a:ext cx="1688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64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B21AB6-A2A6-2663-156D-BA720AE56C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0981" y="1459345"/>
                <a:ext cx="11554691" cy="527396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Proof: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a polynomial-space Turing machine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be an input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be the sequence of </a:t>
                </a:r>
                <a:r>
                  <a:rPr lang="en-US" dirty="0">
                    <a:solidFill>
                      <a:schemeClr val="accent1"/>
                    </a:solidFill>
                  </a:rPr>
                  <a:t>configurations</a:t>
                </a:r>
                <a:r>
                  <a:rPr lang="en-US" dirty="0"/>
                  <a:t> when we 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These configurations must all be distinct – otherwise there would be an </a:t>
                </a:r>
                <a:r>
                  <a:rPr lang="en-US" dirty="0">
                    <a:solidFill>
                      <a:schemeClr val="accent1"/>
                    </a:solidFill>
                  </a:rPr>
                  <a:t>infinite loop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∪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B21AB6-A2A6-2663-156D-BA720AE56C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0981" y="1459345"/>
                <a:ext cx="11554691" cy="5273964"/>
              </a:xfrm>
              <a:blipFill>
                <a:blip r:embed="rId2"/>
                <a:stretch>
                  <a:fillRect l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24D15-2C29-2B4B-3A70-DE759E97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674B93B-B061-2568-08FF-E7FF03C09D6F}"/>
                  </a:ext>
                </a:extLst>
              </p:cNvPr>
              <p:cNvSpPr/>
              <p:nvPr/>
            </p:nvSpPr>
            <p:spPr>
              <a:xfrm>
                <a:off x="3849298" y="305233"/>
                <a:ext cx="4493403" cy="88562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PSPACE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674B93B-B061-2568-08FF-E7FF03C09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298" y="305233"/>
                <a:ext cx="4493403" cy="8856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44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F2749C6E-1A1B-3757-4E10-8B99FB432499}"/>
              </a:ext>
            </a:extLst>
          </p:cNvPr>
          <p:cNvSpPr/>
          <p:nvPr/>
        </p:nvSpPr>
        <p:spPr>
          <a:xfrm>
            <a:off x="3893127" y="2032000"/>
            <a:ext cx="4405745" cy="445884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1A9460-113E-47CA-C5F1-D49E2E72DF15}"/>
              </a:ext>
            </a:extLst>
          </p:cNvPr>
          <p:cNvSpPr/>
          <p:nvPr/>
        </p:nvSpPr>
        <p:spPr>
          <a:xfrm>
            <a:off x="4950692" y="3644885"/>
            <a:ext cx="2290618" cy="264695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5C513E-4FC9-F423-3071-7B0D8791CEC2}"/>
              </a:ext>
            </a:extLst>
          </p:cNvPr>
          <p:cNvSpPr/>
          <p:nvPr/>
        </p:nvSpPr>
        <p:spPr>
          <a:xfrm>
            <a:off x="5678366" y="5193824"/>
            <a:ext cx="835270" cy="8299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9DB675-415D-7823-D9E8-E390CE9AC9C9}"/>
                  </a:ext>
                </a:extLst>
              </p:cNvPr>
              <p:cNvSpPr txBox="1"/>
              <p:nvPr/>
            </p:nvSpPr>
            <p:spPr>
              <a:xfrm>
                <a:off x="5895391" y="5249981"/>
                <a:ext cx="430306" cy="305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9DB675-415D-7823-D9E8-E390CE9AC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391" y="5249981"/>
                <a:ext cx="430306" cy="305598"/>
              </a:xfrm>
              <a:prstGeom prst="rect">
                <a:avLst/>
              </a:prstGeom>
              <a:blipFill>
                <a:blip r:embed="rId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/>
              <p:nvPr/>
            </p:nvSpPr>
            <p:spPr>
              <a:xfrm>
                <a:off x="5808352" y="3869657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352" y="3869657"/>
                <a:ext cx="575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CA2D381-4C11-6DDA-86B3-C348CF3A8CA0}"/>
                  </a:ext>
                </a:extLst>
              </p:cNvPr>
              <p:cNvSpPr txBox="1"/>
              <p:nvPr/>
            </p:nvSpPr>
            <p:spPr>
              <a:xfrm>
                <a:off x="5251937" y="2316418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PSPACE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CA2D381-4C11-6DDA-86B3-C348CF3A8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937" y="2316418"/>
                <a:ext cx="1688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B21A7C9F-DAB2-493D-5104-2D2E84416B07}"/>
              </a:ext>
            </a:extLst>
          </p:cNvPr>
          <p:cNvSpPr/>
          <p:nvPr/>
        </p:nvSpPr>
        <p:spPr>
          <a:xfrm>
            <a:off x="3075709" y="277091"/>
            <a:ext cx="6059055" cy="644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926160-EAD0-6771-D37E-3AE801C6614C}"/>
                  </a:ext>
                </a:extLst>
              </p:cNvPr>
              <p:cNvSpPr txBox="1"/>
              <p:nvPr/>
            </p:nvSpPr>
            <p:spPr>
              <a:xfrm>
                <a:off x="5251936" y="566157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926160-EAD0-6771-D37E-3AE801C66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936" y="566157"/>
                <a:ext cx="16881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139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24FD63-33A9-36BD-5078-C8E214B559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PSPACE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24FD63-33A9-36BD-5078-C8E214B55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0A6E9C-8BA3-3135-06A9-1DB31BA9DB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1126" y="1834861"/>
                <a:ext cx="11249891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PSPACE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we expect: </a:t>
                </a:r>
                <a:r>
                  <a:rPr lang="en-US" dirty="0">
                    <a:solidFill>
                      <a:schemeClr val="accent1"/>
                    </a:solidFill>
                  </a:rPr>
                  <a:t>All</a:t>
                </a:r>
                <a:r>
                  <a:rPr lang="en-US" dirty="0"/>
                  <a:t> of these containments are </a:t>
                </a:r>
                <a:r>
                  <a:rPr lang="en-US" dirty="0">
                    <a:solidFill>
                      <a:schemeClr val="accent1"/>
                    </a:solidFill>
                  </a:rPr>
                  <a:t>strict</a:t>
                </a:r>
              </a:p>
              <a:p>
                <a:r>
                  <a:rPr lang="en-US" dirty="0"/>
                  <a:t>What we can prove: </a:t>
                </a:r>
                <a:r>
                  <a:rPr lang="en-US" dirty="0">
                    <a:solidFill>
                      <a:schemeClr val="accent1"/>
                    </a:solidFill>
                  </a:rPr>
                  <a:t>At least one </a:t>
                </a:r>
                <a:r>
                  <a:rPr lang="en-US" dirty="0"/>
                  <a:t>of these containments is strict. (Why?)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0A6E9C-8BA3-3135-06A9-1DB31BA9D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1126" y="1834861"/>
                <a:ext cx="11249891" cy="4351338"/>
              </a:xfrm>
              <a:blipFill>
                <a:blip r:embed="rId3"/>
                <a:stretch>
                  <a:fillRect l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A41C5-CC6C-740E-6A3B-3DFC6B7A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55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79019-B000-63F7-864C-29C52CFA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Sublinear-space 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CC5C5E-F356-D58D-4BDF-294CBFB971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Can we solve any interesting problems using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space</a:t>
                </a:r>
                <a:r>
                  <a:rPr lang="en-US" dirty="0"/>
                  <a:t>?</a:t>
                </a:r>
              </a:p>
              <a:p>
                <a:r>
                  <a:rPr lang="en-US" dirty="0"/>
                  <a:t>The one-tape Turing machine is the </a:t>
                </a:r>
                <a:r>
                  <a:rPr lang="en-US" dirty="0">
                    <a:solidFill>
                      <a:schemeClr val="accent1"/>
                    </a:solidFill>
                  </a:rPr>
                  <a:t>not the right model</a:t>
                </a:r>
                <a:r>
                  <a:rPr lang="en-US" dirty="0"/>
                  <a:t> of computation for studying sublinear-space algorithms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CC5C5E-F356-D58D-4BDF-294CBFB971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6F0D1-9372-905A-0715-AF3E33FC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17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832E-1997-D342-B523-9355CF7A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Sublinear-space computation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18B0E-DC8B-9CB2-25EC-39B67A2B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0AB4B62-B70A-B68A-E57C-AF0C95C2F1AA}"/>
              </a:ext>
            </a:extLst>
          </p:cNvPr>
          <p:cNvGrpSpPr/>
          <p:nvPr/>
        </p:nvGrpSpPr>
        <p:grpSpPr>
          <a:xfrm>
            <a:off x="6227135" y="2397531"/>
            <a:ext cx="5964865" cy="1031469"/>
            <a:chOff x="6227135" y="680484"/>
            <a:chExt cx="5964865" cy="103146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8791630-E5CB-4BFB-DB47-C37294545EFB}"/>
                </a:ext>
              </a:extLst>
            </p:cNvPr>
            <p:cNvCxnSpPr/>
            <p:nvPr/>
          </p:nvCxnSpPr>
          <p:spPr>
            <a:xfrm>
              <a:off x="6227135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75D83B4-E4DE-03CD-48D9-2DEAD3F5F7D6}"/>
                </a:ext>
              </a:extLst>
            </p:cNvPr>
            <p:cNvCxnSpPr>
              <a:cxnSpLocks/>
            </p:cNvCxnSpPr>
            <p:nvPr/>
          </p:nvCxnSpPr>
          <p:spPr>
            <a:xfrm>
              <a:off x="6227135" y="701749"/>
              <a:ext cx="59648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CD1899-D1C7-78A0-AE42-F76FC1D1C06F}"/>
                </a:ext>
              </a:extLst>
            </p:cNvPr>
            <p:cNvCxnSpPr>
              <a:cxnSpLocks/>
            </p:cNvCxnSpPr>
            <p:nvPr/>
          </p:nvCxnSpPr>
          <p:spPr>
            <a:xfrm>
              <a:off x="6227135" y="1690688"/>
              <a:ext cx="59648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22AEDA1-7544-90A6-1570-ED312458B5BB}"/>
                </a:ext>
              </a:extLst>
            </p:cNvPr>
            <p:cNvCxnSpPr/>
            <p:nvPr/>
          </p:nvCxnSpPr>
          <p:spPr>
            <a:xfrm>
              <a:off x="7187610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10AEA77-8870-0339-BAB9-6DC595EC52E7}"/>
                </a:ext>
              </a:extLst>
            </p:cNvPr>
            <p:cNvCxnSpPr/>
            <p:nvPr/>
          </p:nvCxnSpPr>
          <p:spPr>
            <a:xfrm>
              <a:off x="8165805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560F4DE-9467-8BD9-4112-CD311597A440}"/>
                </a:ext>
              </a:extLst>
            </p:cNvPr>
            <p:cNvCxnSpPr/>
            <p:nvPr/>
          </p:nvCxnSpPr>
          <p:spPr>
            <a:xfrm>
              <a:off x="9122735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2AE9CE-B467-81D7-4AA9-FB5234C14BC2}"/>
                </a:ext>
              </a:extLst>
            </p:cNvPr>
            <p:cNvCxnSpPr/>
            <p:nvPr/>
          </p:nvCxnSpPr>
          <p:spPr>
            <a:xfrm>
              <a:off x="10090298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DF3CDAF-E64C-BEAC-E93C-558B035D15C2}"/>
                </a:ext>
              </a:extLst>
            </p:cNvPr>
            <p:cNvCxnSpPr/>
            <p:nvPr/>
          </p:nvCxnSpPr>
          <p:spPr>
            <a:xfrm>
              <a:off x="11100391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245E977-0C46-2B60-7AE8-DA030511B89C}"/>
                </a:ext>
              </a:extLst>
            </p:cNvPr>
            <p:cNvCxnSpPr/>
            <p:nvPr/>
          </p:nvCxnSpPr>
          <p:spPr>
            <a:xfrm>
              <a:off x="12046688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853927B6-BB16-7182-5F71-9AB79FD2A34B}"/>
              </a:ext>
            </a:extLst>
          </p:cNvPr>
          <p:cNvSpPr/>
          <p:nvPr/>
        </p:nvSpPr>
        <p:spPr>
          <a:xfrm>
            <a:off x="6315741" y="3237503"/>
            <a:ext cx="832882" cy="729030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0C5095-4036-E959-EE48-309955FB248B}"/>
              </a:ext>
            </a:extLst>
          </p:cNvPr>
          <p:cNvGrpSpPr/>
          <p:nvPr/>
        </p:nvGrpSpPr>
        <p:grpSpPr>
          <a:xfrm>
            <a:off x="6491181" y="2610244"/>
            <a:ext cx="3322671" cy="592290"/>
            <a:chOff x="6491181" y="893197"/>
            <a:chExt cx="3322671" cy="592290"/>
          </a:xfrm>
        </p:grpSpPr>
        <p:sp>
          <p:nvSpPr>
            <p:cNvPr id="17" name="A0">
              <a:extLst>
                <a:ext uri="{FF2B5EF4-FFF2-40B4-BE49-F238E27FC236}">
                  <a16:creationId xmlns:a16="http://schemas.microsoft.com/office/drawing/2014/main" id="{3233F7D9-79EB-68B7-7632-7472B258E475}"/>
                </a:ext>
              </a:extLst>
            </p:cNvPr>
            <p:cNvSpPr txBox="1"/>
            <p:nvPr/>
          </p:nvSpPr>
          <p:spPr>
            <a:xfrm>
              <a:off x="7432162" y="893197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18" name="B1">
              <a:extLst>
                <a:ext uri="{FF2B5EF4-FFF2-40B4-BE49-F238E27FC236}">
                  <a16:creationId xmlns:a16="http://schemas.microsoft.com/office/drawing/2014/main" id="{9B29607C-C4B3-A7D3-66AF-7E6A1676B129}"/>
                </a:ext>
              </a:extLst>
            </p:cNvPr>
            <p:cNvSpPr txBox="1"/>
            <p:nvPr/>
          </p:nvSpPr>
          <p:spPr>
            <a:xfrm>
              <a:off x="8378458" y="893198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19" name="C1">
              <a:extLst>
                <a:ext uri="{FF2B5EF4-FFF2-40B4-BE49-F238E27FC236}">
                  <a16:creationId xmlns:a16="http://schemas.microsoft.com/office/drawing/2014/main" id="{3621A697-A0EA-F1B1-B537-0D42F4112718}"/>
                </a:ext>
              </a:extLst>
            </p:cNvPr>
            <p:cNvSpPr txBox="1"/>
            <p:nvPr/>
          </p:nvSpPr>
          <p:spPr>
            <a:xfrm>
              <a:off x="9282225" y="900712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A0">
                  <a:extLst>
                    <a:ext uri="{FF2B5EF4-FFF2-40B4-BE49-F238E27FC236}">
                      <a16:creationId xmlns:a16="http://schemas.microsoft.com/office/drawing/2014/main" id="{6B0CF809-91EF-EE12-F429-50BA60BB7651}"/>
                    </a:ext>
                  </a:extLst>
                </p:cNvPr>
                <p:cNvSpPr txBox="1"/>
                <p:nvPr/>
              </p:nvSpPr>
              <p:spPr>
                <a:xfrm>
                  <a:off x="6491181" y="900712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A0">
                  <a:extLst>
                    <a:ext uri="{FF2B5EF4-FFF2-40B4-BE49-F238E27FC236}">
                      <a16:creationId xmlns:a16="http://schemas.microsoft.com/office/drawing/2014/main" id="{6B0CF809-91EF-EE12-F429-50BA60BB76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1181" y="900712"/>
                  <a:ext cx="531627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041095D-03FB-2E1B-70DB-0553BF3BF8A3}"/>
              </a:ext>
            </a:extLst>
          </p:cNvPr>
          <p:cNvGrpSpPr/>
          <p:nvPr/>
        </p:nvGrpSpPr>
        <p:grpSpPr>
          <a:xfrm>
            <a:off x="6227135" y="4568459"/>
            <a:ext cx="5964865" cy="1031469"/>
            <a:chOff x="6227135" y="680484"/>
            <a:chExt cx="5964865" cy="1031469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7265DF3-8266-D065-6E81-D398168F2968}"/>
                </a:ext>
              </a:extLst>
            </p:cNvPr>
            <p:cNvCxnSpPr/>
            <p:nvPr/>
          </p:nvCxnSpPr>
          <p:spPr>
            <a:xfrm>
              <a:off x="6227135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492D442-3335-A598-8DA7-946348C5B6B4}"/>
                </a:ext>
              </a:extLst>
            </p:cNvPr>
            <p:cNvCxnSpPr>
              <a:cxnSpLocks/>
            </p:cNvCxnSpPr>
            <p:nvPr/>
          </p:nvCxnSpPr>
          <p:spPr>
            <a:xfrm>
              <a:off x="6227135" y="701749"/>
              <a:ext cx="59648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290BD8-83A0-9470-2396-30B1C21ECF24}"/>
                </a:ext>
              </a:extLst>
            </p:cNvPr>
            <p:cNvCxnSpPr>
              <a:cxnSpLocks/>
            </p:cNvCxnSpPr>
            <p:nvPr/>
          </p:nvCxnSpPr>
          <p:spPr>
            <a:xfrm>
              <a:off x="6227135" y="1690688"/>
              <a:ext cx="59648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A528D73-6160-96B2-7684-499F7027BAA9}"/>
                </a:ext>
              </a:extLst>
            </p:cNvPr>
            <p:cNvCxnSpPr/>
            <p:nvPr/>
          </p:nvCxnSpPr>
          <p:spPr>
            <a:xfrm>
              <a:off x="7187610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AC7448F-8E4E-061B-6293-37360B6273F4}"/>
                </a:ext>
              </a:extLst>
            </p:cNvPr>
            <p:cNvCxnSpPr/>
            <p:nvPr/>
          </p:nvCxnSpPr>
          <p:spPr>
            <a:xfrm>
              <a:off x="8165805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1BD5A8-2811-3F0A-6A14-08C345EA5E9E}"/>
                </a:ext>
              </a:extLst>
            </p:cNvPr>
            <p:cNvCxnSpPr/>
            <p:nvPr/>
          </p:nvCxnSpPr>
          <p:spPr>
            <a:xfrm>
              <a:off x="9122735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22DE8D-A5BE-B10A-4F35-6DCCB3121F82}"/>
                </a:ext>
              </a:extLst>
            </p:cNvPr>
            <p:cNvCxnSpPr/>
            <p:nvPr/>
          </p:nvCxnSpPr>
          <p:spPr>
            <a:xfrm>
              <a:off x="10090298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E6B294F-F36C-717D-4D5F-C33D63F18C7D}"/>
                </a:ext>
              </a:extLst>
            </p:cNvPr>
            <p:cNvCxnSpPr/>
            <p:nvPr/>
          </p:nvCxnSpPr>
          <p:spPr>
            <a:xfrm>
              <a:off x="11100391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D20A09E-503C-715A-1BF3-0291524F4E84}"/>
                </a:ext>
              </a:extLst>
            </p:cNvPr>
            <p:cNvCxnSpPr/>
            <p:nvPr/>
          </p:nvCxnSpPr>
          <p:spPr>
            <a:xfrm>
              <a:off x="12046688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BB58D08-DF5F-B7DF-D5C1-4B99CCC11C6D}"/>
              </a:ext>
            </a:extLst>
          </p:cNvPr>
          <p:cNvSpPr/>
          <p:nvPr/>
        </p:nvSpPr>
        <p:spPr>
          <a:xfrm>
            <a:off x="8222513" y="5385934"/>
            <a:ext cx="832882" cy="729030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19D6665-8966-7DBA-F0FD-7FCB61630B8B}"/>
              </a:ext>
            </a:extLst>
          </p:cNvPr>
          <p:cNvSpPr/>
          <p:nvPr/>
        </p:nvSpPr>
        <p:spPr>
          <a:xfrm>
            <a:off x="5121823" y="3959158"/>
            <a:ext cx="1580533" cy="1911909"/>
          </a:xfrm>
          <a:custGeom>
            <a:avLst/>
            <a:gdLst>
              <a:gd name="connsiteX0" fmla="*/ 2276272 w 2324068"/>
              <a:gd name="connsiteY0" fmla="*/ 0 h 360615"/>
              <a:gd name="connsiteX1" fmla="*/ 2023353 w 2324068"/>
              <a:gd name="connsiteY1" fmla="*/ 340469 h 360615"/>
              <a:gd name="connsiteX2" fmla="*/ 0 w 2324068"/>
              <a:gd name="connsiteY2" fmla="*/ 291830 h 360615"/>
              <a:gd name="connsiteX0" fmla="*/ 2276272 w 2283976"/>
              <a:gd name="connsiteY0" fmla="*/ 0 h 360615"/>
              <a:gd name="connsiteX1" fmla="*/ 1624519 w 2283976"/>
              <a:gd name="connsiteY1" fmla="*/ 340469 h 360615"/>
              <a:gd name="connsiteX2" fmla="*/ 0 w 2283976"/>
              <a:gd name="connsiteY2" fmla="*/ 291830 h 360615"/>
              <a:gd name="connsiteX0" fmla="*/ 2276272 w 2276272"/>
              <a:gd name="connsiteY0" fmla="*/ 0 h 360615"/>
              <a:gd name="connsiteX1" fmla="*/ 1624519 w 2276272"/>
              <a:gd name="connsiteY1" fmla="*/ 340469 h 360615"/>
              <a:gd name="connsiteX2" fmla="*/ 0 w 2276272"/>
              <a:gd name="connsiteY2" fmla="*/ 291830 h 360615"/>
              <a:gd name="connsiteX0" fmla="*/ 2276272 w 2276272"/>
              <a:gd name="connsiteY0" fmla="*/ 0 h 385604"/>
              <a:gd name="connsiteX1" fmla="*/ 1435675 w 2276272"/>
              <a:gd name="connsiteY1" fmla="*/ 370286 h 385604"/>
              <a:gd name="connsiteX2" fmla="*/ 0 w 2276272"/>
              <a:gd name="connsiteY2" fmla="*/ 291830 h 385604"/>
              <a:gd name="connsiteX0" fmla="*/ 1242602 w 1242602"/>
              <a:gd name="connsiteY0" fmla="*/ 0 h 1893171"/>
              <a:gd name="connsiteX1" fmla="*/ 402005 w 1242602"/>
              <a:gd name="connsiteY1" fmla="*/ 370286 h 1893171"/>
              <a:gd name="connsiteX2" fmla="*/ 0 w 1242602"/>
              <a:gd name="connsiteY2" fmla="*/ 1892030 h 1893171"/>
              <a:gd name="connsiteX0" fmla="*/ 1242602 w 1242602"/>
              <a:gd name="connsiteY0" fmla="*/ 0 h 1892030"/>
              <a:gd name="connsiteX1" fmla="*/ 402005 w 1242602"/>
              <a:gd name="connsiteY1" fmla="*/ 370286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0533" h="1911909">
                <a:moveTo>
                  <a:pt x="1580533" y="0"/>
                </a:moveTo>
                <a:cubicBezTo>
                  <a:pt x="1517302" y="262647"/>
                  <a:pt x="1301532" y="419382"/>
                  <a:pt x="958597" y="519373"/>
                </a:cubicBezTo>
                <a:cubicBezTo>
                  <a:pt x="615662" y="619364"/>
                  <a:pt x="215702" y="1433775"/>
                  <a:pt x="0" y="191190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BD1D8FA3-73F4-54C8-04C0-17CF96F2087E}"/>
              </a:ext>
            </a:extLst>
          </p:cNvPr>
          <p:cNvSpPr/>
          <p:nvPr/>
        </p:nvSpPr>
        <p:spPr>
          <a:xfrm>
            <a:off x="4690444" y="5725203"/>
            <a:ext cx="603113" cy="623191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5A54E01-8A33-2278-29B0-9D5EC95FD9F0}"/>
              </a:ext>
            </a:extLst>
          </p:cNvPr>
          <p:cNvSpPr/>
          <p:nvPr/>
        </p:nvSpPr>
        <p:spPr>
          <a:xfrm>
            <a:off x="5171519" y="6138153"/>
            <a:ext cx="3466643" cy="364082"/>
          </a:xfrm>
          <a:custGeom>
            <a:avLst/>
            <a:gdLst>
              <a:gd name="connsiteX0" fmla="*/ 4192622 w 4429764"/>
              <a:gd name="connsiteY0" fmla="*/ 1712068 h 2024265"/>
              <a:gd name="connsiteX1" fmla="*/ 4085617 w 4429764"/>
              <a:gd name="connsiteY1" fmla="*/ 2023353 h 2024265"/>
              <a:gd name="connsiteX2" fmla="*/ 894945 w 4429764"/>
              <a:gd name="connsiteY2" fmla="*/ 1624519 h 2024265"/>
              <a:gd name="connsiteX3" fmla="*/ 1342417 w 4429764"/>
              <a:gd name="connsiteY3" fmla="*/ 379379 h 2024265"/>
              <a:gd name="connsiteX4" fmla="*/ 0 w 4429764"/>
              <a:gd name="connsiteY4" fmla="*/ 0 h 2024265"/>
              <a:gd name="connsiteX0" fmla="*/ 4192622 w 4232318"/>
              <a:gd name="connsiteY0" fmla="*/ 1712068 h 1995260"/>
              <a:gd name="connsiteX1" fmla="*/ 3112851 w 4232318"/>
              <a:gd name="connsiteY1" fmla="*/ 1994170 h 1995260"/>
              <a:gd name="connsiteX2" fmla="*/ 894945 w 4232318"/>
              <a:gd name="connsiteY2" fmla="*/ 1624519 h 1995260"/>
              <a:gd name="connsiteX3" fmla="*/ 1342417 w 4232318"/>
              <a:gd name="connsiteY3" fmla="*/ 379379 h 1995260"/>
              <a:gd name="connsiteX4" fmla="*/ 0 w 4232318"/>
              <a:gd name="connsiteY4" fmla="*/ 0 h 1995260"/>
              <a:gd name="connsiteX0" fmla="*/ 4192622 w 4192622"/>
              <a:gd name="connsiteY0" fmla="*/ 1712068 h 1996589"/>
              <a:gd name="connsiteX1" fmla="*/ 3112851 w 4192622"/>
              <a:gd name="connsiteY1" fmla="*/ 1994170 h 1996589"/>
              <a:gd name="connsiteX2" fmla="*/ 894945 w 4192622"/>
              <a:gd name="connsiteY2" fmla="*/ 1624519 h 1996589"/>
              <a:gd name="connsiteX3" fmla="*/ 1342417 w 4192622"/>
              <a:gd name="connsiteY3" fmla="*/ 379379 h 1996589"/>
              <a:gd name="connsiteX4" fmla="*/ 0 w 4192622"/>
              <a:gd name="connsiteY4" fmla="*/ 0 h 1996589"/>
              <a:gd name="connsiteX0" fmla="*/ 4192622 w 4192622"/>
              <a:gd name="connsiteY0" fmla="*/ 1712068 h 1996589"/>
              <a:gd name="connsiteX1" fmla="*/ 2782111 w 4192622"/>
              <a:gd name="connsiteY1" fmla="*/ 1994170 h 1996589"/>
              <a:gd name="connsiteX2" fmla="*/ 894945 w 4192622"/>
              <a:gd name="connsiteY2" fmla="*/ 1624519 h 1996589"/>
              <a:gd name="connsiteX3" fmla="*/ 1342417 w 4192622"/>
              <a:gd name="connsiteY3" fmla="*/ 379379 h 1996589"/>
              <a:gd name="connsiteX4" fmla="*/ 0 w 4192622"/>
              <a:gd name="connsiteY4" fmla="*/ 0 h 1996589"/>
              <a:gd name="connsiteX0" fmla="*/ 4192622 w 4192622"/>
              <a:gd name="connsiteY0" fmla="*/ 1712068 h 1994420"/>
              <a:gd name="connsiteX1" fmla="*/ 2782111 w 4192622"/>
              <a:gd name="connsiteY1" fmla="*/ 1994170 h 1994420"/>
              <a:gd name="connsiteX2" fmla="*/ 1034093 w 4192622"/>
              <a:gd name="connsiteY2" fmla="*/ 1723910 h 1994420"/>
              <a:gd name="connsiteX3" fmla="*/ 1342417 w 4192622"/>
              <a:gd name="connsiteY3" fmla="*/ 379379 h 1994420"/>
              <a:gd name="connsiteX4" fmla="*/ 0 w 4192622"/>
              <a:gd name="connsiteY4" fmla="*/ 0 h 1994420"/>
              <a:gd name="connsiteX0" fmla="*/ 4192622 w 4192622"/>
              <a:gd name="connsiteY0" fmla="*/ 1712068 h 1999620"/>
              <a:gd name="connsiteX1" fmla="*/ 2782111 w 4192622"/>
              <a:gd name="connsiteY1" fmla="*/ 1994170 h 1999620"/>
              <a:gd name="connsiteX2" fmla="*/ 1034093 w 4192622"/>
              <a:gd name="connsiteY2" fmla="*/ 1723910 h 1999620"/>
              <a:gd name="connsiteX3" fmla="*/ 0 w 4192622"/>
              <a:gd name="connsiteY3" fmla="*/ 0 h 1999620"/>
              <a:gd name="connsiteX0" fmla="*/ 3158529 w 3158529"/>
              <a:gd name="connsiteY0" fmla="*/ 0 h 287552"/>
              <a:gd name="connsiteX1" fmla="*/ 1748018 w 3158529"/>
              <a:gd name="connsiteY1" fmla="*/ 282102 h 287552"/>
              <a:gd name="connsiteX2" fmla="*/ 0 w 3158529"/>
              <a:gd name="connsiteY2" fmla="*/ 11842 h 287552"/>
              <a:gd name="connsiteX0" fmla="*/ 3128712 w 3128712"/>
              <a:gd name="connsiteY0" fmla="*/ 0 h 300583"/>
              <a:gd name="connsiteX1" fmla="*/ 1718201 w 3128712"/>
              <a:gd name="connsiteY1" fmla="*/ 282102 h 300583"/>
              <a:gd name="connsiteX2" fmla="*/ 0 w 3128712"/>
              <a:gd name="connsiteY2" fmla="*/ 51598 h 300583"/>
              <a:gd name="connsiteX0" fmla="*/ 3128712 w 3128712"/>
              <a:gd name="connsiteY0" fmla="*/ 0 h 51598"/>
              <a:gd name="connsiteX1" fmla="*/ 0 w 3128712"/>
              <a:gd name="connsiteY1" fmla="*/ 51598 h 51598"/>
              <a:gd name="connsiteX0" fmla="*/ 3128712 w 3128712"/>
              <a:gd name="connsiteY0" fmla="*/ 0 h 264978"/>
              <a:gd name="connsiteX1" fmla="*/ 0 w 3128712"/>
              <a:gd name="connsiteY1" fmla="*/ 51598 h 264978"/>
              <a:gd name="connsiteX0" fmla="*/ 3128712 w 3128712"/>
              <a:gd name="connsiteY0" fmla="*/ 0 h 377356"/>
              <a:gd name="connsiteX1" fmla="*/ 0 w 3128712"/>
              <a:gd name="connsiteY1" fmla="*/ 51598 h 377356"/>
              <a:gd name="connsiteX0" fmla="*/ 3466643 w 3466643"/>
              <a:gd name="connsiteY0" fmla="*/ 0 h 364082"/>
              <a:gd name="connsiteX1" fmla="*/ 0 w 3466643"/>
              <a:gd name="connsiteY1" fmla="*/ 21781 h 364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66643" h="364082">
                <a:moveTo>
                  <a:pt x="3466643" y="0"/>
                </a:moveTo>
                <a:cubicBezTo>
                  <a:pt x="3338139" y="573790"/>
                  <a:pt x="784487" y="382269"/>
                  <a:pt x="0" y="21781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5A5B4C-A20B-B060-2A56-B114B3C9258D}"/>
              </a:ext>
            </a:extLst>
          </p:cNvPr>
          <p:cNvSpPr txBox="1"/>
          <p:nvPr/>
        </p:nvSpPr>
        <p:spPr>
          <a:xfrm>
            <a:off x="691103" y="2637233"/>
            <a:ext cx="3910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Read-only input tape ➡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0D6FDB-20FB-EBF2-E7EA-A4F45A7685C1}"/>
              </a:ext>
            </a:extLst>
          </p:cNvPr>
          <p:cNvSpPr txBox="1"/>
          <p:nvPr/>
        </p:nvSpPr>
        <p:spPr>
          <a:xfrm>
            <a:off x="691103" y="4839685"/>
            <a:ext cx="3935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Read-write work tape ➡</a:t>
            </a:r>
          </a:p>
        </p:txBody>
      </p:sp>
      <p:sp>
        <p:nvSpPr>
          <p:cNvPr id="3" name="A0">
            <a:extLst>
              <a:ext uri="{FF2B5EF4-FFF2-40B4-BE49-F238E27FC236}">
                <a16:creationId xmlns:a16="http://schemas.microsoft.com/office/drawing/2014/main" id="{10AB2D6F-9E1F-9C20-6E35-3E81DF09EC3B}"/>
              </a:ext>
            </a:extLst>
          </p:cNvPr>
          <p:cNvSpPr txBox="1"/>
          <p:nvPr/>
        </p:nvSpPr>
        <p:spPr>
          <a:xfrm>
            <a:off x="6432700" y="4814250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  <a:endParaRPr lang="en-US" dirty="0"/>
          </a:p>
        </p:txBody>
      </p:sp>
      <p:sp>
        <p:nvSpPr>
          <p:cNvPr id="32" name="A0">
            <a:extLst>
              <a:ext uri="{FF2B5EF4-FFF2-40B4-BE49-F238E27FC236}">
                <a16:creationId xmlns:a16="http://schemas.microsoft.com/office/drawing/2014/main" id="{23201AD2-102C-F536-250F-C4BF2FD24678}"/>
              </a:ext>
            </a:extLst>
          </p:cNvPr>
          <p:cNvSpPr txBox="1"/>
          <p:nvPr/>
        </p:nvSpPr>
        <p:spPr>
          <a:xfrm>
            <a:off x="7416211" y="4814250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#</a:t>
            </a:r>
            <a:endParaRPr lang="en-US" dirty="0"/>
          </a:p>
        </p:txBody>
      </p:sp>
      <p:sp>
        <p:nvSpPr>
          <p:cNvPr id="33" name="A0">
            <a:extLst>
              <a:ext uri="{FF2B5EF4-FFF2-40B4-BE49-F238E27FC236}">
                <a16:creationId xmlns:a16="http://schemas.microsoft.com/office/drawing/2014/main" id="{38FD31D2-0CC1-8CB7-0494-3D8FB0293471}"/>
              </a:ext>
            </a:extLst>
          </p:cNvPr>
          <p:cNvSpPr txBox="1"/>
          <p:nvPr/>
        </p:nvSpPr>
        <p:spPr>
          <a:xfrm>
            <a:off x="8369746" y="4818791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34" name="A0">
            <a:extLst>
              <a:ext uri="{FF2B5EF4-FFF2-40B4-BE49-F238E27FC236}">
                <a16:creationId xmlns:a16="http://schemas.microsoft.com/office/drawing/2014/main" id="{B4829B9B-2BC3-A6DF-2291-E4B0566CB9F4}"/>
              </a:ext>
            </a:extLst>
          </p:cNvPr>
          <p:cNvSpPr txBox="1"/>
          <p:nvPr/>
        </p:nvSpPr>
        <p:spPr>
          <a:xfrm>
            <a:off x="9313683" y="4808907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  <a:endParaRPr lang="en-US" dirty="0"/>
          </a:p>
        </p:txBody>
      </p:sp>
      <p:sp>
        <p:nvSpPr>
          <p:cNvPr id="35" name="C1">
            <a:extLst>
              <a:ext uri="{FF2B5EF4-FFF2-40B4-BE49-F238E27FC236}">
                <a16:creationId xmlns:a16="http://schemas.microsoft.com/office/drawing/2014/main" id="{21793166-8FEE-AF55-AF25-5E6118B1353F}"/>
              </a:ext>
            </a:extLst>
          </p:cNvPr>
          <p:cNvSpPr txBox="1"/>
          <p:nvPr/>
        </p:nvSpPr>
        <p:spPr>
          <a:xfrm>
            <a:off x="10315892" y="2621959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36" name="C1">
            <a:extLst>
              <a:ext uri="{FF2B5EF4-FFF2-40B4-BE49-F238E27FC236}">
                <a16:creationId xmlns:a16="http://schemas.microsoft.com/office/drawing/2014/main" id="{C0034305-6D09-E4F7-827F-1893DC49E1F1}"/>
              </a:ext>
            </a:extLst>
          </p:cNvPr>
          <p:cNvSpPr txBox="1"/>
          <p:nvPr/>
        </p:nvSpPr>
        <p:spPr>
          <a:xfrm>
            <a:off x="11307726" y="2623645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70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F9E4AD9-5E61-18A5-1713-8A190FFB6C9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0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SPACE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F9E4AD9-5E61-18A5-1713-8A190FFB6C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F777C6-5428-5C33-BEE8-7CA100303A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218" y="1825624"/>
                <a:ext cx="11730181" cy="480608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be a function (space bound)</a:t>
                </a:r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SPACE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 if there is a two-tape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that:</a:t>
                </a:r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accepts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and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rejects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never modifies the symbols written on tape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Whenever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reads a blank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⊔</m:t>
                    </m:r>
                  </m:oMath>
                </a14:m>
                <a:r>
                  <a:rPr lang="en-US" dirty="0"/>
                  <a:t> on tape 1, the tape 1 head moves to the left</a:t>
                </a:r>
              </a:p>
              <a:p>
                <a:pPr lvl="1"/>
                <a:r>
                  <a:rPr lang="en-US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the maximum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such that the tape 2 head visits cell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during the computation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F777C6-5428-5C33-BEE8-7CA100303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218" y="1825624"/>
                <a:ext cx="11730181" cy="4806085"/>
              </a:xfrm>
              <a:blipFill>
                <a:blip r:embed="rId3"/>
                <a:stretch>
                  <a:fillRect l="-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E91B7-CCFF-EF07-DF70-614E98789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969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92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164640</TotalTime>
  <Words>1660</Words>
  <Application>Microsoft Office PowerPoint</Application>
  <PresentationFormat>Widescreen</PresentationFormat>
  <Paragraphs>225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CMSC 28100  Introduction to Complexity Theory  Winter 2024 Instructor: William Hoza</vt:lpstr>
      <vt:lpstr>The complexity class "PSPACE"</vt:lpstr>
      <vt:lpstr>PowerPoint Presentation</vt:lpstr>
      <vt:lpstr>PowerPoint Presentation</vt:lpstr>
      <vt:lpstr>PowerPoint Presentation</vt:lpstr>
      <vt:lpstr>"P" vs. "NP" vs. "PSPACE" vs. "EXP"</vt:lpstr>
      <vt:lpstr>Sublinear-space computation</vt:lpstr>
      <vt:lpstr>Sublinear-space computation</vt:lpstr>
      <vt:lpstr>The complexity class "SPACE" (S)</vt:lpstr>
      <vt:lpstr>The complexity class "L"</vt:lpstr>
      <vt:lpstr>"BALANCED"∈"L" </vt:lpstr>
      <vt:lpstr>PowerPoint Presentation</vt:lpstr>
      <vt:lpstr>PowerPoint Presentation</vt:lpstr>
      <vt:lpstr>The "L" vs. "P" problem</vt:lpstr>
      <vt:lpstr>"L" vs. "P" vs. "NP" vs. "PSPACE"</vt:lpstr>
      <vt:lpstr>Final exam cutoff point</vt:lpstr>
      <vt:lpstr>Nondeterministic log space computation</vt:lpstr>
      <vt:lpstr>The s-t connectivity problem</vt:lpstr>
      <vt:lpstr>Two surprises about "NL"</vt:lpstr>
      <vt:lpstr>Proof of Savitch’s theorem</vt:lpstr>
      <vt:lpstr>Savitch’s algorithm</vt:lpstr>
      <vt:lpstr>Proof of Savitch’s theorem</vt:lpstr>
      <vt:lpstr>Log-space reductions</vt:lpstr>
      <vt:lpstr>Space-bounded “transducer”</vt:lpstr>
      <vt:lpstr>Space complexity for string-valued functions</vt:lpstr>
      <vt:lpstr>Completeness w.r.t. log-space reductions</vt:lpstr>
      <vt:lpstr>"STCONN" is "NL"-complete</vt:lpstr>
      <vt:lpstr>"STCONN" is "NL"-complete</vt:lpstr>
      <vt:lpstr>Proof of Savitch’s theorem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Pseudorandomness and Space Complexity</dc:title>
  <dc:creator>William Hoza</dc:creator>
  <cp:lastModifiedBy>William Hoza</cp:lastModifiedBy>
  <cp:revision>371</cp:revision>
  <dcterms:created xsi:type="dcterms:W3CDTF">2022-12-12T23:26:37Z</dcterms:created>
  <dcterms:modified xsi:type="dcterms:W3CDTF">2024-02-28T16:39:36Z</dcterms:modified>
</cp:coreProperties>
</file>