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400" r:id="rId2"/>
    <p:sldId id="664" r:id="rId3"/>
    <p:sldId id="858" r:id="rId4"/>
    <p:sldId id="907" r:id="rId5"/>
    <p:sldId id="932" r:id="rId6"/>
    <p:sldId id="864" r:id="rId7"/>
    <p:sldId id="865" r:id="rId8"/>
    <p:sldId id="866" r:id="rId9"/>
    <p:sldId id="867" r:id="rId10"/>
    <p:sldId id="905" r:id="rId11"/>
    <p:sldId id="868" r:id="rId12"/>
    <p:sldId id="881" r:id="rId13"/>
    <p:sldId id="908" r:id="rId14"/>
    <p:sldId id="876" r:id="rId15"/>
    <p:sldId id="877" r:id="rId16"/>
    <p:sldId id="884" r:id="rId17"/>
    <p:sldId id="882" r:id="rId18"/>
    <p:sldId id="883" r:id="rId19"/>
    <p:sldId id="885" r:id="rId20"/>
    <p:sldId id="887" r:id="rId21"/>
  </p:sldIdLst>
  <p:sldSz cx="12192000" cy="6858000"/>
  <p:notesSz cx="6858000" cy="91440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E1FBFF"/>
    <a:srgbClr val="FF99FF"/>
    <a:srgbClr val="FFCCFF"/>
    <a:srgbClr val="8A3500"/>
    <a:srgbClr val="00FFFF"/>
    <a:srgbClr val="444444"/>
    <a:srgbClr val="B1953A"/>
    <a:srgbClr val="E7E6E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56" autoAdjust="0"/>
    <p:restoredTop sz="78870" autoAdjust="0"/>
  </p:normalViewPr>
  <p:slideViewPr>
    <p:cSldViewPr snapToGrid="0">
      <p:cViewPr varScale="1">
        <p:scale>
          <a:sx n="95" d="100"/>
          <a:sy n="95" d="100"/>
        </p:scale>
        <p:origin x="970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C89D9-4143-4CE6-8C54-F02D74289DBF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6803F-40F5-437E-BE1A-AAEA2518A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43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0DE4-FF9C-80CF-C5CC-74A127A4B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64B6A-43CC-BC88-2615-C72CE1750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F18CE-EB28-5DD6-B11F-C69C0BB29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DF79-D6C2-44B3-8742-A22E7E2B2DFC}" type="datetime1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2A965-1956-CB40-F7D8-41BA1941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86D55-6856-8978-D386-5F0DC01A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955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00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EAB7-07EC-1EA5-53F3-8F4275E4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24E0C-DA48-06AA-BA2E-49DDBCA76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8F0FE-25F2-F159-1B9E-3CE051D0A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0D43-1401-4BC0-A39D-A766495ECF36}" type="datetime1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5A323-6743-3F78-3350-91557D22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EFC33-9C19-3F3B-CC37-11CD52F70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6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51E061-43B9-715E-10A1-43924C056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54F26-8700-5286-046A-F18D1D71C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5B5C2-B43D-EDEA-E6AC-0E7A5EFA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14FD-A691-403F-8A1F-9E3EDE8FE8F0}" type="datetime1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5AD3D-3C48-B69E-8B2E-A73197BE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94E5E-E577-449C-B1E5-FED04977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1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9E84-60CD-2150-A370-2D916ABCF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FFB9B-E796-4A75-E099-81EE16B66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B585-9E6C-6EB7-EF7D-115EDC85F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C3CF-17B5-4FE7-A6C3-1E55F63BBB29}" type="datetime1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2B97E-968F-0FDD-921C-6846DE861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1786B-4A9A-5DD9-FFE4-54BF3377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844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24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E31E-5737-97AE-B548-C476F3990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B9689-C3A0-666A-C71B-F0DE27D34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4547B-E9B5-8BCE-E253-08A353B9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81A7A-1332-4B30-AF4F-8BCB3CC4E7B6}" type="datetime1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6709A-57B6-02BB-4C18-2E008E5E5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117F1-3E92-F3D9-78F3-9326FCB14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2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E794-A894-D40F-64BE-8D410705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CF2C6-A7E3-B9F1-4014-740D27098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3E3D2-C77F-FBD4-344E-9F8F1EFBC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1D8CC-203D-1A00-3272-5C9F97939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C27B-0845-452C-9314-A19F69723BBD}" type="datetime1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40A68-87AE-D0B8-9C75-9538D0C94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14080-4E51-77B1-DE7C-35B79A84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6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46F28-653C-43CC-0F34-2CE78FEB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06BFB-CED3-31FF-C336-633076F7C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558B5-2476-BE98-66C3-D309FCDD9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69734-910F-007D-4002-F9D362914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B49EA7-3FB0-7A34-DE17-C2F34303A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7B5B7C-620E-B71B-6E6B-739508348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F1A3-5A5F-4792-B78C-6135637B9452}" type="datetime1">
              <a:rPr lang="en-US" smtClean="0"/>
              <a:t>5/8/2024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80EAE-C2DA-429E-2856-E9A39FCE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E1E504-838C-DA70-B564-044F0880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0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89578-BA9A-92B8-A46F-FA8D931FC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43D9A0-FA24-33DC-6CBE-DB1E4A2D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9451-D3D4-4E42-BABA-51ED05BC4A7B}" type="datetime1">
              <a:rPr lang="en-US" smtClean="0"/>
              <a:t>5/8/2024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81BF0-0DE8-96DB-7CEC-E1B839CD6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BFE14-C8B0-F638-FFB8-3AE6132C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0323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6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B7E2C-525A-20B9-5ABD-B1F52212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536A-191E-4FD3-9217-AC0125948861}" type="datetime1">
              <a:rPr lang="en-US" smtClean="0"/>
              <a:t>5/8/2024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A35DC-A81D-D970-E468-E6E7B757B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3F316-B2B0-A721-09FC-6CF0F365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6969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42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3158-EA36-B587-0F1E-F8F8A4F13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4835D-F4EB-9C46-9D4D-9767BE30B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17DB-6CBC-E581-B2D4-E4EBC1115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07D0D-F212-A2D4-82A7-5EC7440B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3400-7673-4D56-AFCD-41352542AA5B}" type="datetime1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36903-15A5-473D-5C6E-162F415BF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E457D-CA0C-E56D-EDCA-5301AC1F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9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6514E-03CF-9826-EE9B-7ACFB127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61131C-326F-042B-16D4-A65F9D0F2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A72E3-AD5B-5CD6-4991-51F45174F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87A13-CE50-8513-985C-D2C7D862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DF79-0AD1-4A96-B09E-944AF8ACECDD}" type="datetime1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61B45-13B0-76C7-8BAC-96EBF79D3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A6D0D-C224-73DC-0143-0881479E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7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6C8D14-FE37-35F9-6FC5-1BBE58023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BFB97-4B6A-F842-15DB-F6915CC92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76798-148C-2E16-43F6-3E69880A9F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0B097-4004-4718-A94A-9D119BA8F2F4}" type="datetime1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B81AC-BEE3-A42E-6ACF-BDFF7D14A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3639E-8602-86E4-86A5-EF2B46162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75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0.png"/><Relationship Id="rId13" Type="http://schemas.openxmlformats.org/officeDocument/2006/relationships/image" Target="../media/image170.png"/><Relationship Id="rId3" Type="http://schemas.openxmlformats.org/officeDocument/2006/relationships/image" Target="../media/image410.png"/><Relationship Id="rId7" Type="http://schemas.openxmlformats.org/officeDocument/2006/relationships/image" Target="../media/image115.png"/><Relationship Id="rId12" Type="http://schemas.openxmlformats.org/officeDocument/2006/relationships/image" Target="../media/image168.png"/><Relationship Id="rId17" Type="http://schemas.openxmlformats.org/officeDocument/2006/relationships/image" Target="../media/image250.png"/><Relationship Id="rId2" Type="http://schemas.openxmlformats.org/officeDocument/2006/relationships/image" Target="../media/image135.png"/><Relationship Id="rId16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11" Type="http://schemas.openxmlformats.org/officeDocument/2006/relationships/image" Target="../media/image151.png"/><Relationship Id="rId5" Type="http://schemas.openxmlformats.org/officeDocument/2006/relationships/image" Target="../media/image800.png"/><Relationship Id="rId15" Type="http://schemas.openxmlformats.org/officeDocument/2006/relationships/image" Target="../media/image710.png"/><Relationship Id="rId10" Type="http://schemas.openxmlformats.org/officeDocument/2006/relationships/image" Target="../media/image610.png"/><Relationship Id="rId4" Type="http://schemas.openxmlformats.org/officeDocument/2006/relationships/image" Target="../media/image700.png"/><Relationship Id="rId9" Type="http://schemas.openxmlformats.org/officeDocument/2006/relationships/image" Target="../media/image1310.png"/><Relationship Id="rId14" Type="http://schemas.openxmlformats.org/officeDocument/2006/relationships/image" Target="../media/image18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png"/><Relationship Id="rId13" Type="http://schemas.openxmlformats.org/officeDocument/2006/relationships/image" Target="../media/image119.png"/><Relationship Id="rId3" Type="http://schemas.openxmlformats.org/officeDocument/2006/relationships/image" Target="../media/image153.png"/><Relationship Id="rId7" Type="http://schemas.openxmlformats.org/officeDocument/2006/relationships/image" Target="../media/image157.png"/><Relationship Id="rId12" Type="http://schemas.openxmlformats.org/officeDocument/2006/relationships/image" Target="../media/image1010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6.png"/><Relationship Id="rId11" Type="http://schemas.openxmlformats.org/officeDocument/2006/relationships/image" Target="../media/image910.png"/><Relationship Id="rId5" Type="http://schemas.openxmlformats.org/officeDocument/2006/relationships/image" Target="../media/image155.png"/><Relationship Id="rId15" Type="http://schemas.openxmlformats.org/officeDocument/2006/relationships/image" Target="../media/image165.png"/><Relationship Id="rId10" Type="http://schemas.openxmlformats.org/officeDocument/2006/relationships/image" Target="../media/image810.png"/><Relationship Id="rId4" Type="http://schemas.openxmlformats.org/officeDocument/2006/relationships/image" Target="../media/image154.png"/><Relationship Id="rId9" Type="http://schemas.openxmlformats.org/officeDocument/2006/relationships/image" Target="../media/image159.png"/><Relationship Id="rId14" Type="http://schemas.openxmlformats.org/officeDocument/2006/relationships/image" Target="../media/image1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101.png"/><Relationship Id="rId18" Type="http://schemas.openxmlformats.org/officeDocument/2006/relationships/image" Target="../media/image106.png"/><Relationship Id="rId3" Type="http://schemas.openxmlformats.org/officeDocument/2006/relationships/image" Target="../media/image12.png"/><Relationship Id="rId21" Type="http://schemas.openxmlformats.org/officeDocument/2006/relationships/image" Target="../media/image109.png"/><Relationship Id="rId7" Type="http://schemas.openxmlformats.org/officeDocument/2006/relationships/image" Target="../media/image94.png"/><Relationship Id="rId12" Type="http://schemas.openxmlformats.org/officeDocument/2006/relationships/image" Target="../media/image99.png"/><Relationship Id="rId17" Type="http://schemas.openxmlformats.org/officeDocument/2006/relationships/image" Target="../media/image105.png"/><Relationship Id="rId2" Type="http://schemas.openxmlformats.org/officeDocument/2006/relationships/image" Target="../media/image87.png"/><Relationship Id="rId16" Type="http://schemas.openxmlformats.org/officeDocument/2006/relationships/image" Target="../media/image104.png"/><Relationship Id="rId20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11" Type="http://schemas.openxmlformats.org/officeDocument/2006/relationships/image" Target="../media/image98.png"/><Relationship Id="rId5" Type="http://schemas.openxmlformats.org/officeDocument/2006/relationships/image" Target="../media/image92.png"/><Relationship Id="rId15" Type="http://schemas.openxmlformats.org/officeDocument/2006/relationships/image" Target="../media/image103.png"/><Relationship Id="rId23" Type="http://schemas.openxmlformats.org/officeDocument/2006/relationships/image" Target="../media/image112.png"/><Relationship Id="rId10" Type="http://schemas.openxmlformats.org/officeDocument/2006/relationships/image" Target="../media/image97.png"/><Relationship Id="rId19" Type="http://schemas.openxmlformats.org/officeDocument/2006/relationships/image" Target="../media/image107.png"/><Relationship Id="rId4" Type="http://schemas.openxmlformats.org/officeDocument/2006/relationships/image" Target="../media/image55.png"/><Relationship Id="rId9" Type="http://schemas.openxmlformats.org/officeDocument/2006/relationships/image" Target="../media/image96.png"/><Relationship Id="rId14" Type="http://schemas.openxmlformats.org/officeDocument/2006/relationships/image" Target="../media/image56.png"/><Relationship Id="rId22" Type="http://schemas.openxmlformats.org/officeDocument/2006/relationships/image" Target="../media/image1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374BE-0883-4AF8-5BC1-5A60CADC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92E8B08-1E80-5F58-574F-304F8486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908"/>
            <a:ext cx="5026269" cy="6110936"/>
          </a:xfrm>
        </p:spPr>
        <p:txBody>
          <a:bodyPr>
            <a:normAutofit/>
          </a:bodyPr>
          <a:lstStyle/>
          <a:p>
            <a:pPr marL="0" indent="0"/>
            <a:r>
              <a:rPr lang="en-US" sz="4400" dirty="0"/>
              <a:t>CMSC 28100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Introduction to </a:t>
            </a:r>
            <a:r>
              <a:rPr lang="en-US" sz="4400" b="1" dirty="0">
                <a:solidFill>
                  <a:schemeClr val="accent1"/>
                </a:solidFill>
              </a:rPr>
              <a:t>Complexity Theory</a:t>
            </a:r>
            <a:br>
              <a:rPr lang="en-US" sz="4400" dirty="0"/>
            </a:br>
            <a:br>
              <a:rPr lang="en-US" sz="4400" dirty="0"/>
            </a:br>
            <a:r>
              <a:rPr lang="en-US" sz="2800" dirty="0"/>
              <a:t>Spring 2024</a:t>
            </a:r>
            <a:br>
              <a:rPr lang="en-US" sz="2800" dirty="0"/>
            </a:br>
            <a:r>
              <a:rPr lang="en-US" sz="2800" dirty="0"/>
              <a:t>Instructor: William Hoza</a:t>
            </a:r>
            <a:endParaRPr lang="en-US" dirty="0"/>
          </a:p>
        </p:txBody>
      </p:sp>
      <p:pic>
        <p:nvPicPr>
          <p:cNvPr id="8" name="Picture 7" descr="A needle in the hay&#10;&#10;Description automatically generated">
            <a:extLst>
              <a:ext uri="{FF2B5EF4-FFF2-40B4-BE49-F238E27FC236}">
                <a16:creationId xmlns:a16="http://schemas.microsoft.com/office/drawing/2014/main" id="{C752F985-F027-2A8E-D558-A5BCB99D10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9" r="12539"/>
          <a:stretch/>
        </p:blipFill>
        <p:spPr>
          <a:xfrm>
            <a:off x="6734783" y="1303505"/>
            <a:ext cx="4085617" cy="408561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83570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A72CE2D-5113-8662-1125-D445A3114C4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-completeness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A72CE2D-5113-8662-1125-D445A3114C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5FCAA-C027-1328-93EA-3E3600014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1A9460-113E-47CA-C5F1-D49E2E72DF15}"/>
              </a:ext>
            </a:extLst>
          </p:cNvPr>
          <p:cNvSpPr/>
          <p:nvPr/>
        </p:nvSpPr>
        <p:spPr>
          <a:xfrm>
            <a:off x="6734908" y="2927838"/>
            <a:ext cx="3569677" cy="35630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27F3EE4-D75A-343A-5532-883F426A23D2}"/>
              </a:ext>
            </a:extLst>
          </p:cNvPr>
          <p:cNvGrpSpPr/>
          <p:nvPr/>
        </p:nvGrpSpPr>
        <p:grpSpPr>
          <a:xfrm>
            <a:off x="8102111" y="5245547"/>
            <a:ext cx="835270" cy="1003042"/>
            <a:chOff x="3068515" y="5149540"/>
            <a:chExt cx="835270" cy="100304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C5C513E-4FC9-F423-3071-7B0D8791CEC2}"/>
                </a:ext>
              </a:extLst>
            </p:cNvPr>
            <p:cNvSpPr/>
            <p:nvPr/>
          </p:nvSpPr>
          <p:spPr>
            <a:xfrm>
              <a:off x="3068515" y="5149540"/>
              <a:ext cx="835270" cy="10030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69DB675-415D-7823-D9E8-E390CE9AC9C9}"/>
                    </a:ext>
                  </a:extLst>
                </p:cNvPr>
                <p:cNvSpPr txBox="1"/>
                <p:nvPr/>
              </p:nvSpPr>
              <p:spPr>
                <a:xfrm>
                  <a:off x="3285540" y="5217409"/>
                  <a:ext cx="4303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69DB675-415D-7823-D9E8-E390CE9AC9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5540" y="5217409"/>
                  <a:ext cx="43030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983E1D0-A2F7-9F49-BC9A-002C657248C1}"/>
                  </a:ext>
                </a:extLst>
              </p:cNvPr>
              <p:cNvSpPr txBox="1"/>
              <p:nvPr/>
            </p:nvSpPr>
            <p:spPr>
              <a:xfrm>
                <a:off x="8246639" y="4324574"/>
                <a:ext cx="575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983E1D0-A2F7-9F49-BC9A-002C65724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6639" y="4324574"/>
                <a:ext cx="57529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c 4">
            <a:extLst>
              <a:ext uri="{FF2B5EF4-FFF2-40B4-BE49-F238E27FC236}">
                <a16:creationId xmlns:a16="http://schemas.microsoft.com/office/drawing/2014/main" id="{F3DFFE2D-563F-3118-6831-158852E22CCA}"/>
              </a:ext>
            </a:extLst>
          </p:cNvPr>
          <p:cNvSpPr/>
          <p:nvPr/>
        </p:nvSpPr>
        <p:spPr>
          <a:xfrm rot="10800000">
            <a:off x="6373007" y="-2480389"/>
            <a:ext cx="4322562" cy="6216182"/>
          </a:xfrm>
          <a:prstGeom prst="arc">
            <a:avLst>
              <a:gd name="adj1" fmla="val 10851198"/>
              <a:gd name="adj2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C8A664-2C78-3F87-B501-BE2025B086C7}"/>
                  </a:ext>
                </a:extLst>
              </p:cNvPr>
              <p:cNvSpPr txBox="1"/>
              <p:nvPr/>
            </p:nvSpPr>
            <p:spPr>
              <a:xfrm>
                <a:off x="7825153" y="3122310"/>
                <a:ext cx="1688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-complete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C8A664-2C78-3F87-B501-BE2025B08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5153" y="3122310"/>
                <a:ext cx="1688123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DC62C30-3167-CE0E-B50D-2F9D00E3ED3C}"/>
                  </a:ext>
                </a:extLst>
              </p:cNvPr>
              <p:cNvSpPr txBox="1"/>
              <p:nvPr/>
            </p:nvSpPr>
            <p:spPr>
              <a:xfrm>
                <a:off x="7977875" y="1195339"/>
                <a:ext cx="1688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-hard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DC62C30-3167-CE0E-B50D-2F9D00E3E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7875" y="1195339"/>
                <a:ext cx="1688123" cy="369332"/>
              </a:xfrm>
              <a:prstGeom prst="rect">
                <a:avLst/>
              </a:prstGeom>
              <a:blipFill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B735F39A-1FCA-876B-9346-A77FE8FB7CB4}"/>
              </a:ext>
            </a:extLst>
          </p:cNvPr>
          <p:cNvGrpSpPr/>
          <p:nvPr/>
        </p:nvGrpSpPr>
        <p:grpSpPr>
          <a:xfrm>
            <a:off x="4810125" y="2371604"/>
            <a:ext cx="3785928" cy="780428"/>
            <a:chOff x="4810125" y="2371604"/>
            <a:chExt cx="3785928" cy="780428"/>
          </a:xfrm>
        </p:grpSpPr>
        <p:sp>
          <p:nvSpPr>
            <p:cNvPr id="24" name="Star: 5 Points 23">
              <a:extLst>
                <a:ext uri="{FF2B5EF4-FFF2-40B4-BE49-F238E27FC236}">
                  <a16:creationId xmlns:a16="http://schemas.microsoft.com/office/drawing/2014/main" id="{C491E429-C425-7DDB-6D7E-F1F1022B28FE}"/>
                </a:ext>
              </a:extLst>
            </p:cNvPr>
            <p:cNvSpPr/>
            <p:nvPr/>
          </p:nvSpPr>
          <p:spPr>
            <a:xfrm>
              <a:off x="8428415" y="2984394"/>
              <a:ext cx="167638" cy="167638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092576E-EB66-17AE-5EA9-E0B6E2FB100E}"/>
                    </a:ext>
                  </a:extLst>
                </p:cNvPr>
                <p:cNvSpPr txBox="1"/>
                <p:nvPr/>
              </p:nvSpPr>
              <p:spPr>
                <a:xfrm>
                  <a:off x="4810125" y="2371604"/>
                  <a:ext cx="15794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CIRCUIT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‑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SAT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092576E-EB66-17AE-5EA9-E0B6E2FB10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0125" y="2371604"/>
                  <a:ext cx="1579415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637624E-5E09-3F83-58A4-004E39C048DA}"/>
                </a:ext>
              </a:extLst>
            </p:cNvPr>
            <p:cNvSpPr/>
            <p:nvPr/>
          </p:nvSpPr>
          <p:spPr>
            <a:xfrm flipH="1">
              <a:off x="6343924" y="2587942"/>
              <a:ext cx="2076621" cy="419100"/>
            </a:xfrm>
            <a:custGeom>
              <a:avLst/>
              <a:gdLst>
                <a:gd name="connsiteX0" fmla="*/ 2581275 w 2581275"/>
                <a:gd name="connsiteY0" fmla="*/ 419109 h 419109"/>
                <a:gd name="connsiteX1" fmla="*/ 1333500 w 2581275"/>
                <a:gd name="connsiteY1" fmla="*/ 9 h 419109"/>
                <a:gd name="connsiteX2" fmla="*/ 0 w 2581275"/>
                <a:gd name="connsiteY2" fmla="*/ 409584 h 419109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62225" h="419100">
                  <a:moveTo>
                    <a:pt x="2562225" y="0"/>
                  </a:moveTo>
                  <a:cubicBezTo>
                    <a:pt x="1708150" y="6350"/>
                    <a:pt x="787400" y="22225"/>
                    <a:pt x="0" y="419100"/>
                  </a:cubicBezTo>
                </a:path>
              </a:pathLst>
            </a:custGeom>
            <a:noFill/>
            <a:ln w="38100"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0848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76670C9-1B18-8BA0-0D31-DF92D7E22E2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What else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-complete?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76670C9-1B18-8BA0-0D31-DF92D7E22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1261D1-4D5F-1652-5376-16542FE1A2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0284" y="1690687"/>
                <a:ext cx="11334750" cy="486776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We showed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CIRCUIT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-complete</a:t>
                </a:r>
              </a:p>
              <a:p>
                <a:r>
                  <a:rPr lang="en-US" dirty="0"/>
                  <a:t>It turns out that </a:t>
                </a:r>
                <a:r>
                  <a:rPr lang="en-US" dirty="0">
                    <a:solidFill>
                      <a:schemeClr val="tx1"/>
                    </a:solidFill>
                  </a:rPr>
                  <a:t>a huge number of </a:t>
                </a:r>
                <a:r>
                  <a:rPr lang="en-US" dirty="0">
                    <a:solidFill>
                      <a:schemeClr val="accent1"/>
                    </a:solidFill>
                  </a:rPr>
                  <a:t>natural</a:t>
                </a:r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:r>
                  <a:rPr lang="en-US" dirty="0">
                    <a:solidFill>
                      <a:schemeClr val="accent1"/>
                    </a:solidFill>
                  </a:rPr>
                  <a:t>interesting</a:t>
                </a:r>
                <a:r>
                  <a:rPr lang="en-US" dirty="0">
                    <a:solidFill>
                      <a:schemeClr val="tx1"/>
                    </a:solidFill>
                  </a:rPr>
                  <a:t>, and </a:t>
                </a:r>
                <a:r>
                  <a:rPr lang="en-US" dirty="0">
                    <a:solidFill>
                      <a:schemeClr val="accent1"/>
                    </a:solidFill>
                  </a:rPr>
                  <a:t>important</a:t>
                </a:r>
                <a:r>
                  <a:rPr lang="en-US" dirty="0">
                    <a:solidFill>
                      <a:schemeClr val="tx1"/>
                    </a:solidFill>
                  </a:rPr>
                  <a:t> languages are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-complete!</a:t>
                </a:r>
                <a:endParaRPr lang="en-US" dirty="0"/>
              </a:p>
              <a:p>
                <a:r>
                  <a:rPr lang="en-US" dirty="0"/>
                  <a:t>For example, we still want to show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CLIQUE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-complete…</a:t>
                </a:r>
              </a:p>
              <a:p>
                <a:r>
                  <a:rPr lang="en-US" dirty="0"/>
                  <a:t>To prove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-hardness, we can </a:t>
                </a:r>
                <a:r>
                  <a:rPr lang="en-US" dirty="0">
                    <a:solidFill>
                      <a:schemeClr val="accent1"/>
                    </a:solidFill>
                  </a:rPr>
                  <a:t>chain reductions together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1261D1-4D5F-1652-5376-16542FE1A2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0284" y="1690687"/>
                <a:ext cx="11334750" cy="4867765"/>
              </a:xfrm>
              <a:blipFill>
                <a:blip r:embed="rId3"/>
                <a:stretch>
                  <a:fillRect l="-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117780-9BA6-CB55-4219-C98356890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 descr="A domino effect on a grey surface&#10;&#10;Description automatically generated">
            <a:extLst>
              <a:ext uri="{FF2B5EF4-FFF2-40B4-BE49-F238E27FC236}">
                <a16:creationId xmlns:a16="http://schemas.microsoft.com/office/drawing/2014/main" id="{2BDD51DA-D2B6-3F49-CCC6-91F5B54B2D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967" y="215656"/>
            <a:ext cx="3594067" cy="272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025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60767-8006-F341-B42D-E484FD898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Chaining reductions together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E47719-6397-40FA-C7E0-9568AEFFA8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825624"/>
                <a:ext cx="10858500" cy="4665219"/>
              </a:xfrm>
            </p:spPr>
            <p:txBody>
              <a:bodyPr/>
              <a:lstStyle/>
              <a:p>
                <a:r>
                  <a:rPr lang="en-US" b="1" dirty="0"/>
                  <a:t>Claim:</a:t>
                </a:r>
                <a:r>
                  <a:rPr lang="en-US" dirty="0"/>
                  <a:t> 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HARD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-hard and there is a polynomial-time mapping reduction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HARD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NEW</m:t>
                        </m:r>
                      </m:sub>
                    </m:sSub>
                  </m:oMath>
                </a14:m>
                <a:r>
                  <a:rPr lang="en-US" dirty="0"/>
                  <a:t>.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NEW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-hard</a:t>
                </a:r>
              </a:p>
              <a:p>
                <a:r>
                  <a:rPr lang="en-US" b="1" dirty="0"/>
                  <a:t>Proof:</a:t>
                </a:r>
                <a:r>
                  <a:rPr lang="en-US" dirty="0"/>
                  <a:t>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be any language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There is a polynomial-time mapping reduction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HARD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Reduction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NEW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Poly-time computable ✔️ YES maps to YES ✔️ NO maps to NO ✔️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E47719-6397-40FA-C7E0-9568AEFFA8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825624"/>
                <a:ext cx="10858500" cy="4665219"/>
              </a:xfrm>
              <a:blipFill>
                <a:blip r:embed="rId2"/>
                <a:stretch>
                  <a:fillRect l="-10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04D66C-FAED-D5A0-0F66-0421624F4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723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670C9-1B18-8BA0-0D31-DF92D7E2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Chaining reductions together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1261D1-4D5F-1652-5376-16542FE1A2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0283" y="1690689"/>
                <a:ext cx="11424621" cy="508158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Consequence: To prove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CLIQUE</m:t>
                    </m:r>
                  </m:oMath>
                </a14:m>
                <a:r>
                  <a:rPr lang="en-US" dirty="0"/>
                  <a:t> is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-complete, there is no need to reduce from</a:t>
                </a:r>
                <a:br>
                  <a:rPr lang="en-US" dirty="0"/>
                </a:br>
                <a:r>
                  <a:rPr lang="en-US" dirty="0"/>
                  <a:t>an </a:t>
                </a:r>
                <a:r>
                  <a:rPr lang="en-US" dirty="0">
                    <a:solidFill>
                      <a:schemeClr val="accent1"/>
                    </a:solidFill>
                  </a:rPr>
                  <a:t>arbitrary</a:t>
                </a:r>
                <a:r>
                  <a:rPr lang="en-US" dirty="0"/>
                  <a:t> language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“merely” need to do a reduction from the </a:t>
                </a:r>
                <a:r>
                  <a:rPr lang="en-US" dirty="0">
                    <a:solidFill>
                      <a:schemeClr val="accent1"/>
                    </a:solidFill>
                  </a:rPr>
                  <a:t>one</a:t>
                </a:r>
                <a:r>
                  <a:rPr lang="en-US" dirty="0"/>
                  <a:t> language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CIRCUIT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That’s nice, but it’s still not clear how to reduce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CIRCUIT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CLIQUE</m:t>
                    </m:r>
                  </m:oMath>
                </a14:m>
                <a:r>
                  <a:rPr lang="en-US" dirty="0"/>
                  <a:t>…</a:t>
                </a:r>
              </a:p>
              <a:p>
                <a:r>
                  <a:rPr lang="en-US" dirty="0"/>
                  <a:t>Plan: We will reduce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CIRCUIT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</m:t>
                    </m:r>
                  </m:oMath>
                </a14:m>
                <a:r>
                  <a:rPr lang="en-US" dirty="0"/>
                  <a:t> to “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</m:t>
                    </m:r>
                  </m:oMath>
                </a14:m>
                <a:r>
                  <a:rPr lang="en-US" dirty="0"/>
                  <a:t>” and “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</m:t>
                    </m:r>
                  </m:oMath>
                </a14:m>
                <a:r>
                  <a:rPr lang="en-US" dirty="0"/>
                  <a:t>” to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CLIQUE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1261D1-4D5F-1652-5376-16542FE1A2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0283" y="1690689"/>
                <a:ext cx="11424621" cy="5081586"/>
              </a:xfrm>
              <a:blipFill>
                <a:blip r:embed="rId2"/>
                <a:stretch>
                  <a:fillRect l="-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117780-9BA6-CB55-4219-C98356890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 descr="A domino effect on a grey surface&#10;&#10;Description automatically generated">
            <a:extLst>
              <a:ext uri="{FF2B5EF4-FFF2-40B4-BE49-F238E27FC236}">
                <a16:creationId xmlns:a16="http://schemas.microsoft.com/office/drawing/2014/main" id="{2BDD51DA-D2B6-3F49-CCC6-91F5B54B2D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967" y="215656"/>
            <a:ext cx="3594067" cy="272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733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37F390-4A87-5F94-143B-43451A7576D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-CNF formulas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37F390-4A87-5F94-143B-43451A7576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041DAE-64DC-025E-A00D-1F461475D9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Recall: A CNF formula is an “AND of ORs of literals”</a:t>
                </a:r>
              </a:p>
              <a:p>
                <a:r>
                  <a:rPr lang="en-US" b="1" dirty="0"/>
                  <a:t>Definition:</a:t>
                </a:r>
                <a:r>
                  <a:rPr lang="en-US" dirty="0"/>
                  <a:t> 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-CNF formula </a:t>
                </a:r>
                <a:r>
                  <a:rPr lang="en-US" dirty="0"/>
                  <a:t>is a CNF formula in which every clause has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literals</a:t>
                </a:r>
              </a:p>
              <a:p>
                <a:r>
                  <a:rPr lang="en-US" dirty="0"/>
                  <a:t>Example of a 3-CNF formula with two clauses: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041DAE-64DC-025E-A00D-1F461475D9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68132E-629E-E88F-3BF8-C221B60B1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350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9E2CC-34BD-B011-D752-E873218E7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Cook-Levin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AF5AD3-4E5B-578B-D140-3C670A09E4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5300" y="1564105"/>
                <a:ext cx="11410950" cy="481288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Define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SAT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satisfiable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CNF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formula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Proof:</a:t>
                </a:r>
                <a:r>
                  <a:rPr lang="en-US" dirty="0"/>
                  <a:t> We need to show two things.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We need to show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. What is the certificate?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We need to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-hard. Reduction from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CIRCUIT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AF5AD3-4E5B-578B-D140-3C670A09E4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1564105"/>
                <a:ext cx="11410950" cy="4812883"/>
              </a:xfrm>
              <a:blipFill>
                <a:blip r:embed="rId2"/>
                <a:stretch>
                  <a:fillRect l="-1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2C0454-AAF1-FA8B-8F61-BD6078324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9DAB7D1-3C83-D4DF-66F1-2A71BDF0F008}"/>
                  </a:ext>
                </a:extLst>
              </p:cNvPr>
              <p:cNvSpPr/>
              <p:nvPr/>
            </p:nvSpPr>
            <p:spPr>
              <a:xfrm>
                <a:off x="2205038" y="2662238"/>
                <a:ext cx="7781924" cy="914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The Cook-Levin Theorem: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SAT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-complete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9DAB7D1-3C83-D4DF-66F1-2A71BDF0F0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5038" y="2662238"/>
                <a:ext cx="7781924" cy="914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9985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92DC-60EB-DEF1-51BB-231AA3D8F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40" y="50800"/>
            <a:ext cx="10515600" cy="1325563"/>
          </a:xfrm>
        </p:spPr>
        <p:txBody>
          <a:bodyPr/>
          <a:lstStyle/>
          <a:p>
            <a:r>
              <a:rPr lang="en-US" dirty="0"/>
              <a:t>Gate gadgets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64C1F1-5BA3-F38E-3279-99C4378FA4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1520" y="1325562"/>
                <a:ext cx="10759440" cy="5530407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Define the following Boolean functions: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CHECK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‑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NOT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4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CHECK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‑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AND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∧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3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CHECK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‑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OR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∨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Each can be represented by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-CNF formula. (</a:t>
                </a:r>
                <a:r>
                  <a:rPr lang="en-US" dirty="0">
                    <a:solidFill>
                      <a:schemeClr val="accent1"/>
                    </a:solidFill>
                  </a:rPr>
                  <a:t>Every</a:t>
                </a:r>
                <a:r>
                  <a:rPr lang="en-US" dirty="0"/>
                  <a:t> function has a CNF representation!)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64C1F1-5BA3-F38E-3279-99C4378FA4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1520" y="1325562"/>
                <a:ext cx="10759440" cy="5530407"/>
              </a:xfrm>
              <a:blipFill>
                <a:blip r:embed="rId2"/>
                <a:stretch>
                  <a:fillRect l="-850" b="-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63FDAB-23DD-EE4B-F019-88D8A3805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282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D087830-187D-2186-2758-2E3C9F97DC7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Reduction from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CIRCUIT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3‑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D087830-187D-2186-2758-2E3C9F97DC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A32346-29BD-685B-34FF-1C5748DA99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9075" y="1825624"/>
                <a:ext cx="11134725" cy="478472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Reduction: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is a 3-CNF defined as follows</a:t>
                </a:r>
              </a:p>
              <a:p>
                <a:r>
                  <a:rPr lang="en-US" b="0" dirty="0"/>
                  <a:t>Circuit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has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and AND/OR/NOT gates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Assume without loss of generality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is the output gate</a:t>
                </a:r>
              </a:p>
              <a:p>
                <a:r>
                  <a:rPr lang="en-US" dirty="0"/>
                  <a:t>Formula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variables</a:t>
                </a:r>
                <a:r>
                  <a:rPr lang="en-US" dirty="0"/>
                  <a:t>, which we denote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Note: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,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” is the name of a </a:t>
                </a:r>
                <a:r>
                  <a:rPr lang="en-US" dirty="0">
                    <a:solidFill>
                      <a:schemeClr val="accent1"/>
                    </a:solidFill>
                  </a:rPr>
                  <a:t>gate</a:t>
                </a:r>
                <a:r>
                  <a:rPr lang="en-US" dirty="0"/>
                  <a:t>.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,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” is the name of a </a:t>
                </a:r>
                <a:r>
                  <a:rPr lang="en-US" dirty="0">
                    <a:solidFill>
                      <a:schemeClr val="accent1"/>
                    </a:solidFill>
                  </a:rPr>
                  <a:t>variable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A32346-29BD-685B-34FF-1C5748DA99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9075" y="1825624"/>
                <a:ext cx="11134725" cy="4784725"/>
              </a:xfrm>
              <a:blipFill>
                <a:blip r:embed="rId3"/>
                <a:stretch>
                  <a:fillRect l="-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691429-0BD8-6047-35DE-6BCA6DF38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161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D087830-187D-2186-2758-2E3C9F97DC7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Reduction from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CIRCUIT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3‑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D087830-187D-2186-2758-2E3C9F97DC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A32346-29BD-685B-34FF-1C5748DA99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6725" y="1825624"/>
                <a:ext cx="11571845" cy="478472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For each AND/OR/NOT gate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in the circuit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, define a 3-CNF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Reduction produces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∧…∧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A32346-29BD-685B-34FF-1C5748DA99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6725" y="1825624"/>
                <a:ext cx="11571845" cy="4784725"/>
              </a:xfrm>
              <a:blipFill>
                <a:blip r:embed="rId3"/>
                <a:stretch>
                  <a:fillRect l="-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691429-0BD8-6047-35DE-6BCA6DF38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9E82870-DE70-116A-89EC-E6132E7902AD}"/>
              </a:ext>
            </a:extLst>
          </p:cNvPr>
          <p:cNvGrpSpPr/>
          <p:nvPr/>
        </p:nvGrpSpPr>
        <p:grpSpPr>
          <a:xfrm>
            <a:off x="153430" y="2638425"/>
            <a:ext cx="3560612" cy="3009900"/>
            <a:chOff x="153430" y="2638425"/>
            <a:chExt cx="3560612" cy="30099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B5BB761-4021-4536-C51F-B5EE22C52A47}"/>
                </a:ext>
              </a:extLst>
            </p:cNvPr>
            <p:cNvSpPr/>
            <p:nvPr/>
          </p:nvSpPr>
          <p:spPr>
            <a:xfrm>
              <a:off x="201375" y="2638425"/>
              <a:ext cx="3512667" cy="30099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7F58471B-9135-B14D-C930-43D3859D6012}"/>
                    </a:ext>
                  </a:extLst>
                </p:cNvPr>
                <p:cNvSpPr/>
                <p:nvPr/>
              </p:nvSpPr>
              <p:spPr>
                <a:xfrm>
                  <a:off x="1612398" y="3085468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¬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7F58471B-9135-B14D-C930-43D3859D60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2398" y="3085468"/>
                  <a:ext cx="297366" cy="297366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0D61364-2F3C-C5B5-30A6-22703FDF5216}"/>
                    </a:ext>
                  </a:extLst>
                </p:cNvPr>
                <p:cNvSpPr txBox="1"/>
                <p:nvPr/>
              </p:nvSpPr>
              <p:spPr>
                <a:xfrm>
                  <a:off x="1612398" y="3901970"/>
                  <a:ext cx="2973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0D61364-2F3C-C5B5-30A6-22703FDF52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2398" y="3901970"/>
                  <a:ext cx="297366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4167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978CD64-728D-2489-470C-4AC48666C4DA}"/>
                </a:ext>
              </a:extLst>
            </p:cNvPr>
            <p:cNvCxnSpPr>
              <a:stCxn id="8" idx="0"/>
              <a:endCxn id="7" idx="4"/>
            </p:cNvCxnSpPr>
            <p:nvPr/>
          </p:nvCxnSpPr>
          <p:spPr>
            <a:xfrm flipV="1">
              <a:off x="1761081" y="3382834"/>
              <a:ext cx="0" cy="5191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C4F93DE-B08B-D969-0DA8-903D4ACB5453}"/>
                    </a:ext>
                  </a:extLst>
                </p:cNvPr>
                <p:cNvSpPr txBox="1"/>
                <p:nvPr/>
              </p:nvSpPr>
              <p:spPr>
                <a:xfrm>
                  <a:off x="1178029" y="3013502"/>
                  <a:ext cx="4584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C4F93DE-B08B-D969-0DA8-903D4ACB54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8029" y="3013502"/>
                  <a:ext cx="458413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320DB0C-0F76-1282-5B50-D7C00F6062FB}"/>
                    </a:ext>
                  </a:extLst>
                </p:cNvPr>
                <p:cNvSpPr txBox="1"/>
                <p:nvPr/>
              </p:nvSpPr>
              <p:spPr>
                <a:xfrm>
                  <a:off x="153430" y="4827341"/>
                  <a:ext cx="351266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CHECK</m:t>
                        </m:r>
                        <m:r>
                          <m:rPr>
                            <m:nor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‑</m:t>
                        </m:r>
                        <m:r>
                          <m:rPr>
                            <m:nor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NOT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320DB0C-0F76-1282-5B50-D7C00F6062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430" y="4827341"/>
                  <a:ext cx="3512667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DB81701-1EBF-FD24-F143-22AF5F98FD35}"/>
              </a:ext>
            </a:extLst>
          </p:cNvPr>
          <p:cNvGrpSpPr/>
          <p:nvPr/>
        </p:nvGrpSpPr>
        <p:grpSpPr>
          <a:xfrm>
            <a:off x="4058216" y="2630370"/>
            <a:ext cx="3857856" cy="3009900"/>
            <a:chOff x="4058216" y="2630370"/>
            <a:chExt cx="3857856" cy="3009900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C107FCB9-F173-DE83-864F-2C3038ADE5AC}"/>
                </a:ext>
              </a:extLst>
            </p:cNvPr>
            <p:cNvSpPr/>
            <p:nvPr/>
          </p:nvSpPr>
          <p:spPr>
            <a:xfrm>
              <a:off x="4080841" y="2630370"/>
              <a:ext cx="3835231" cy="30099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F8262CD8-C588-8145-150A-09510D2BDF02}"/>
                    </a:ext>
                  </a:extLst>
                </p:cNvPr>
                <p:cNvSpPr/>
                <p:nvPr/>
              </p:nvSpPr>
              <p:spPr>
                <a:xfrm>
                  <a:off x="5813131" y="3157434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F8262CD8-C588-8145-150A-09510D2BDF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3131" y="3157434"/>
                  <a:ext cx="297366" cy="297366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22481507-EAD7-DBEF-7154-32B025165D42}"/>
                    </a:ext>
                  </a:extLst>
                </p:cNvPr>
                <p:cNvSpPr txBox="1"/>
                <p:nvPr/>
              </p:nvSpPr>
              <p:spPr>
                <a:xfrm>
                  <a:off x="5367705" y="3950654"/>
                  <a:ext cx="2973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22481507-EAD7-DBEF-7154-32B025165D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7705" y="3950654"/>
                  <a:ext cx="297366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4167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EC1D0A4-4E0B-0595-CC44-0E7D43CFB9B9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 flipV="1">
              <a:off x="5588871" y="3411252"/>
              <a:ext cx="267808" cy="5505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327639E-6B0B-4570-364A-E662725A9B3B}"/>
                    </a:ext>
                  </a:extLst>
                </p:cNvPr>
                <p:cNvSpPr txBox="1"/>
                <p:nvPr/>
              </p:nvSpPr>
              <p:spPr>
                <a:xfrm>
                  <a:off x="5378762" y="3085468"/>
                  <a:ext cx="4584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327639E-6B0B-4570-364A-E662725A9B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8762" y="3085468"/>
                  <a:ext cx="458413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50DF289-AD0F-71D5-A218-FF65A572A253}"/>
                </a:ext>
              </a:extLst>
            </p:cNvPr>
            <p:cNvCxnSpPr>
              <a:cxnSpLocks/>
              <a:endCxn id="9" idx="5"/>
            </p:cNvCxnSpPr>
            <p:nvPr/>
          </p:nvCxnSpPr>
          <p:spPr>
            <a:xfrm flipH="1" flipV="1">
              <a:off x="6066949" y="3411252"/>
              <a:ext cx="267808" cy="5394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7D2F87D-79E8-C230-EA21-E2920E71AFE3}"/>
                    </a:ext>
                  </a:extLst>
                </p:cNvPr>
                <p:cNvSpPr txBox="1"/>
                <p:nvPr/>
              </p:nvSpPr>
              <p:spPr>
                <a:xfrm>
                  <a:off x="6200853" y="3968115"/>
                  <a:ext cx="2973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7D2F87D-79E8-C230-EA21-E2920E71AF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0853" y="3968115"/>
                  <a:ext cx="297366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B2D401D-D8CD-6AA5-4EBC-A6F2F774C854}"/>
                    </a:ext>
                  </a:extLst>
                </p:cNvPr>
                <p:cNvSpPr txBox="1"/>
                <p:nvPr/>
              </p:nvSpPr>
              <p:spPr>
                <a:xfrm>
                  <a:off x="4058216" y="4827340"/>
                  <a:ext cx="38180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aln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CHECK</m:t>
                        </m:r>
                        <m:r>
                          <m:rPr>
                            <m:nor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‑</m:t>
                        </m:r>
                        <m:r>
                          <m:rPr>
                            <m:nor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AND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B2D401D-D8CD-6AA5-4EBC-A6F2F774C8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8216" y="4827340"/>
                  <a:ext cx="3818057" cy="461665"/>
                </a:xfrm>
                <a:prstGeom prst="rect">
                  <a:avLst/>
                </a:prstGeom>
                <a:blipFill>
                  <a:blip r:embed="rId12"/>
                  <a:stretch>
                    <a:fillRect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C2460CB-2C34-E756-886B-B896752E4C4D}"/>
              </a:ext>
            </a:extLst>
          </p:cNvPr>
          <p:cNvGrpSpPr/>
          <p:nvPr/>
        </p:nvGrpSpPr>
        <p:grpSpPr>
          <a:xfrm>
            <a:off x="8213091" y="2630370"/>
            <a:ext cx="3887837" cy="3009900"/>
            <a:chOff x="8213091" y="2630370"/>
            <a:chExt cx="3887837" cy="300990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5EEB805-EC89-B43B-6B1F-E53D6C7C16FE}"/>
                </a:ext>
              </a:extLst>
            </p:cNvPr>
            <p:cNvSpPr/>
            <p:nvPr/>
          </p:nvSpPr>
          <p:spPr>
            <a:xfrm>
              <a:off x="8213091" y="2630370"/>
              <a:ext cx="3835231" cy="30099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FA700A7F-B00D-0254-4331-D2C4F8A04182}"/>
                    </a:ext>
                  </a:extLst>
                </p:cNvPr>
                <p:cNvSpPr/>
                <p:nvPr/>
              </p:nvSpPr>
              <p:spPr>
                <a:xfrm>
                  <a:off x="10043197" y="3223661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FA700A7F-B00D-0254-4331-D2C4F8A041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43197" y="3223661"/>
                  <a:ext cx="297366" cy="297366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E1D03DA-FFA0-27C7-4BCF-CD6EACCBFBDE}"/>
                    </a:ext>
                  </a:extLst>
                </p:cNvPr>
                <p:cNvSpPr txBox="1"/>
                <p:nvPr/>
              </p:nvSpPr>
              <p:spPr>
                <a:xfrm>
                  <a:off x="9597771" y="4016881"/>
                  <a:ext cx="2973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E1D03DA-FFA0-27C7-4BCF-CD6EACCBFB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97771" y="4016881"/>
                  <a:ext cx="297366" cy="369332"/>
                </a:xfrm>
                <a:prstGeom prst="rect">
                  <a:avLst/>
                </a:prstGeom>
                <a:blipFill>
                  <a:blip r:embed="rId14"/>
                  <a:stretch>
                    <a:fillRect r="-2041" b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86752B9-AF5B-5521-2374-D3BDB5735D18}"/>
                </a:ext>
              </a:extLst>
            </p:cNvPr>
            <p:cNvCxnSpPr>
              <a:cxnSpLocks/>
              <a:endCxn id="24" idx="3"/>
            </p:cNvCxnSpPr>
            <p:nvPr/>
          </p:nvCxnSpPr>
          <p:spPr>
            <a:xfrm flipV="1">
              <a:off x="9818937" y="3477479"/>
              <a:ext cx="267808" cy="55051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A9905E3-6CC9-B01E-454E-BEABD9BEE91F}"/>
                    </a:ext>
                  </a:extLst>
                </p:cNvPr>
                <p:cNvSpPr txBox="1"/>
                <p:nvPr/>
              </p:nvSpPr>
              <p:spPr>
                <a:xfrm>
                  <a:off x="9608828" y="3151695"/>
                  <a:ext cx="4584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A9905E3-6CC9-B01E-454E-BEABD9BEE9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08828" y="3151695"/>
                  <a:ext cx="458413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BC7CE35-80FD-E395-7BA4-A3E807D97FEF}"/>
                </a:ext>
              </a:extLst>
            </p:cNvPr>
            <p:cNvCxnSpPr>
              <a:cxnSpLocks/>
              <a:endCxn id="24" idx="5"/>
            </p:cNvCxnSpPr>
            <p:nvPr/>
          </p:nvCxnSpPr>
          <p:spPr>
            <a:xfrm flipH="1" flipV="1">
              <a:off x="10297015" y="3477479"/>
              <a:ext cx="267808" cy="5394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7D89E12-D1B5-263C-6C89-C2AED0386D9E}"/>
                    </a:ext>
                  </a:extLst>
                </p:cNvPr>
                <p:cNvSpPr txBox="1"/>
                <p:nvPr/>
              </p:nvSpPr>
              <p:spPr>
                <a:xfrm>
                  <a:off x="10430919" y="4034342"/>
                  <a:ext cx="2973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7D89E12-D1B5-263C-6C89-C2AED0386D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0919" y="4034342"/>
                  <a:ext cx="297366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62338D3-C86A-9932-0877-E948ED3E6375}"/>
                    </a:ext>
                  </a:extLst>
                </p:cNvPr>
                <p:cNvSpPr txBox="1"/>
                <p:nvPr/>
              </p:nvSpPr>
              <p:spPr>
                <a:xfrm>
                  <a:off x="8282871" y="4812592"/>
                  <a:ext cx="38180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aln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CHECK</m:t>
                        </m:r>
                        <m:r>
                          <m:rPr>
                            <m:nor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‑</m:t>
                        </m:r>
                        <m:r>
                          <m:rPr>
                            <m:nor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OR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62338D3-C86A-9932-0877-E948ED3E63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2871" y="4812592"/>
                  <a:ext cx="3818057" cy="461665"/>
                </a:xfrm>
                <a:prstGeom prst="rect">
                  <a:avLst/>
                </a:prstGeom>
                <a:blipFill>
                  <a:blip r:embed="rId17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3580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F5623-9E9C-E7A5-539D-642DE6C94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FCD454-BD04-34EB-D656-E84BE38496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52247" y="1571807"/>
                <a:ext cx="9534978" cy="353359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CHECK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NOT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CHECK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NOT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CHECK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AND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CHECK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AND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CHECK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OR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FCD454-BD04-34EB-D656-E84BE38496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52247" y="1571807"/>
                <a:ext cx="9534978" cy="3533593"/>
              </a:xfrm>
              <a:blipFill>
                <a:blip r:embed="rId2"/>
                <a:stretch>
                  <a:fillRect l="-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2CD4E8-0CBF-E771-8211-BBB365D94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40C72D3-CBB2-32A4-E586-93DAD9D3B16C}"/>
                  </a:ext>
                </a:extLst>
              </p:cNvPr>
              <p:cNvSpPr/>
              <p:nvPr/>
            </p:nvSpPr>
            <p:spPr>
              <a:xfrm>
                <a:off x="1186759" y="1985814"/>
                <a:ext cx="297366" cy="29736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40C72D3-CBB2-32A4-E586-93DAD9D3B1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759" y="1985814"/>
                <a:ext cx="297366" cy="29736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5EF3489-FA62-E02E-5864-54DDB1DA3B6A}"/>
                  </a:ext>
                </a:extLst>
              </p:cNvPr>
              <p:cNvSpPr/>
              <p:nvPr/>
            </p:nvSpPr>
            <p:spPr>
              <a:xfrm>
                <a:off x="816528" y="2618430"/>
                <a:ext cx="297366" cy="29736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5EF3489-FA62-E02E-5864-54DDB1DA3B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528" y="2618430"/>
                <a:ext cx="297366" cy="29736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F503E96-A559-352F-29A1-4E3C47290819}"/>
                  </a:ext>
                </a:extLst>
              </p:cNvPr>
              <p:cNvSpPr/>
              <p:nvPr/>
            </p:nvSpPr>
            <p:spPr>
              <a:xfrm>
                <a:off x="1494052" y="2639781"/>
                <a:ext cx="297366" cy="29736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F503E96-A559-352F-29A1-4E3C472908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052" y="2639781"/>
                <a:ext cx="297366" cy="29736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6D6443A-9D20-2BB4-D879-5A2347B7C481}"/>
                  </a:ext>
                </a:extLst>
              </p:cNvPr>
              <p:cNvSpPr txBox="1"/>
              <p:nvPr/>
            </p:nvSpPr>
            <p:spPr>
              <a:xfrm>
                <a:off x="231617" y="3896624"/>
                <a:ext cx="416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6D6443A-9D20-2BB4-D879-5A2347B7C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17" y="3896624"/>
                <a:ext cx="41631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4B7741B-DFE0-7709-4EA3-80BD4AF2C11D}"/>
                  </a:ext>
                </a:extLst>
              </p:cNvPr>
              <p:cNvSpPr txBox="1"/>
              <p:nvPr/>
            </p:nvSpPr>
            <p:spPr>
              <a:xfrm>
                <a:off x="1931484" y="3870627"/>
                <a:ext cx="416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4B7741B-DFE0-7709-4EA3-80BD4AF2C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1484" y="3870627"/>
                <a:ext cx="41631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A216908-CEF4-DF38-3BF0-7390F7595001}"/>
              </a:ext>
            </a:extLst>
          </p:cNvPr>
          <p:cNvCxnSpPr>
            <a:cxnSpLocks/>
            <a:stCxn id="15" idx="0"/>
            <a:endCxn id="11" idx="3"/>
          </p:cNvCxnSpPr>
          <p:nvPr/>
        </p:nvCxnSpPr>
        <p:spPr>
          <a:xfrm flipV="1">
            <a:off x="439774" y="2872248"/>
            <a:ext cx="420302" cy="1024376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068B611-E2C5-6BDD-42AD-24A9F1B06176}"/>
              </a:ext>
            </a:extLst>
          </p:cNvPr>
          <p:cNvCxnSpPr>
            <a:cxnSpLocks/>
            <a:endCxn id="21" idx="3"/>
          </p:cNvCxnSpPr>
          <p:nvPr/>
        </p:nvCxnSpPr>
        <p:spPr>
          <a:xfrm flipV="1">
            <a:off x="546022" y="3682977"/>
            <a:ext cx="283413" cy="277293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349D627-BEDF-556C-5860-18E073221B88}"/>
                  </a:ext>
                </a:extLst>
              </p:cNvPr>
              <p:cNvSpPr/>
              <p:nvPr/>
            </p:nvSpPr>
            <p:spPr>
              <a:xfrm>
                <a:off x="785887" y="3429159"/>
                <a:ext cx="297366" cy="29736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¬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349D627-BEDF-556C-5860-18E073221B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87" y="3429159"/>
                <a:ext cx="297366" cy="29736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BD25087-3597-EAE5-CEE5-F15CCF0D7DB9}"/>
              </a:ext>
            </a:extLst>
          </p:cNvPr>
          <p:cNvCxnSpPr>
            <a:cxnSpLocks/>
            <a:stCxn id="21" idx="7"/>
            <a:endCxn id="12" idx="3"/>
          </p:cNvCxnSpPr>
          <p:nvPr/>
        </p:nvCxnSpPr>
        <p:spPr>
          <a:xfrm flipV="1">
            <a:off x="1039705" y="2893599"/>
            <a:ext cx="497895" cy="579108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385F1AD-5911-9EF8-9B07-86CAA8E287E8}"/>
                  </a:ext>
                </a:extLst>
              </p:cNvPr>
              <p:cNvSpPr/>
              <p:nvPr/>
            </p:nvSpPr>
            <p:spPr>
              <a:xfrm>
                <a:off x="1485128" y="3429000"/>
                <a:ext cx="297366" cy="29736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¬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385F1AD-5911-9EF8-9B07-86CAA8E287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128" y="3429000"/>
                <a:ext cx="297366" cy="297366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8D9F694-E63A-FC33-BEF2-5C357D52E7D1}"/>
              </a:ext>
            </a:extLst>
          </p:cNvPr>
          <p:cNvCxnSpPr>
            <a:cxnSpLocks/>
            <a:endCxn id="23" idx="5"/>
          </p:cNvCxnSpPr>
          <p:nvPr/>
        </p:nvCxnSpPr>
        <p:spPr>
          <a:xfrm flipH="1" flipV="1">
            <a:off x="1738946" y="3682818"/>
            <a:ext cx="257661" cy="235133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24B3064-AC26-A792-FF66-E491C2D6AE94}"/>
              </a:ext>
            </a:extLst>
          </p:cNvPr>
          <p:cNvCxnSpPr>
            <a:cxnSpLocks/>
            <a:stCxn id="23" idx="1"/>
            <a:endCxn id="11" idx="5"/>
          </p:cNvCxnSpPr>
          <p:nvPr/>
        </p:nvCxnSpPr>
        <p:spPr>
          <a:xfrm flipH="1" flipV="1">
            <a:off x="1070346" y="2872248"/>
            <a:ext cx="458330" cy="60030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ED184B1-A1ED-1770-FF85-053FB1EC6F12}"/>
              </a:ext>
            </a:extLst>
          </p:cNvPr>
          <p:cNvCxnSpPr>
            <a:cxnSpLocks/>
            <a:stCxn id="16" idx="0"/>
            <a:endCxn id="12" idx="5"/>
          </p:cNvCxnSpPr>
          <p:nvPr/>
        </p:nvCxnSpPr>
        <p:spPr>
          <a:xfrm flipH="1" flipV="1">
            <a:off x="1747870" y="2893599"/>
            <a:ext cx="391771" cy="977028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28EAD12-F8B1-7C74-A83A-BAC4098C0C0C}"/>
              </a:ext>
            </a:extLst>
          </p:cNvPr>
          <p:cNvCxnSpPr>
            <a:cxnSpLocks/>
            <a:stCxn id="11" idx="0"/>
            <a:endCxn id="9" idx="3"/>
          </p:cNvCxnSpPr>
          <p:nvPr/>
        </p:nvCxnSpPr>
        <p:spPr>
          <a:xfrm flipV="1">
            <a:off x="965211" y="2239632"/>
            <a:ext cx="265096" cy="378798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40936F1-CE12-9D88-FA7A-88BDABCD6B0F}"/>
              </a:ext>
            </a:extLst>
          </p:cNvPr>
          <p:cNvCxnSpPr>
            <a:cxnSpLocks/>
            <a:stCxn id="12" idx="0"/>
            <a:endCxn id="9" idx="5"/>
          </p:cNvCxnSpPr>
          <p:nvPr/>
        </p:nvCxnSpPr>
        <p:spPr>
          <a:xfrm flipH="1" flipV="1">
            <a:off x="1440577" y="2239632"/>
            <a:ext cx="202158" cy="40014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EF24749-47D6-68BA-245C-C07685478184}"/>
                  </a:ext>
                </a:extLst>
              </p:cNvPr>
              <p:cNvSpPr txBox="1"/>
              <p:nvPr/>
            </p:nvSpPr>
            <p:spPr>
              <a:xfrm>
                <a:off x="756288" y="3049152"/>
                <a:ext cx="416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EF24749-47D6-68BA-245C-C07685478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88" y="3049152"/>
                <a:ext cx="416313" cy="369332"/>
              </a:xfrm>
              <a:prstGeom prst="rect">
                <a:avLst/>
              </a:prstGeom>
              <a:blipFill>
                <a:blip r:embed="rId10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1112FCD-1B11-78A2-E0E3-DE34BAE9C0E8}"/>
                  </a:ext>
                </a:extLst>
              </p:cNvPr>
              <p:cNvSpPr txBox="1"/>
              <p:nvPr/>
            </p:nvSpPr>
            <p:spPr>
              <a:xfrm>
                <a:off x="1460815" y="3049152"/>
                <a:ext cx="416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1112FCD-1B11-78A2-E0E3-DE34BAE9C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815" y="3049152"/>
                <a:ext cx="416313" cy="369332"/>
              </a:xfrm>
              <a:prstGeom prst="rect">
                <a:avLst/>
              </a:prstGeom>
              <a:blipFill>
                <a:blip r:embed="rId1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0EE3ADB-AE8B-2A32-1867-5A1EBFEA9E60}"/>
                  </a:ext>
                </a:extLst>
              </p:cNvPr>
              <p:cNvSpPr txBox="1"/>
              <p:nvPr/>
            </p:nvSpPr>
            <p:spPr>
              <a:xfrm>
                <a:off x="463107" y="2345312"/>
                <a:ext cx="416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0EE3ADB-AE8B-2A32-1867-5A1EBFEA9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107" y="2345312"/>
                <a:ext cx="416313" cy="369332"/>
              </a:xfrm>
              <a:prstGeom prst="rect">
                <a:avLst/>
              </a:prstGeom>
              <a:blipFill>
                <a:blip r:embed="rId1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3873340-ADFE-7136-1FA4-68DA99F2964F}"/>
                  </a:ext>
                </a:extLst>
              </p:cNvPr>
              <p:cNvSpPr txBox="1"/>
              <p:nvPr/>
            </p:nvSpPr>
            <p:spPr>
              <a:xfrm>
                <a:off x="1735952" y="2322948"/>
                <a:ext cx="416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3873340-ADFE-7136-1FA4-68DA99F29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952" y="2322948"/>
                <a:ext cx="416313" cy="369332"/>
              </a:xfrm>
              <a:prstGeom prst="rect">
                <a:avLst/>
              </a:prstGeom>
              <a:blipFill>
                <a:blip r:embed="rId1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BB61C9E-7F26-B608-1CA8-908B8980B023}"/>
                  </a:ext>
                </a:extLst>
              </p:cNvPr>
              <p:cNvSpPr txBox="1"/>
              <p:nvPr/>
            </p:nvSpPr>
            <p:spPr>
              <a:xfrm>
                <a:off x="1150241" y="1548050"/>
                <a:ext cx="4163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BB61C9E-7F26-B608-1CA8-908B8980B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241" y="1548050"/>
                <a:ext cx="416313" cy="369332"/>
              </a:xfrm>
              <a:prstGeom prst="rect">
                <a:avLst/>
              </a:prstGeom>
              <a:blipFill>
                <a:blip r:embed="rId1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2EE1146-0F86-1511-E201-CBB5F277C214}"/>
                  </a:ext>
                </a:extLst>
              </p:cNvPr>
              <p:cNvSpPr txBox="1"/>
              <p:nvPr/>
            </p:nvSpPr>
            <p:spPr>
              <a:xfrm>
                <a:off x="335752" y="5286375"/>
                <a:ext cx="11275223" cy="1191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m:rPr>
                          <m:aln/>
                        </m:rP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m:rPr>
                          <m:aln/>
                        </m:rPr>
                        <a:rPr lang="en-US" sz="2400" i="1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2EE1146-0F86-1511-E201-CBB5F277C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52" y="5286375"/>
                <a:ext cx="11275223" cy="1191801"/>
              </a:xfrm>
              <a:prstGeom prst="rect">
                <a:avLst/>
              </a:prstGeom>
              <a:blipFill>
                <a:blip r:embed="rId15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677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5E91C-D985-53A2-CAB5-924BBE59A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satisfiability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C1289F-EC74-56BF-B85F-FF6012CFD8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62937" cy="4351338"/>
              </a:xfrm>
            </p:spPr>
            <p:txBody>
              <a:bodyPr/>
              <a:lstStyle/>
              <a:p>
                <a:r>
                  <a:rPr lang="en-US" dirty="0"/>
                  <a:t>We say that a circuit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/>
                    </a:solidFill>
                  </a:rPr>
                  <a:t>satisfiable</a:t>
                </a:r>
                <a:r>
                  <a:rPr lang="en-US" dirty="0"/>
                  <a:t> if there exists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CIRCUIT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SAT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satisfiable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circuit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C1289F-EC74-56BF-B85F-FF6012CFD8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62937" cy="4351338"/>
              </a:xfrm>
              <a:blipFill>
                <a:blip r:embed="rId2"/>
                <a:stretch>
                  <a:fillRect l="-1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8C2247-7B89-C600-5C14-C17F53789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003E7A9-BFE8-8014-5B64-CB42FB01D810}"/>
                  </a:ext>
                </a:extLst>
              </p:cNvPr>
              <p:cNvSpPr/>
              <p:nvPr/>
            </p:nvSpPr>
            <p:spPr>
              <a:xfrm>
                <a:off x="2624137" y="4606518"/>
                <a:ext cx="6943725" cy="98818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CIRCUIT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sz="28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SAT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-complete.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003E7A9-BFE8-8014-5B64-CB42FB01D8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4137" y="4606518"/>
                <a:ext cx="6943725" cy="9881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718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98686-5429-0990-DAA1-A202A1027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YES maps to YES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5836E5-6610-1E1B-47CF-532EA6EB9B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025" y="1503485"/>
                <a:ext cx="10772775" cy="4987358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Claim:</a:t>
                </a:r>
                <a:r>
                  <a:rPr lang="en-US" dirty="0"/>
                  <a:t> If the circuit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is satisfiable, then the 3-CNF formula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is also satisfiable</a:t>
                </a:r>
              </a:p>
              <a:p>
                <a:r>
                  <a:rPr lang="en-US" b="1" dirty="0"/>
                  <a:t>Proof:</a:t>
                </a:r>
                <a:r>
                  <a:rPr lang="en-US" dirty="0"/>
                  <a:t> We are assuming there is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assign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(the variable) the value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(the gate) outputs when we evaluate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5836E5-6610-1E1B-47CF-532EA6EB9B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025" y="1503485"/>
                <a:ext cx="10772775" cy="4987358"/>
              </a:xfrm>
              <a:blipFill>
                <a:blip r:embed="rId2"/>
                <a:stretch>
                  <a:fillRect l="-1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82D29-3FE9-EE76-FE66-8A5333FD9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761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CD7FF51-EEA2-7901-C0FF-8D14E12F361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Proof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CIRCUIT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CD7FF51-EEA2-7901-C0FF-8D14E12F36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EC9BD7-1E02-D296-1EF4-6F3508BC5B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is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-output circuit: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Pick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at random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Check whether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			(recall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CIRCUIT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VALUE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Accept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; reject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EC9BD7-1E02-D296-1EF4-6F3508BC5B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DEE86-379B-2DB5-8B8B-656ED1985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165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0382D1A-9B98-25C3-C68D-93A97A7CED0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Proof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CIRCUIT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-hard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0382D1A-9B98-25C3-C68D-93A97A7CED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E1EC9B-3412-EF86-9E64-46FF7257C1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3663" y="1825624"/>
                <a:ext cx="11181348" cy="466521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be any language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Our job: Design a mapping reduction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CIRCUIT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Idea: Let’s build a “</a:t>
                </a:r>
                <a:r>
                  <a:rPr lang="en-US" dirty="0">
                    <a:solidFill>
                      <a:schemeClr val="accent1"/>
                    </a:solidFill>
                  </a:rPr>
                  <a:t>verification circuit</a:t>
                </a:r>
                <a:r>
                  <a:rPr lang="en-US" dirty="0"/>
                  <a:t>”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E1EC9B-3412-EF86-9E64-46FF7257C1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3663" y="1825624"/>
                <a:ext cx="11181348" cy="4665219"/>
              </a:xfrm>
              <a:blipFill>
                <a:blip r:embed="rId3"/>
                <a:stretch>
                  <a:fillRect l="-9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D7948E-9A1A-81A1-74EA-EBF3DB337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667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0382D1A-9B98-25C3-C68D-93A97A7CED0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Proof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CIRCUIT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-hard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0382D1A-9B98-25C3-C68D-93A97A7CED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E1EC9B-3412-EF86-9E64-46FF7257C1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3663" y="1825624"/>
                <a:ext cx="11181348" cy="466521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be a nondeterministic TM that decides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in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accepts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when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initialized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with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on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tape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2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PSIZE</m:t>
                    </m:r>
                  </m:oMath>
                </a14:m>
                <a:r>
                  <a:rPr lang="en-US" dirty="0"/>
                  <a:t>, and as discussed last time, the circuits are </a:t>
                </a:r>
                <a:r>
                  <a:rPr lang="en-US" dirty="0">
                    <a:solidFill>
                      <a:schemeClr val="accent1"/>
                    </a:solidFill>
                  </a:rPr>
                  <a:t>efficiently constructible</a:t>
                </a:r>
              </a:p>
              <a:p>
                <a:r>
                  <a:rPr lang="en-US" dirty="0"/>
                  <a:t>Reduction step 1: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>
                    <a:solidFill>
                      <a:schemeClr val="accent1"/>
                    </a:solidFill>
                  </a:rPr>
                  <a:t>construct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is a circuit that computes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+1+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E1EC9B-3412-EF86-9E64-46FF7257C1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3663" y="1825624"/>
                <a:ext cx="11181348" cy="4665219"/>
              </a:xfrm>
              <a:blipFill>
                <a:blip r:embed="rId3"/>
                <a:stretch>
                  <a:fillRect l="-9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D7948E-9A1A-81A1-74EA-EBF3DB337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9863AEC-9DBF-67F1-6203-04A724DCA36B}"/>
              </a:ext>
            </a:extLst>
          </p:cNvPr>
          <p:cNvGrpSpPr/>
          <p:nvPr/>
        </p:nvGrpSpPr>
        <p:grpSpPr>
          <a:xfrm>
            <a:off x="4639169" y="142785"/>
            <a:ext cx="7267433" cy="2657374"/>
            <a:chOff x="4602804" y="3977893"/>
            <a:chExt cx="7267433" cy="265737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FC1621-ABCE-3907-AD45-B907C6F7C324}"/>
                </a:ext>
              </a:extLst>
            </p:cNvPr>
            <p:cNvSpPr/>
            <p:nvPr/>
          </p:nvSpPr>
          <p:spPr>
            <a:xfrm>
              <a:off x="4602804" y="3977893"/>
              <a:ext cx="7267433" cy="2657374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>
              <a:outerShdw blurRad="279400" dist="38100" dir="13500000" sx="102000" sy="102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Hexagon 6">
                  <a:extLst>
                    <a:ext uri="{FF2B5EF4-FFF2-40B4-BE49-F238E27FC236}">
                      <a16:creationId xmlns:a16="http://schemas.microsoft.com/office/drawing/2014/main" id="{AA8783AD-726B-FF85-4C56-3FB74B318B5F}"/>
                    </a:ext>
                  </a:extLst>
                </p:cNvPr>
                <p:cNvSpPr/>
                <p:nvPr/>
              </p:nvSpPr>
              <p:spPr>
                <a:xfrm>
                  <a:off x="4702115" y="4071809"/>
                  <a:ext cx="7053278" cy="606055"/>
                </a:xfrm>
                <a:prstGeom prst="hexagon">
                  <a:avLst>
                    <a:gd name="adj" fmla="val 60088"/>
                    <a:gd name="vf" fmla="val 115470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rIns="0" rtlCol="0" anchor="ctr"/>
                <a:lstStyle/>
                <a:p>
                  <a:pPr algn="ctr"/>
                  <a:r>
                    <a:rPr lang="en-US" sz="1800" b="1" dirty="0">
                      <a:solidFill>
                        <a:schemeClr val="tx1"/>
                      </a:solidFill>
                    </a:rPr>
                    <a:t>Given </a:t>
                  </a:r>
                  <a14:m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a14:m>
                  <a:r>
                    <a:rPr lang="en-US" sz="1800" b="1" dirty="0">
                      <a:solidFill>
                        <a:schemeClr val="tx1"/>
                      </a:solidFill>
                    </a:rPr>
                    <a:t>, how do we efficiently construct </a:t>
                  </a:r>
                  <a14:m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⟨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a14:m>
                  <a:r>
                    <a:rPr lang="en-US" sz="1800" b="1" dirty="0">
                      <a:solidFill>
                        <a:schemeClr val="tx1"/>
                      </a:solidFill>
                    </a:rPr>
                    <a:t>?</a:t>
                  </a:r>
                </a:p>
              </p:txBody>
            </p:sp>
          </mc:Choice>
          <mc:Fallback xmlns="">
            <p:sp>
              <p:nvSpPr>
                <p:cNvPr id="7" name="Hexagon 6">
                  <a:extLst>
                    <a:ext uri="{FF2B5EF4-FFF2-40B4-BE49-F238E27FC236}">
                      <a16:creationId xmlns:a16="http://schemas.microsoft.com/office/drawing/2014/main" id="{AA8783AD-726B-FF85-4C56-3FB74B318B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2115" y="4071809"/>
                  <a:ext cx="7053278" cy="606055"/>
                </a:xfrm>
                <a:prstGeom prst="hexagon">
                  <a:avLst>
                    <a:gd name="adj" fmla="val 60088"/>
                    <a:gd name="vf" fmla="val 115470"/>
                  </a:avLst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04127A9-9639-E619-2BD0-3EFD9F01BB86}"/>
                </a:ext>
              </a:extLst>
            </p:cNvPr>
            <p:cNvSpPr txBox="1"/>
            <p:nvPr/>
          </p:nvSpPr>
          <p:spPr>
            <a:xfrm>
              <a:off x="4702115" y="6254664"/>
              <a:ext cx="7085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Respond at PollEv.com/</a:t>
              </a:r>
              <a:r>
                <a:rPr lang="en-US" sz="1600" dirty="0" err="1"/>
                <a:t>whoza</a:t>
              </a:r>
              <a:r>
                <a:rPr lang="en-US" sz="1600" dirty="0"/>
                <a:t> or text “</a:t>
              </a:r>
              <a:r>
                <a:rPr lang="en-US" sz="1600" dirty="0" err="1"/>
                <a:t>whoza</a:t>
              </a:r>
              <a:r>
                <a:rPr lang="en-US" sz="1600" dirty="0"/>
                <a:t>” to 22333 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Hexagon 8">
                <a:extLst>
                  <a:ext uri="{FF2B5EF4-FFF2-40B4-BE49-F238E27FC236}">
                    <a16:creationId xmlns:a16="http://schemas.microsoft.com/office/drawing/2014/main" id="{2E470A99-98A7-9E51-05C7-B2C74A418163}"/>
                  </a:ext>
                </a:extLst>
              </p:cNvPr>
              <p:cNvSpPr/>
              <p:nvPr/>
            </p:nvSpPr>
            <p:spPr>
              <a:xfrm>
                <a:off x="4725362" y="1696130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C:</a:t>
                </a:r>
                <a:r>
                  <a:rPr lang="en-US" sz="1600" dirty="0">
                    <a:solidFill>
                      <a:schemeClr val="tx1"/>
                    </a:solidFill>
                  </a:rPr>
                  <a:t> Inspect the transition function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and implement it as a circuit</a:t>
                </a:r>
              </a:p>
            </p:txBody>
          </p:sp>
        </mc:Choice>
        <mc:Fallback xmlns="">
          <p:sp>
            <p:nvSpPr>
              <p:cNvPr id="9" name="Hexagon 8">
                <a:extLst>
                  <a:ext uri="{FF2B5EF4-FFF2-40B4-BE49-F238E27FC236}">
                    <a16:creationId xmlns:a16="http://schemas.microsoft.com/office/drawing/2014/main" id="{2E470A99-98A7-9E51-05C7-B2C74A4181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362" y="1696130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5"/>
                <a:stretch>
                  <a:fillRect b="-6604"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Hexagon 9">
                <a:extLst>
                  <a:ext uri="{FF2B5EF4-FFF2-40B4-BE49-F238E27FC236}">
                    <a16:creationId xmlns:a16="http://schemas.microsoft.com/office/drawing/2014/main" id="{C2EDD724-276E-BB54-C558-B600BF192E0D}"/>
                  </a:ext>
                </a:extLst>
              </p:cNvPr>
              <p:cNvSpPr/>
              <p:nvPr/>
            </p:nvSpPr>
            <p:spPr>
              <a:xfrm>
                <a:off x="4725362" y="972704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A:</a:t>
                </a:r>
                <a:r>
                  <a:rPr lang="en-US" sz="1600" dirty="0">
                    <a:solidFill>
                      <a:schemeClr val="tx1"/>
                    </a:solidFill>
                  </a:rPr>
                  <a:t> Simulate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and output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</a:rPr>
                  <a:t>the corresponding circuit</a:t>
                </a:r>
              </a:p>
            </p:txBody>
          </p:sp>
        </mc:Choice>
        <mc:Fallback xmlns="">
          <p:sp>
            <p:nvSpPr>
              <p:cNvPr id="10" name="Hexagon 9">
                <a:extLst>
                  <a:ext uri="{FF2B5EF4-FFF2-40B4-BE49-F238E27FC236}">
                    <a16:creationId xmlns:a16="http://schemas.microsoft.com/office/drawing/2014/main" id="{C2EDD724-276E-BB54-C558-B600BF192E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362" y="972704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6"/>
                <a:stretch>
                  <a:fillRect b="-7619"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Hexagon 10">
                <a:extLst>
                  <a:ext uri="{FF2B5EF4-FFF2-40B4-BE49-F238E27FC236}">
                    <a16:creationId xmlns:a16="http://schemas.microsoft.com/office/drawing/2014/main" id="{73D3DE2F-067E-393D-9A98-8899B12AE8D2}"/>
                  </a:ext>
                </a:extLst>
              </p:cNvPr>
              <p:cNvSpPr/>
              <p:nvPr/>
            </p:nvSpPr>
            <p:spPr>
              <a:xfrm>
                <a:off x="8274509" y="1696130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D:</a:t>
                </a:r>
                <a:r>
                  <a:rPr lang="en-US" sz="1600" dirty="0">
                    <a:solidFill>
                      <a:schemeClr val="tx1"/>
                    </a:solidFill>
                  </a:rPr>
                  <a:t> We don’t; all that matters is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</a:rPr>
                  <a:t>the fact that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exists</a:t>
                </a:r>
              </a:p>
            </p:txBody>
          </p:sp>
        </mc:Choice>
        <mc:Fallback xmlns="">
          <p:sp>
            <p:nvSpPr>
              <p:cNvPr id="11" name="Hexagon 10">
                <a:extLst>
                  <a:ext uri="{FF2B5EF4-FFF2-40B4-BE49-F238E27FC236}">
                    <a16:creationId xmlns:a16="http://schemas.microsoft.com/office/drawing/2014/main" id="{73D3DE2F-067E-393D-9A98-8899B12AE8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4509" y="1696130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7"/>
                <a:stretch>
                  <a:fillRect b="-6604"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Hexagon 11">
                <a:extLst>
                  <a:ext uri="{FF2B5EF4-FFF2-40B4-BE49-F238E27FC236}">
                    <a16:creationId xmlns:a16="http://schemas.microsoft.com/office/drawing/2014/main" id="{2AAF69C3-7653-6BFF-45B3-9423C7DC9D90}"/>
                  </a:ext>
                </a:extLst>
              </p:cNvPr>
              <p:cNvSpPr/>
              <p:nvPr/>
            </p:nvSpPr>
            <p:spPr>
              <a:xfrm>
                <a:off x="8274509" y="972704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B:</a:t>
                </a:r>
                <a:r>
                  <a:rPr lang="en-US" sz="1600" dirty="0">
                    <a:solidFill>
                      <a:schemeClr val="tx1"/>
                    </a:solidFill>
                  </a:rPr>
                  <a:t> Calculate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, then make a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</a:rPr>
                  <a:t>grid of copies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(a fixed circuit)</a:t>
                </a:r>
              </a:p>
            </p:txBody>
          </p:sp>
        </mc:Choice>
        <mc:Fallback xmlns="">
          <p:sp>
            <p:nvSpPr>
              <p:cNvPr id="12" name="Hexagon 11">
                <a:extLst>
                  <a:ext uri="{FF2B5EF4-FFF2-40B4-BE49-F238E27FC236}">
                    <a16:creationId xmlns:a16="http://schemas.microsoft.com/office/drawing/2014/main" id="{2AAF69C3-7653-6BFF-45B3-9423C7DC9D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4509" y="972704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8"/>
                <a:stretch>
                  <a:fillRect b="-7619"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093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4994E28-4E29-53A0-3CB4-5BD07CFC9D7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Proof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CIRCUIT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-hard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4994E28-4E29-53A0-3CB4-5BD07CFC9D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FA1313-97A7-D347-EDD5-2DB6135D59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0" y="4968395"/>
                <a:ext cx="10515600" cy="189026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if and only if there exists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m:rPr>
                                <m:lit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#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Reduction: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=⟨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m:rPr>
                                <m:lit/>
                              </m:r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#</m:t>
                            </m:r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FA1313-97A7-D347-EDD5-2DB6135D59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4968395"/>
                <a:ext cx="10515600" cy="1890268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D04F6D-CC24-5E8F-A754-EC946AB41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496C489-B210-C148-1BC5-168BF268AF8D}"/>
              </a:ext>
            </a:extLst>
          </p:cNvPr>
          <p:cNvGrpSpPr/>
          <p:nvPr/>
        </p:nvGrpSpPr>
        <p:grpSpPr>
          <a:xfrm>
            <a:off x="1005792" y="1806217"/>
            <a:ext cx="4328732" cy="2254588"/>
            <a:chOff x="1053268" y="3686175"/>
            <a:chExt cx="4328732" cy="22545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Isosceles Triangle 4">
                  <a:extLst>
                    <a:ext uri="{FF2B5EF4-FFF2-40B4-BE49-F238E27FC236}">
                      <a16:creationId xmlns:a16="http://schemas.microsoft.com/office/drawing/2014/main" id="{01CE5779-B873-9903-04B3-EEF4D7FFF6D5}"/>
                    </a:ext>
                  </a:extLst>
                </p:cNvPr>
                <p:cNvSpPr/>
                <p:nvPr/>
              </p:nvSpPr>
              <p:spPr>
                <a:xfrm>
                  <a:off x="1123949" y="3686175"/>
                  <a:ext cx="4162425" cy="1752600"/>
                </a:xfrm>
                <a:prstGeom prst="triangl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Isosceles Triangle 4">
                  <a:extLst>
                    <a:ext uri="{FF2B5EF4-FFF2-40B4-BE49-F238E27FC236}">
                      <a16:creationId xmlns:a16="http://schemas.microsoft.com/office/drawing/2014/main" id="{01CE5779-B873-9903-04B3-EEF4D7FFF6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3949" y="3686175"/>
                  <a:ext cx="4162425" cy="1752600"/>
                </a:xfrm>
                <a:prstGeom prst="triangl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6874A20-B362-7D6C-BE6D-369D21DCF48A}"/>
                </a:ext>
              </a:extLst>
            </p:cNvPr>
            <p:cNvCxnSpPr/>
            <p:nvPr/>
          </p:nvCxnSpPr>
          <p:spPr>
            <a:xfrm flipV="1">
              <a:off x="1267011" y="5438775"/>
              <a:ext cx="0" cy="2388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045BBC6-98C2-C48E-4B5C-B51B0A7DC81F}"/>
                </a:ext>
              </a:extLst>
            </p:cNvPr>
            <p:cNvCxnSpPr/>
            <p:nvPr/>
          </p:nvCxnSpPr>
          <p:spPr>
            <a:xfrm flipV="1">
              <a:off x="1736164" y="5438775"/>
              <a:ext cx="0" cy="2388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BC3CABF-E628-8F0C-64BE-6804978D5336}"/>
                </a:ext>
              </a:extLst>
            </p:cNvPr>
            <p:cNvCxnSpPr/>
            <p:nvPr/>
          </p:nvCxnSpPr>
          <p:spPr>
            <a:xfrm flipV="1">
              <a:off x="2208306" y="5438775"/>
              <a:ext cx="0" cy="2388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098BA48-AE17-CC82-A316-94ED63A30297}"/>
                </a:ext>
              </a:extLst>
            </p:cNvPr>
            <p:cNvCxnSpPr/>
            <p:nvPr/>
          </p:nvCxnSpPr>
          <p:spPr>
            <a:xfrm flipV="1">
              <a:off x="2668493" y="5438775"/>
              <a:ext cx="0" cy="2388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CEA73B2-5C5B-A2AB-6F89-4582B2F5D420}"/>
                </a:ext>
              </a:extLst>
            </p:cNvPr>
            <p:cNvCxnSpPr/>
            <p:nvPr/>
          </p:nvCxnSpPr>
          <p:spPr>
            <a:xfrm flipV="1">
              <a:off x="3158564" y="5438775"/>
              <a:ext cx="0" cy="2388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ADF9ECF-35BC-C494-A6EC-889CBEF14176}"/>
                </a:ext>
              </a:extLst>
            </p:cNvPr>
            <p:cNvCxnSpPr/>
            <p:nvPr/>
          </p:nvCxnSpPr>
          <p:spPr>
            <a:xfrm flipV="1">
              <a:off x="3648634" y="5438775"/>
              <a:ext cx="0" cy="2388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04BDB2F-4446-63C6-AD24-8E23500D6965}"/>
                </a:ext>
              </a:extLst>
            </p:cNvPr>
            <p:cNvCxnSpPr/>
            <p:nvPr/>
          </p:nvCxnSpPr>
          <p:spPr>
            <a:xfrm flipV="1">
              <a:off x="4138705" y="5438775"/>
              <a:ext cx="0" cy="2388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F68536-444F-5714-67D8-16A09898A2DF}"/>
                </a:ext>
              </a:extLst>
            </p:cNvPr>
            <p:cNvCxnSpPr/>
            <p:nvPr/>
          </p:nvCxnSpPr>
          <p:spPr>
            <a:xfrm flipV="1">
              <a:off x="5145926" y="5438775"/>
              <a:ext cx="0" cy="2388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6DF830D-21EC-F270-7106-153C1CF6ED3F}"/>
                    </a:ext>
                  </a:extLst>
                </p:cNvPr>
                <p:cNvSpPr txBox="1"/>
                <p:nvPr/>
              </p:nvSpPr>
              <p:spPr>
                <a:xfrm>
                  <a:off x="4440705" y="5404322"/>
                  <a:ext cx="4303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6DF830D-21EC-F270-7106-153C1CF6ED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0705" y="5404322"/>
                  <a:ext cx="430300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0AEEC0C-D98F-FA99-6E22-EE73F0A4CAE6}"/>
                    </a:ext>
                  </a:extLst>
                </p:cNvPr>
                <p:cNvSpPr txBox="1"/>
                <p:nvPr/>
              </p:nvSpPr>
              <p:spPr>
                <a:xfrm>
                  <a:off x="1053268" y="5632986"/>
                  <a:ext cx="4303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0AEEC0C-D98F-FA99-6E22-EE73F0A4CA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3268" y="5632986"/>
                  <a:ext cx="430300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6F97258-2265-CDBF-D631-9C6978300244}"/>
                    </a:ext>
                  </a:extLst>
                </p:cNvPr>
                <p:cNvSpPr txBox="1"/>
                <p:nvPr/>
              </p:nvSpPr>
              <p:spPr>
                <a:xfrm>
                  <a:off x="1521014" y="5631416"/>
                  <a:ext cx="4303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6F97258-2265-CDBF-D631-9C69783002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1014" y="5631416"/>
                  <a:ext cx="430300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B1ADF5F-2CB4-DEFA-0B69-851C50A505A4}"/>
                    </a:ext>
                  </a:extLst>
                </p:cNvPr>
                <p:cNvSpPr txBox="1"/>
                <p:nvPr/>
              </p:nvSpPr>
              <p:spPr>
                <a:xfrm>
                  <a:off x="2026207" y="5631416"/>
                  <a:ext cx="4303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B1ADF5F-2CB4-DEFA-0B69-851C50A505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6207" y="5631416"/>
                  <a:ext cx="430300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1E27E3D-3EA9-B600-890D-24D0E0C016AA}"/>
                    </a:ext>
                  </a:extLst>
                </p:cNvPr>
                <p:cNvSpPr txBox="1"/>
                <p:nvPr/>
              </p:nvSpPr>
              <p:spPr>
                <a:xfrm>
                  <a:off x="2465298" y="5631416"/>
                  <a:ext cx="4303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1E27E3D-3EA9-B600-890D-24D0E0C016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5298" y="5631416"/>
                  <a:ext cx="430300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29BDF8B-E8C8-58BC-AF60-2884F9285EE0}"/>
                    </a:ext>
                  </a:extLst>
                </p:cNvPr>
                <p:cNvSpPr txBox="1"/>
                <p:nvPr/>
              </p:nvSpPr>
              <p:spPr>
                <a:xfrm>
                  <a:off x="2955367" y="5631415"/>
                  <a:ext cx="4303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29BDF8B-E8C8-58BC-AF60-2884F9285E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5367" y="5631415"/>
                  <a:ext cx="430300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6A96555-522F-64D8-72F9-C346034A37C6}"/>
                    </a:ext>
                  </a:extLst>
                </p:cNvPr>
                <p:cNvSpPr txBox="1"/>
                <p:nvPr/>
              </p:nvSpPr>
              <p:spPr>
                <a:xfrm>
                  <a:off x="3460564" y="5631414"/>
                  <a:ext cx="4303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6A96555-522F-64D8-72F9-C346034A37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0564" y="5631414"/>
                  <a:ext cx="430300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D35E7788-EC05-982A-0318-13A00B44F626}"/>
                    </a:ext>
                  </a:extLst>
                </p:cNvPr>
                <p:cNvSpPr txBox="1"/>
                <p:nvPr/>
              </p:nvSpPr>
              <p:spPr>
                <a:xfrm>
                  <a:off x="3938681" y="5631414"/>
                  <a:ext cx="4303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D35E7788-EC05-982A-0318-13A00B44F6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8681" y="5631414"/>
                  <a:ext cx="430300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4DBBDB0-B5B7-18A5-7F3E-335B3F021A00}"/>
                    </a:ext>
                  </a:extLst>
                </p:cNvPr>
                <p:cNvSpPr txBox="1"/>
                <p:nvPr/>
              </p:nvSpPr>
              <p:spPr>
                <a:xfrm>
                  <a:off x="4951700" y="5631413"/>
                  <a:ext cx="4303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4DBBDB0-B5B7-18A5-7F3E-335B3F021A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1700" y="5631413"/>
                  <a:ext cx="430300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75429A7-9DCB-B428-BD91-610B64D114FD}"/>
              </a:ext>
            </a:extLst>
          </p:cNvPr>
          <p:cNvGrpSpPr/>
          <p:nvPr/>
        </p:nvGrpSpPr>
        <p:grpSpPr>
          <a:xfrm>
            <a:off x="5119374" y="1678186"/>
            <a:ext cx="6054531" cy="2972240"/>
            <a:chOff x="5119374" y="1678186"/>
            <a:chExt cx="6054531" cy="297224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D3945A9B-EDCA-CEF4-B1BB-85193815414C}"/>
                </a:ext>
              </a:extLst>
            </p:cNvPr>
            <p:cNvGrpSpPr/>
            <p:nvPr/>
          </p:nvGrpSpPr>
          <p:grpSpPr>
            <a:xfrm>
              <a:off x="6795109" y="1806217"/>
              <a:ext cx="4378796" cy="2844209"/>
              <a:chOff x="6842585" y="3686175"/>
              <a:chExt cx="4378796" cy="284420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Isosceles Triangle 24">
                    <a:extLst>
                      <a:ext uri="{FF2B5EF4-FFF2-40B4-BE49-F238E27FC236}">
                        <a16:creationId xmlns:a16="http://schemas.microsoft.com/office/drawing/2014/main" id="{D7BE4384-7D06-AA91-4E4F-5BCD865D4FCB}"/>
                      </a:ext>
                    </a:extLst>
                  </p:cNvPr>
                  <p:cNvSpPr/>
                  <p:nvPr/>
                </p:nvSpPr>
                <p:spPr>
                  <a:xfrm>
                    <a:off x="6963330" y="3686175"/>
                    <a:ext cx="4162425" cy="1752600"/>
                  </a:xfrm>
                  <a:prstGeom prst="triangle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Isosceles Triangle 24">
                    <a:extLst>
                      <a:ext uri="{FF2B5EF4-FFF2-40B4-BE49-F238E27FC236}">
                        <a16:creationId xmlns:a16="http://schemas.microsoft.com/office/drawing/2014/main" id="{D7BE4384-7D06-AA91-4E4F-5BCD865D4FC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63330" y="3686175"/>
                    <a:ext cx="4162425" cy="1752600"/>
                  </a:xfrm>
                  <a:prstGeom prst="triangle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5A6CD57D-2902-6206-C47F-255D6615E317}"/>
                  </a:ext>
                </a:extLst>
              </p:cNvPr>
              <p:cNvCxnSpPr/>
              <p:nvPr/>
            </p:nvCxnSpPr>
            <p:spPr>
              <a:xfrm flipV="1">
                <a:off x="7106392" y="5438775"/>
                <a:ext cx="0" cy="2388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92ADC168-A3E2-004E-3851-A0E82217F8C3}"/>
                  </a:ext>
                </a:extLst>
              </p:cNvPr>
              <p:cNvCxnSpPr/>
              <p:nvPr/>
            </p:nvCxnSpPr>
            <p:spPr>
              <a:xfrm flipV="1">
                <a:off x="7575545" y="5438775"/>
                <a:ext cx="0" cy="2388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1E4DF0A4-1F86-F85C-80F3-FA19057810EC}"/>
                  </a:ext>
                </a:extLst>
              </p:cNvPr>
              <p:cNvCxnSpPr/>
              <p:nvPr/>
            </p:nvCxnSpPr>
            <p:spPr>
              <a:xfrm flipV="1">
                <a:off x="8047687" y="5438775"/>
                <a:ext cx="0" cy="2388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0A6A4820-1819-7189-A19E-492AF36D7A47}"/>
                  </a:ext>
                </a:extLst>
              </p:cNvPr>
              <p:cNvCxnSpPr/>
              <p:nvPr/>
            </p:nvCxnSpPr>
            <p:spPr>
              <a:xfrm flipV="1">
                <a:off x="8507874" y="5438775"/>
                <a:ext cx="0" cy="2388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6FFDA649-FEB6-93D6-E5B4-71BD34EDFB12}"/>
                  </a:ext>
                </a:extLst>
              </p:cNvPr>
              <p:cNvCxnSpPr/>
              <p:nvPr/>
            </p:nvCxnSpPr>
            <p:spPr>
              <a:xfrm flipV="1">
                <a:off x="9296404" y="5438773"/>
                <a:ext cx="0" cy="2388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584C0E27-52B3-43EB-CEA1-59699231ABA0}"/>
                  </a:ext>
                </a:extLst>
              </p:cNvPr>
              <p:cNvCxnSpPr/>
              <p:nvPr/>
            </p:nvCxnSpPr>
            <p:spPr>
              <a:xfrm flipV="1">
                <a:off x="9715512" y="5438773"/>
                <a:ext cx="0" cy="2388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DB8BC150-7903-3C9E-A1CB-18D980D7D399}"/>
                  </a:ext>
                </a:extLst>
              </p:cNvPr>
              <p:cNvCxnSpPr/>
              <p:nvPr/>
            </p:nvCxnSpPr>
            <p:spPr>
              <a:xfrm flipV="1">
                <a:off x="10141058" y="5438773"/>
                <a:ext cx="0" cy="2388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AB37F958-1E19-37BF-FFBC-A7C3D47CFD72}"/>
                  </a:ext>
                </a:extLst>
              </p:cNvPr>
              <p:cNvCxnSpPr/>
              <p:nvPr/>
            </p:nvCxnSpPr>
            <p:spPr>
              <a:xfrm flipV="1">
                <a:off x="10985307" y="5438775"/>
                <a:ext cx="0" cy="2388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A59C6D51-30C3-CF74-CE35-D03BFB59084D}"/>
                      </a:ext>
                    </a:extLst>
                  </p:cNvPr>
                  <p:cNvSpPr txBox="1"/>
                  <p:nvPr/>
                </p:nvSpPr>
                <p:spPr>
                  <a:xfrm>
                    <a:off x="8686990" y="5404322"/>
                    <a:ext cx="4303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A59C6D51-30C3-CF74-CE35-D03BFB5908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86990" y="5404322"/>
                    <a:ext cx="430300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E523A41E-5E07-CC04-448A-C2EDFF083ED4}"/>
                      </a:ext>
                    </a:extLst>
                  </p:cNvPr>
                  <p:cNvSpPr txBox="1"/>
                  <p:nvPr/>
                </p:nvSpPr>
                <p:spPr>
                  <a:xfrm>
                    <a:off x="6892649" y="5632986"/>
                    <a:ext cx="4303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E523A41E-5E07-CC04-448A-C2EDFF083ED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92649" y="5632986"/>
                    <a:ext cx="430300" cy="30777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9993A49F-FF0E-C423-2BAA-E6EBF9CA8D88}"/>
                      </a:ext>
                    </a:extLst>
                  </p:cNvPr>
                  <p:cNvSpPr txBox="1"/>
                  <p:nvPr/>
                </p:nvSpPr>
                <p:spPr>
                  <a:xfrm>
                    <a:off x="7360395" y="5631416"/>
                    <a:ext cx="4303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9993A49F-FF0E-C423-2BAA-E6EBF9CA8D8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60395" y="5631416"/>
                    <a:ext cx="430300" cy="30777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98B9F233-04E1-1428-555F-DD59C321AC71}"/>
                      </a:ext>
                    </a:extLst>
                  </p:cNvPr>
                  <p:cNvSpPr txBox="1"/>
                  <p:nvPr/>
                </p:nvSpPr>
                <p:spPr>
                  <a:xfrm>
                    <a:off x="7865588" y="5631416"/>
                    <a:ext cx="36419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98B9F233-04E1-1428-555F-DD59C321AC7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65588" y="5631416"/>
                    <a:ext cx="364194" cy="30777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CCAB18DF-D62B-C306-B6E8-DC17607D78BF}"/>
                      </a:ext>
                    </a:extLst>
                  </p:cNvPr>
                  <p:cNvSpPr txBox="1"/>
                  <p:nvPr/>
                </p:nvSpPr>
                <p:spPr>
                  <a:xfrm>
                    <a:off x="8304679" y="5631416"/>
                    <a:ext cx="4303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CCAB18DF-D62B-C306-B6E8-DC17607D78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04679" y="5631416"/>
                    <a:ext cx="430300" cy="307777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1BA2E00F-C33E-CD86-E12A-3245F26A20D4}"/>
                      </a:ext>
                    </a:extLst>
                  </p:cNvPr>
                  <p:cNvSpPr txBox="1"/>
                  <p:nvPr/>
                </p:nvSpPr>
                <p:spPr>
                  <a:xfrm>
                    <a:off x="9093207" y="5631413"/>
                    <a:ext cx="4303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1BA2E00F-C33E-CD86-E12A-3245F26A20D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93207" y="5631413"/>
                    <a:ext cx="430300" cy="307777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090E6E20-F87B-2CEF-6EC4-D63BB3AB6A9D}"/>
                      </a:ext>
                    </a:extLst>
                  </p:cNvPr>
                  <p:cNvSpPr txBox="1"/>
                  <p:nvPr/>
                </p:nvSpPr>
                <p:spPr>
                  <a:xfrm>
                    <a:off x="9527442" y="5631412"/>
                    <a:ext cx="4303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090E6E20-F87B-2CEF-6EC4-D63BB3AB6A9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27442" y="5631412"/>
                    <a:ext cx="430300" cy="307777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09A99E24-1008-5121-6F21-B0FDC904FF54}"/>
                      </a:ext>
                    </a:extLst>
                  </p:cNvPr>
                  <p:cNvSpPr txBox="1"/>
                  <p:nvPr/>
                </p:nvSpPr>
                <p:spPr>
                  <a:xfrm>
                    <a:off x="9941034" y="5631412"/>
                    <a:ext cx="4303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09A99E24-1008-5121-6F21-B0FDC904FF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41034" y="5631412"/>
                    <a:ext cx="430300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4516EA6F-0DC7-BC6B-4E94-57DA5FE9BBB1}"/>
                      </a:ext>
                    </a:extLst>
                  </p:cNvPr>
                  <p:cNvSpPr txBox="1"/>
                  <p:nvPr/>
                </p:nvSpPr>
                <p:spPr>
                  <a:xfrm>
                    <a:off x="10791081" y="5631413"/>
                    <a:ext cx="4303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4516EA6F-0DC7-BC6B-4E94-57DA5FE9BBB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91081" y="5631413"/>
                    <a:ext cx="430300" cy="307777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FDD8CB1D-7FF4-A68B-137E-48E4787C3BC7}"/>
                      </a:ext>
                    </a:extLst>
                  </p:cNvPr>
                  <p:cNvSpPr txBox="1"/>
                  <p:nvPr/>
                </p:nvSpPr>
                <p:spPr>
                  <a:xfrm>
                    <a:off x="10338457" y="5421549"/>
                    <a:ext cx="4303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FDD8CB1D-7FF4-A68B-137E-48E4787C3B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38457" y="5421549"/>
                    <a:ext cx="430300" cy="307777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4" name="Left Brace 43">
                <a:extLst>
                  <a:ext uri="{FF2B5EF4-FFF2-40B4-BE49-F238E27FC236}">
                    <a16:creationId xmlns:a16="http://schemas.microsoft.com/office/drawing/2014/main" id="{F0EFC49C-328A-E1FF-C3EC-9D5B8FB9A6A1}"/>
                  </a:ext>
                </a:extLst>
              </p:cNvPr>
              <p:cNvSpPr/>
              <p:nvPr/>
            </p:nvSpPr>
            <p:spPr>
              <a:xfrm rot="16200000">
                <a:off x="8107770" y="4790797"/>
                <a:ext cx="182070" cy="2499991"/>
              </a:xfrm>
              <a:prstGeom prst="leftBrace">
                <a:avLst>
                  <a:gd name="adj1" fmla="val 179021"/>
                  <a:gd name="adj2" fmla="val 5000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3884A6AC-794E-BB24-A14D-1966177DE067}"/>
                      </a:ext>
                    </a:extLst>
                  </p:cNvPr>
                  <p:cNvSpPr txBox="1"/>
                  <p:nvPr/>
                </p:nvSpPr>
                <p:spPr>
                  <a:xfrm>
                    <a:off x="6842585" y="6161052"/>
                    <a:ext cx="292418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#</m:t>
                        </m:r>
                      </m:oMath>
                    </a14:m>
                    <a:r>
                      <a:rPr lang="en-US" dirty="0"/>
                      <a:t> “hard-coded” into circuit</a:t>
                    </a:r>
                  </a:p>
                </p:txBody>
              </p:sp>
            </mc:Choice>
            <mc:Fallback xmlns="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3884A6AC-794E-BB24-A14D-1966177DE06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42585" y="6161052"/>
                    <a:ext cx="2924187" cy="369332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t="-10000" r="-208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89514491-DA14-8355-F334-2F713C31F445}"/>
                </a:ext>
              </a:extLst>
            </p:cNvPr>
            <p:cNvGrpSpPr/>
            <p:nvPr/>
          </p:nvGrpSpPr>
          <p:grpSpPr>
            <a:xfrm>
              <a:off x="5119374" y="1678186"/>
              <a:ext cx="2238256" cy="1175221"/>
              <a:chOff x="5119374" y="1678186"/>
              <a:chExt cx="2238256" cy="1175221"/>
            </a:xfrm>
          </p:grpSpPr>
          <p:sp>
            <p:nvSpPr>
              <p:cNvPr id="6" name="Arrow: Right 5">
                <a:extLst>
                  <a:ext uri="{FF2B5EF4-FFF2-40B4-BE49-F238E27FC236}">
                    <a16:creationId xmlns:a16="http://schemas.microsoft.com/office/drawing/2014/main" id="{D88D6CDE-28DD-98B0-1C37-EFC516EFB02E}"/>
                  </a:ext>
                </a:extLst>
              </p:cNvPr>
              <p:cNvSpPr/>
              <p:nvPr/>
            </p:nvSpPr>
            <p:spPr>
              <a:xfrm>
                <a:off x="5429959" y="2270701"/>
                <a:ext cx="1334050" cy="58270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47F6064-3801-1AF4-C522-F185E9D120E8}"/>
                  </a:ext>
                </a:extLst>
              </p:cNvPr>
              <p:cNvSpPr txBox="1"/>
              <p:nvPr/>
            </p:nvSpPr>
            <p:spPr>
              <a:xfrm>
                <a:off x="5119374" y="1678186"/>
                <a:ext cx="2238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Reduction step 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6668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26953A5-9DDF-77BD-54A3-6D4C9CCEEF6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Proof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CIRCUIT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-hard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26953A5-9DDF-77BD-54A3-6D4C9CCEEF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881A4E-1E68-3DA7-C367-8280C44C5F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3137" y="1825625"/>
                <a:ext cx="11365831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Reduction: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=⟨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d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m:rPr>
                                <m:lit/>
                              </m:r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#</m:t>
                            </m:r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computes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YES maps to YES: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accepts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Therefore, there exists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</m:d>
                      </m:sup>
                    </m:sSup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dirty="0"/>
              </a:p>
              <a:p>
                <a:pPr lvl="1"/>
                <a:r>
                  <a:rPr lang="en-US" b="0" dirty="0"/>
                  <a:t>Therefore,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m:rPr>
                                <m:lit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#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Therefore,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is satisfiable ✔️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881A4E-1E68-3DA7-C367-8280C44C5F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3137" y="1825625"/>
                <a:ext cx="11365831" cy="4351338"/>
              </a:xfrm>
              <a:blipFill>
                <a:blip r:embed="rId3"/>
                <a:stretch>
                  <a:fillRect l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A4D44A-1075-1569-9AAE-474C1D292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973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26953A5-9DDF-77BD-54A3-6D4C9CCEEF6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Proof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CIRCUIT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-hard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26953A5-9DDF-77BD-54A3-6D4C9CCEEF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881A4E-1E68-3DA7-C367-8280C44C5F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5325" y="1825625"/>
                <a:ext cx="11371715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Reduction: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=⟨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d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m:rPr>
                                <m:lit/>
                              </m:r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#</m:t>
                            </m:r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computes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NO maps to NO:</a:t>
                </a:r>
              </a:p>
              <a:p>
                <a:pPr lvl="1"/>
                <a:r>
                  <a:rPr lang="en-US" dirty="0"/>
                  <a:t>Suppose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is satisfiable, i.e., there exists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</m:d>
                      </m:sup>
                    </m:sSup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m:rPr>
                                <m:lit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#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Therefore,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accepts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Therefore,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✔️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881A4E-1E68-3DA7-C367-8280C44C5F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5325" y="1825625"/>
                <a:ext cx="11371715" cy="4351338"/>
              </a:xfrm>
              <a:blipFill>
                <a:blip r:embed="rId3"/>
                <a:stretch>
                  <a:fillRect l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A4D44A-1075-1569-9AAE-474C1D292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568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26953A5-9DDF-77BD-54A3-6D4C9CCEEF6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Proof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CIRCUIT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-hard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26953A5-9DDF-77BD-54A3-6D4C9CCEEF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881A4E-1E68-3DA7-C367-8280C44C5F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9760" y="1825625"/>
                <a:ext cx="11267439" cy="4351338"/>
              </a:xfrm>
            </p:spPr>
            <p:txBody>
              <a:bodyPr/>
              <a:lstStyle/>
              <a:p>
                <a:r>
                  <a:rPr lang="en-US" dirty="0"/>
                  <a:t>Reduction: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=⟨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d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m:rPr>
                                <m:lit/>
                              </m:r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#</m:t>
                            </m:r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computes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Polynomial-time computable: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. This takes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time ✔️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Plug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#</m:t>
                    </m:r>
                  </m:oMath>
                </a14:m>
                <a:r>
                  <a:rPr lang="en-US" dirty="0"/>
                  <a:t>. This takes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time ✔️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881A4E-1E68-3DA7-C367-8280C44C5F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9760" y="1825625"/>
                <a:ext cx="11267439" cy="4351338"/>
              </a:xfrm>
              <a:blipFill>
                <a:blip r:embed="rId3"/>
                <a:stretch>
                  <a:fillRect l="-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A4D44A-1075-1569-9AAE-474C1D292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47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64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176950</TotalTime>
  <Words>1326</Words>
  <Application>Microsoft Office PowerPoint</Application>
  <PresentationFormat>Widescreen</PresentationFormat>
  <Paragraphs>181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CMSC 28100  Introduction to Complexity Theory  Spring 2024 Instructor: William Hoza</vt:lpstr>
      <vt:lpstr>Circuit satisfiability</vt:lpstr>
      <vt:lpstr>Proof that "CIRCUIT‑SAT"∈"NP"</vt:lpstr>
      <vt:lpstr>Proof that "CIRCUIT‑SAT" is "NP"-hard</vt:lpstr>
      <vt:lpstr>Proof that "CIRCUIT‑SAT" is "NP"-hard</vt:lpstr>
      <vt:lpstr>Proof that "CIRCUIT‑SAT" is "NP"-hard</vt:lpstr>
      <vt:lpstr>Proof that "CIRCUIT‑SAT" is "NP"-hard</vt:lpstr>
      <vt:lpstr>Proof that "CIRCUIT‑SAT" is "NP"-hard</vt:lpstr>
      <vt:lpstr>Proof that "CIRCUIT‑SAT" is "NP"-hard</vt:lpstr>
      <vt:lpstr>"NP"-completeness</vt:lpstr>
      <vt:lpstr>What else is "NP"-complete?</vt:lpstr>
      <vt:lpstr>Chaining reductions together</vt:lpstr>
      <vt:lpstr>Chaining reductions together</vt:lpstr>
      <vt:lpstr>k-CNF formulas</vt:lpstr>
      <vt:lpstr>The Cook-Levin Theorem</vt:lpstr>
      <vt:lpstr>Gate gadgets</vt:lpstr>
      <vt:lpstr>Reduction from "CIRCUIT‑SAT" to "3‑SAT"</vt:lpstr>
      <vt:lpstr>Reduction from "CIRCUIT‑SAT" to "3‑SAT"</vt:lpstr>
      <vt:lpstr>Reduction example</vt:lpstr>
      <vt:lpstr>YES maps to YES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Complexity Theory</dc:title>
  <dc:creator>William Hoza</dc:creator>
  <cp:lastModifiedBy>William Hoza</cp:lastModifiedBy>
  <cp:revision>602</cp:revision>
  <dcterms:created xsi:type="dcterms:W3CDTF">2022-12-12T23:26:37Z</dcterms:created>
  <dcterms:modified xsi:type="dcterms:W3CDTF">2024-05-08T15:33:03Z</dcterms:modified>
</cp:coreProperties>
</file>