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0" r:id="rId2"/>
    <p:sldId id="817" r:id="rId3"/>
    <p:sldId id="819" r:id="rId4"/>
    <p:sldId id="821" r:id="rId5"/>
    <p:sldId id="823" r:id="rId6"/>
    <p:sldId id="824" r:id="rId7"/>
    <p:sldId id="840" r:id="rId8"/>
    <p:sldId id="841" r:id="rId9"/>
    <p:sldId id="784" r:id="rId10"/>
    <p:sldId id="785" r:id="rId11"/>
    <p:sldId id="826" r:id="rId12"/>
    <p:sldId id="664" r:id="rId13"/>
    <p:sldId id="827" r:id="rId14"/>
    <p:sldId id="828" r:id="rId15"/>
    <p:sldId id="829" r:id="rId16"/>
    <p:sldId id="830" r:id="rId17"/>
    <p:sldId id="665" r:id="rId18"/>
    <p:sldId id="831" r:id="rId19"/>
    <p:sldId id="869" r:id="rId20"/>
    <p:sldId id="870" r:id="rId21"/>
    <p:sldId id="834" r:id="rId22"/>
    <p:sldId id="83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980" y="13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.png"/><Relationship Id="rId18" Type="http://schemas.openxmlformats.org/officeDocument/2006/relationships/image" Target="../media/image211.png"/><Relationship Id="rId3" Type="http://schemas.openxmlformats.org/officeDocument/2006/relationships/image" Target="../media/image6.png"/><Relationship Id="rId21" Type="http://schemas.openxmlformats.org/officeDocument/2006/relationships/image" Target="../media/image24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200.png"/><Relationship Id="rId2" Type="http://schemas.openxmlformats.org/officeDocument/2006/relationships/image" Target="../media/image5.png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40.png"/><Relationship Id="rId5" Type="http://schemas.openxmlformats.org/officeDocument/2006/relationships/image" Target="../media/image81.png"/><Relationship Id="rId15" Type="http://schemas.openxmlformats.org/officeDocument/2006/relationships/image" Target="../media/image180.png"/><Relationship Id="rId10" Type="http://schemas.openxmlformats.org/officeDocument/2006/relationships/image" Target="../media/image132.png"/><Relationship Id="rId19" Type="http://schemas.openxmlformats.org/officeDocument/2006/relationships/image" Target="../media/image220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0.png"/><Relationship Id="rId4" Type="http://schemas.openxmlformats.org/officeDocument/2006/relationships/image" Target="../media/image3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CC50-8DAE-4FAB-109C-E9AF0B17CA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7537" y="365125"/>
                <a:ext cx="11034347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CC50-8DAE-4FAB-109C-E9AF0B17C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7537" y="365125"/>
                <a:ext cx="11034347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A5-717C-04F7-6726-EE0E49812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b="0" dirty="0"/>
                  <a:t>-completeness is a valuable technique for proving that </a:t>
                </a:r>
                <a:r>
                  <a:rPr lang="en-US" b="0" dirty="0">
                    <a:solidFill>
                      <a:schemeClr val="accent1"/>
                    </a:solidFill>
                  </a:rPr>
                  <a:t>certain</a:t>
                </a:r>
                <a:r>
                  <a:rPr lang="en-US" b="0" dirty="0"/>
                  <a:t> languages are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However, </a:t>
                </a:r>
                <a:r>
                  <a:rPr lang="en-US" b="0" dirty="0">
                    <a:solidFill>
                      <a:schemeClr val="accent1"/>
                    </a:solidFill>
                  </a:rPr>
                  <a:t>this approach doesn’t always work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A5-717C-04F7-6726-EE0E49812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8C40-AE07-D646-8873-92D2470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E91C-D985-53A2-CAB5-924BBE5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237" y="1825625"/>
                <a:ext cx="11218985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circuit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satisfiable</a:t>
                </a:r>
                <a:br>
                  <a:rPr lang="en-US" dirty="0"/>
                </a:br>
                <a:r>
                  <a:rPr lang="en-US" dirty="0"/>
                  <a:t>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237" y="1825625"/>
                <a:ext cx="11218985" cy="4351338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2247-7B89-C600-5C14-C17F537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89FBA54-0422-5D10-31CB-46126A5E2CE5}"/>
              </a:ext>
            </a:extLst>
          </p:cNvPr>
          <p:cNvGrpSpPr/>
          <p:nvPr/>
        </p:nvGrpSpPr>
        <p:grpSpPr>
          <a:xfrm>
            <a:off x="7653612" y="452872"/>
            <a:ext cx="1472177" cy="2182370"/>
            <a:chOff x="844631" y="4279206"/>
            <a:chExt cx="1472177" cy="2182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5DC832-D1B2-F5A5-6220-3C19A11726C6}"/>
                    </a:ext>
                  </a:extLst>
                </p:cNvPr>
                <p:cNvSpPr/>
                <p:nvPr/>
              </p:nvSpPr>
              <p:spPr>
                <a:xfrm>
                  <a:off x="1979948" y="476344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5DC832-D1B2-F5A5-6220-3C19A1172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948" y="4763442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79F986-506F-3754-1239-5B4F95020A7E}"/>
                </a:ext>
              </a:extLst>
            </p:cNvPr>
            <p:cNvCxnSpPr>
              <a:cxnSpLocks/>
              <a:stCxn id="24" idx="7"/>
              <a:endCxn id="6" idx="3"/>
            </p:cNvCxnSpPr>
            <p:nvPr/>
          </p:nvCxnSpPr>
          <p:spPr>
            <a:xfrm flipV="1">
              <a:off x="1726211" y="5017260"/>
              <a:ext cx="297285" cy="439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8E9392-F3C1-04F6-8861-CC11967E979E}"/>
                    </a:ext>
                  </a:extLst>
                </p:cNvPr>
                <p:cNvSpPr txBox="1"/>
                <p:nvPr/>
              </p:nvSpPr>
              <p:spPr>
                <a:xfrm>
                  <a:off x="1900495" y="609224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8E9392-F3C1-04F6-8861-CC11967E9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495" y="6092244"/>
                  <a:ext cx="4163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4594B2-13B5-3F13-A1E2-16F1895E23EA}"/>
                </a:ext>
              </a:extLst>
            </p:cNvPr>
            <p:cNvCxnSpPr>
              <a:cxnSpLocks/>
              <a:stCxn id="10" idx="0"/>
              <a:endCxn id="6" idx="4"/>
            </p:cNvCxnSpPr>
            <p:nvPr/>
          </p:nvCxnSpPr>
          <p:spPr>
            <a:xfrm flipV="1">
              <a:off x="2108652" y="5060808"/>
              <a:ext cx="19979" cy="1031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FCFB0B2-9066-1A8D-B301-0447F41A73DA}"/>
                    </a:ext>
                  </a:extLst>
                </p:cNvPr>
                <p:cNvSpPr/>
                <p:nvPr/>
              </p:nvSpPr>
              <p:spPr>
                <a:xfrm>
                  <a:off x="1472393" y="427920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FCFB0B2-9066-1A8D-B301-0447F41A7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393" y="4279206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052992-8E35-A779-5A66-E31DD2339D7F}"/>
                </a:ext>
              </a:extLst>
            </p:cNvPr>
            <p:cNvCxnSpPr>
              <a:cxnSpLocks/>
              <a:stCxn id="6" idx="1"/>
              <a:endCxn id="14" idx="5"/>
            </p:cNvCxnSpPr>
            <p:nvPr/>
          </p:nvCxnSpPr>
          <p:spPr>
            <a:xfrm flipH="1" flipV="1">
              <a:off x="1726211" y="4533024"/>
              <a:ext cx="297285" cy="273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469E1F-613C-45D2-810E-DB45852CD185}"/>
                    </a:ext>
                  </a:extLst>
                </p:cNvPr>
                <p:cNvSpPr/>
                <p:nvPr/>
              </p:nvSpPr>
              <p:spPr>
                <a:xfrm>
                  <a:off x="963578" y="481581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469E1F-613C-45D2-810E-DB45852CD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78" y="4815818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D226E-30A3-5A5C-7D03-1117462C4048}"/>
                </a:ext>
              </a:extLst>
            </p:cNvPr>
            <p:cNvCxnSpPr>
              <a:cxnSpLocks/>
              <a:stCxn id="18" idx="7"/>
              <a:endCxn id="14" idx="3"/>
            </p:cNvCxnSpPr>
            <p:nvPr/>
          </p:nvCxnSpPr>
          <p:spPr>
            <a:xfrm flipV="1">
              <a:off x="1217396" y="4533024"/>
              <a:ext cx="298545" cy="326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CB8DFC-4049-2B27-FF7F-CBB6F183E675}"/>
                    </a:ext>
                  </a:extLst>
                </p:cNvPr>
                <p:cNvSpPr txBox="1"/>
                <p:nvPr/>
              </p:nvSpPr>
              <p:spPr>
                <a:xfrm>
                  <a:off x="844631" y="609224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CB8DFC-4049-2B27-FF7F-CBB6F183E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31" y="6092244"/>
                  <a:ext cx="4163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6126CD-CE7D-CAF0-D382-76CB44E1CC2C}"/>
                    </a:ext>
                  </a:extLst>
                </p:cNvPr>
                <p:cNvSpPr/>
                <p:nvPr/>
              </p:nvSpPr>
              <p:spPr>
                <a:xfrm>
                  <a:off x="1472393" y="541322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6126CD-CE7D-CAF0-D382-76CB44E1C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393" y="5413224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089681-0523-1C4F-E9AC-FE45A416479D}"/>
                </a:ext>
              </a:extLst>
            </p:cNvPr>
            <p:cNvCxnSpPr>
              <a:cxnSpLocks/>
              <a:stCxn id="24" idx="1"/>
              <a:endCxn id="18" idx="5"/>
            </p:cNvCxnSpPr>
            <p:nvPr/>
          </p:nvCxnSpPr>
          <p:spPr>
            <a:xfrm flipH="1" flipV="1">
              <a:off x="1217396" y="5069636"/>
              <a:ext cx="298545" cy="387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63C3CD-1719-84B8-2DB0-6F1285C567BC}"/>
                </a:ext>
              </a:extLst>
            </p:cNvPr>
            <p:cNvCxnSpPr>
              <a:cxnSpLocks/>
              <a:stCxn id="22" idx="0"/>
              <a:endCxn id="18" idx="4"/>
            </p:cNvCxnSpPr>
            <p:nvPr/>
          </p:nvCxnSpPr>
          <p:spPr>
            <a:xfrm flipV="1">
              <a:off x="1052788" y="5113184"/>
              <a:ext cx="59473" cy="979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B5FA9-C5D7-DD4C-83E3-41DA2F675BFC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1159839" y="5667042"/>
              <a:ext cx="356102" cy="498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A0E6966-8AB8-1FC4-F020-8F601549D978}"/>
              </a:ext>
            </a:extLst>
          </p:cNvPr>
          <p:cNvGrpSpPr/>
          <p:nvPr/>
        </p:nvGrpSpPr>
        <p:grpSpPr>
          <a:xfrm>
            <a:off x="5779892" y="3698676"/>
            <a:ext cx="3447993" cy="2792168"/>
            <a:chOff x="7059978" y="3579285"/>
            <a:chExt cx="3447993" cy="2792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F9EACD3-D0B1-3461-D15F-6AD9F3553B8B}"/>
                    </a:ext>
                  </a:extLst>
                </p:cNvPr>
                <p:cNvSpPr/>
                <p:nvPr/>
              </p:nvSpPr>
              <p:spPr>
                <a:xfrm>
                  <a:off x="8659158" y="357928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F9EACD3-D0B1-3461-D15F-6AD9F3553B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158" y="3579285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CCFADAB-EE70-2933-0B3F-46286A1B7E48}"/>
                    </a:ext>
                  </a:extLst>
                </p:cNvPr>
                <p:cNvSpPr/>
                <p:nvPr/>
              </p:nvSpPr>
              <p:spPr>
                <a:xfrm>
                  <a:off x="7927946" y="405214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CCFADAB-EE70-2933-0B3F-46286A1B7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946" y="4052143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AF5E4D2-BD40-3F58-A3FD-4EAB7FDDF840}"/>
                    </a:ext>
                  </a:extLst>
                </p:cNvPr>
                <p:cNvSpPr/>
                <p:nvPr/>
              </p:nvSpPr>
              <p:spPr>
                <a:xfrm>
                  <a:off x="9393982" y="41278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AF5E4D2-BD40-3F58-A3FD-4EAB7FDDF8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982" y="4127875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EEE8CED-488D-E38E-7D23-3B0507E6CBE0}"/>
                </a:ext>
              </a:extLst>
            </p:cNvPr>
            <p:cNvCxnSpPr>
              <a:cxnSpLocks/>
              <a:stCxn id="79" idx="7"/>
              <a:endCxn id="78" idx="3"/>
            </p:cNvCxnSpPr>
            <p:nvPr/>
          </p:nvCxnSpPr>
          <p:spPr>
            <a:xfrm flipV="1">
              <a:off x="8181764" y="3833103"/>
              <a:ext cx="520942" cy="262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77FF086-3F9A-0E43-DE44-86B6ADD79481}"/>
                </a:ext>
              </a:extLst>
            </p:cNvPr>
            <p:cNvCxnSpPr>
              <a:cxnSpLocks/>
              <a:stCxn id="80" idx="1"/>
              <a:endCxn id="78" idx="5"/>
            </p:cNvCxnSpPr>
            <p:nvPr/>
          </p:nvCxnSpPr>
          <p:spPr>
            <a:xfrm flipH="1" flipV="1">
              <a:off x="8912976" y="3833103"/>
              <a:ext cx="524554" cy="338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5F4027E-432F-C710-F5BA-DC45918198A2}"/>
                    </a:ext>
                  </a:extLst>
                </p:cNvPr>
                <p:cNvSpPr/>
                <p:nvPr/>
              </p:nvSpPr>
              <p:spPr>
                <a:xfrm>
                  <a:off x="7209298" y="471989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5F4027E-432F-C710-F5BA-DC4591819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298" y="4719894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EC96997-52FD-E12F-C228-3D74522DC6BE}"/>
                    </a:ext>
                  </a:extLst>
                </p:cNvPr>
                <p:cNvSpPr/>
                <p:nvPr/>
              </p:nvSpPr>
              <p:spPr>
                <a:xfrm>
                  <a:off x="8181764" y="46961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EC96997-52FD-E12F-C228-3D74522DC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764" y="4696195"/>
                  <a:ext cx="297366" cy="2973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FB1D63A-82E0-5F5E-F126-AAC4730892C4}"/>
                    </a:ext>
                  </a:extLst>
                </p:cNvPr>
                <p:cNvSpPr/>
                <p:nvPr/>
              </p:nvSpPr>
              <p:spPr>
                <a:xfrm>
                  <a:off x="9096616" y="501512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FB1D63A-82E0-5F5E-F126-AAC473089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616" y="5015126"/>
                  <a:ext cx="297366" cy="2973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36A77FD-63AA-5F49-1028-B4DE7634351A}"/>
                    </a:ext>
                  </a:extLst>
                </p:cNvPr>
                <p:cNvSpPr/>
                <p:nvPr/>
              </p:nvSpPr>
              <p:spPr>
                <a:xfrm>
                  <a:off x="10203699" y="486857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36A77FD-63AA-5F49-1028-B4DE763435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3699" y="4868577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4C05831-736F-6BE2-7B9E-1D76554856E9}"/>
                </a:ext>
              </a:extLst>
            </p:cNvPr>
            <p:cNvCxnSpPr>
              <a:cxnSpLocks/>
              <a:stCxn id="87" idx="7"/>
              <a:endCxn id="79" idx="3"/>
            </p:cNvCxnSpPr>
            <p:nvPr/>
          </p:nvCxnSpPr>
          <p:spPr>
            <a:xfrm flipV="1">
              <a:off x="7463116" y="4305961"/>
              <a:ext cx="508378" cy="4574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91A0666-6AFD-5B60-76DF-39031587D728}"/>
                </a:ext>
              </a:extLst>
            </p:cNvPr>
            <p:cNvCxnSpPr>
              <a:cxnSpLocks/>
              <a:stCxn id="88" idx="0"/>
              <a:endCxn id="79" idx="5"/>
            </p:cNvCxnSpPr>
            <p:nvPr/>
          </p:nvCxnSpPr>
          <p:spPr>
            <a:xfrm flipH="1" flipV="1">
              <a:off x="8181764" y="4305961"/>
              <a:ext cx="148683" cy="390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4B118B-4334-97E5-CCC4-1939EE9FC341}"/>
                </a:ext>
              </a:extLst>
            </p:cNvPr>
            <p:cNvCxnSpPr>
              <a:cxnSpLocks/>
              <a:stCxn id="89" idx="0"/>
              <a:endCxn id="80" idx="3"/>
            </p:cNvCxnSpPr>
            <p:nvPr/>
          </p:nvCxnSpPr>
          <p:spPr>
            <a:xfrm flipV="1">
              <a:off x="9245299" y="4381693"/>
              <a:ext cx="192231" cy="633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016F15-C008-C684-EA52-B011C5AB5231}"/>
                </a:ext>
              </a:extLst>
            </p:cNvPr>
            <p:cNvCxnSpPr>
              <a:cxnSpLocks/>
              <a:stCxn id="90" idx="1"/>
              <a:endCxn id="80" idx="5"/>
            </p:cNvCxnSpPr>
            <p:nvPr/>
          </p:nvCxnSpPr>
          <p:spPr>
            <a:xfrm flipH="1" flipV="1">
              <a:off x="9647800" y="4381693"/>
              <a:ext cx="599447" cy="530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0F6BEC7-DDA7-DA13-C68F-7194C4ECF9F9}"/>
                    </a:ext>
                  </a:extLst>
                </p:cNvPr>
                <p:cNvSpPr txBox="1"/>
                <p:nvPr/>
              </p:nvSpPr>
              <p:spPr>
                <a:xfrm>
                  <a:off x="8608310" y="600212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0F6BEC7-DDA7-DA13-C68F-7194C4ECF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10" y="6002121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D1A358-9E53-C1EB-57F3-452D0D8E4A94}"/>
                    </a:ext>
                  </a:extLst>
                </p:cNvPr>
                <p:cNvSpPr txBox="1"/>
                <p:nvPr/>
              </p:nvSpPr>
              <p:spPr>
                <a:xfrm>
                  <a:off x="7059978" y="600212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CD1A358-9E53-C1EB-57F3-452D0D8E4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978" y="6002121"/>
                  <a:ext cx="4163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D64A6B8-6F5D-8A20-002A-056DE72CCABD}"/>
                    </a:ext>
                  </a:extLst>
                </p:cNvPr>
                <p:cNvSpPr txBox="1"/>
                <p:nvPr/>
              </p:nvSpPr>
              <p:spPr>
                <a:xfrm>
                  <a:off x="10091658" y="595631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D64A6B8-6F5D-8A20-002A-056DE72CC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1658" y="5956314"/>
                  <a:ext cx="41631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05A9852-A5E9-4A7E-A390-6951C9C58EC0}"/>
                </a:ext>
              </a:extLst>
            </p:cNvPr>
            <p:cNvCxnSpPr>
              <a:cxnSpLocks/>
              <a:stCxn id="104" idx="0"/>
              <a:endCxn id="89" idx="3"/>
            </p:cNvCxnSpPr>
            <p:nvPr/>
          </p:nvCxnSpPr>
          <p:spPr>
            <a:xfrm flipV="1">
              <a:off x="8816467" y="5268944"/>
              <a:ext cx="323697" cy="7331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C2DF8B6-397B-890F-F6F3-1D00F7C813F7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V="1">
              <a:off x="8933698" y="5122395"/>
              <a:ext cx="1313549" cy="968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4ACD590-BB4A-D274-3B16-FFA5ACC1682E}"/>
                </a:ext>
              </a:extLst>
            </p:cNvPr>
            <p:cNvCxnSpPr>
              <a:cxnSpLocks/>
              <a:endCxn id="89" idx="5"/>
            </p:cNvCxnSpPr>
            <p:nvPr/>
          </p:nvCxnSpPr>
          <p:spPr>
            <a:xfrm flipH="1" flipV="1">
              <a:off x="9350434" y="5268944"/>
              <a:ext cx="672305" cy="7537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FDDEEFC-D8A7-F063-C4A0-5C31B5F10D64}"/>
                    </a:ext>
                  </a:extLst>
                </p:cNvPr>
                <p:cNvSpPr/>
                <p:nvPr/>
              </p:nvSpPr>
              <p:spPr>
                <a:xfrm>
                  <a:off x="10203699" y="544111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FDDEEFC-D8A7-F063-C4A0-5C31B5F10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3699" y="5441113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F90025F-8416-8F89-598C-092E1191AEDE}"/>
                </a:ext>
              </a:extLst>
            </p:cNvPr>
            <p:cNvCxnSpPr>
              <a:cxnSpLocks/>
              <a:endCxn id="124" idx="4"/>
            </p:cNvCxnSpPr>
            <p:nvPr/>
          </p:nvCxnSpPr>
          <p:spPr>
            <a:xfrm flipV="1">
              <a:off x="10352382" y="5738479"/>
              <a:ext cx="0" cy="253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89973DA-5418-6780-F358-BAF675E98016}"/>
                </a:ext>
              </a:extLst>
            </p:cNvPr>
            <p:cNvCxnSpPr>
              <a:cxnSpLocks/>
              <a:stCxn id="124" idx="0"/>
              <a:endCxn id="90" idx="4"/>
            </p:cNvCxnSpPr>
            <p:nvPr/>
          </p:nvCxnSpPr>
          <p:spPr>
            <a:xfrm flipV="1">
              <a:off x="10352382" y="5165943"/>
              <a:ext cx="0" cy="275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2D31490-73B2-1118-B698-AB5972D97B19}"/>
                    </a:ext>
                  </a:extLst>
                </p:cNvPr>
                <p:cNvSpPr/>
                <p:nvPr/>
              </p:nvSpPr>
              <p:spPr>
                <a:xfrm>
                  <a:off x="8351322" y="537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92D31490-73B2-1118-B698-AB5972D97B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322" y="5376492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AA0B187-8FD6-3783-46DB-83C30A4CBA2A}"/>
                </a:ext>
              </a:extLst>
            </p:cNvPr>
            <p:cNvCxnSpPr>
              <a:cxnSpLocks/>
              <a:endCxn id="132" idx="5"/>
            </p:cNvCxnSpPr>
            <p:nvPr/>
          </p:nvCxnSpPr>
          <p:spPr>
            <a:xfrm flipH="1" flipV="1">
              <a:off x="8605140" y="5630310"/>
              <a:ext cx="108037" cy="366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6BD8150-BF67-A8F6-1765-45B2D9A8A6A1}"/>
                </a:ext>
              </a:extLst>
            </p:cNvPr>
            <p:cNvCxnSpPr>
              <a:cxnSpLocks/>
              <a:stCxn id="132" idx="0"/>
              <a:endCxn id="88" idx="5"/>
            </p:cNvCxnSpPr>
            <p:nvPr/>
          </p:nvCxnSpPr>
          <p:spPr>
            <a:xfrm flipH="1" flipV="1">
              <a:off x="8435582" y="4950013"/>
              <a:ext cx="64423" cy="426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12B753D-3415-F78E-73FA-EE89D77A3D4C}"/>
                </a:ext>
              </a:extLst>
            </p:cNvPr>
            <p:cNvCxnSpPr>
              <a:cxnSpLocks/>
              <a:stCxn id="132" idx="1"/>
              <a:endCxn id="87" idx="5"/>
            </p:cNvCxnSpPr>
            <p:nvPr/>
          </p:nvCxnSpPr>
          <p:spPr>
            <a:xfrm flipH="1" flipV="1">
              <a:off x="7463116" y="4973712"/>
              <a:ext cx="931754" cy="446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FE67C77-4357-9B6B-3747-8374CA644382}"/>
                </a:ext>
              </a:extLst>
            </p:cNvPr>
            <p:cNvCxnSpPr>
              <a:cxnSpLocks/>
              <a:stCxn id="105" idx="0"/>
              <a:endCxn id="87" idx="4"/>
            </p:cNvCxnSpPr>
            <p:nvPr/>
          </p:nvCxnSpPr>
          <p:spPr>
            <a:xfrm flipV="1">
              <a:off x="7268135" y="5017260"/>
              <a:ext cx="89846" cy="984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C2F4A2F0-B736-B92D-0F8B-32B49505BBEB}"/>
                    </a:ext>
                  </a:extLst>
                </p:cNvPr>
                <p:cNvSpPr/>
                <p:nvPr/>
              </p:nvSpPr>
              <p:spPr>
                <a:xfrm>
                  <a:off x="7587040" y="546984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C2F4A2F0-B736-B92D-0F8B-32B49505B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040" y="5469845"/>
                  <a:ext cx="297366" cy="297366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D81EFFB-D181-F9BF-385D-4D6C534985CD}"/>
                </a:ext>
              </a:extLst>
            </p:cNvPr>
            <p:cNvCxnSpPr>
              <a:cxnSpLocks/>
              <a:endCxn id="145" idx="3"/>
            </p:cNvCxnSpPr>
            <p:nvPr/>
          </p:nvCxnSpPr>
          <p:spPr>
            <a:xfrm flipV="1">
              <a:off x="7382740" y="5723663"/>
              <a:ext cx="247848" cy="3109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67B7268-864B-DA7C-3B54-B7331236B528}"/>
                </a:ext>
              </a:extLst>
            </p:cNvPr>
            <p:cNvCxnSpPr>
              <a:cxnSpLocks/>
              <a:stCxn id="145" idx="7"/>
              <a:endCxn id="88" idx="3"/>
            </p:cNvCxnSpPr>
            <p:nvPr/>
          </p:nvCxnSpPr>
          <p:spPr>
            <a:xfrm flipV="1">
              <a:off x="7840858" y="4950013"/>
              <a:ext cx="384454" cy="5633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89F7E1-47CB-4B3D-62FC-662C7D7B6944}"/>
              </a:ext>
            </a:extLst>
          </p:cNvPr>
          <p:cNvSpPr txBox="1"/>
          <p:nvPr/>
        </p:nvSpPr>
        <p:spPr>
          <a:xfrm>
            <a:off x="9916071" y="1345885"/>
            <a:ext cx="172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Satisfiable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DE69C-2445-20A0-9627-F5EFB386C808}"/>
              </a:ext>
            </a:extLst>
          </p:cNvPr>
          <p:cNvSpPr txBox="1"/>
          <p:nvPr/>
        </p:nvSpPr>
        <p:spPr>
          <a:xfrm>
            <a:off x="10022795" y="5331975"/>
            <a:ext cx="20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Unsatisfiable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E1C5C5-F566-4025-D8B0-E62ACF6374D5}"/>
              </a:ext>
            </a:extLst>
          </p:cNvPr>
          <p:cNvCxnSpPr/>
          <p:nvPr/>
        </p:nvCxnSpPr>
        <p:spPr>
          <a:xfrm flipH="1">
            <a:off x="4533900" y="-200025"/>
            <a:ext cx="1921737" cy="7200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997EA1-093B-314A-EB7F-8B60096A535E}"/>
              </a:ext>
            </a:extLst>
          </p:cNvPr>
          <p:cNvCxnSpPr>
            <a:cxnSpLocks/>
          </p:cNvCxnSpPr>
          <p:nvPr/>
        </p:nvCxnSpPr>
        <p:spPr>
          <a:xfrm flipH="1" flipV="1">
            <a:off x="5629275" y="2887708"/>
            <a:ext cx="6934200" cy="110833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C954-7F10-0A49-6AF0-663FC9D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CIRCUIT-SAT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9F79A-D4D1-60BE-2067-BAB3D3DA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Most experts </a:t>
                </a:r>
                <a:r>
                  <a:rPr lang="en-US" dirty="0">
                    <a:solidFill>
                      <a:schemeClr val="accent1"/>
                    </a:solidFill>
                  </a:rPr>
                  <a:t>believe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… but nobody knows how to </a:t>
                </a: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it!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9F79A-D4D1-60BE-2067-BAB3D3DA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828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321A-10F1-896F-53EC-2B0B43A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6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683DCE-1F10-D5C6-473E-BDB0EAE692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683DCE-1F10-D5C6-473E-BDB0EAE69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3D22C-4F99-48F6-B60C-0E65A512C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526" y="1825625"/>
                <a:ext cx="10684042" cy="4351338"/>
              </a:xfrm>
            </p:spPr>
            <p:txBody>
              <a:bodyPr/>
              <a:lstStyle/>
              <a:p>
                <a:r>
                  <a:rPr lang="en-US" dirty="0"/>
                  <a:t>Can we use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-completeness approach</a:t>
                </a:r>
                <a:r>
                  <a:rPr lang="en-US" dirty="0"/>
                  <a:t>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Probably </a:t>
                </a:r>
                <a:r>
                  <a:rPr lang="en-US" dirty="0">
                    <a:solidFill>
                      <a:schemeClr val="tx1"/>
                    </a:solidFill>
                  </a:rPr>
                  <a:t>not, because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probably</a:t>
                </a:r>
                <a:r>
                  <a:rPr lang="en-US" dirty="0">
                    <a:solidFill>
                      <a:schemeClr val="accent1"/>
                    </a:solidFill>
                  </a:rPr>
                  <a:t>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3D22C-4F99-48F6-B60C-0E65A512C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26" y="1825625"/>
                <a:ext cx="10684042" cy="4351338"/>
              </a:xfrm>
              <a:blipFill>
                <a:blip r:embed="rId3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9A61-2964-FFF3-CB5E-E45C629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1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9A61-2964-FFF3-CB5E-E45C629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467791-35DB-AFC3-9832-C54C12EBC9C0}"/>
              </a:ext>
            </a:extLst>
          </p:cNvPr>
          <p:cNvSpPr/>
          <p:nvPr/>
        </p:nvSpPr>
        <p:spPr>
          <a:xfrm>
            <a:off x="4924036" y="299955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0B34D7-E045-174B-8622-B20BAD836706}"/>
              </a:ext>
            </a:extLst>
          </p:cNvPr>
          <p:cNvGrpSpPr/>
          <p:nvPr/>
        </p:nvGrpSpPr>
        <p:grpSpPr>
          <a:xfrm>
            <a:off x="6291239" y="531726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79698E-74A8-2A69-D4BD-EE6ACEF8F1CB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/>
              <p:nvPr/>
            </p:nvSpPr>
            <p:spPr>
              <a:xfrm>
                <a:off x="6435767" y="439629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67" y="439629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51DDEC65-B769-4875-9C1A-8BB3DE19E3D4}"/>
              </a:ext>
            </a:extLst>
          </p:cNvPr>
          <p:cNvSpPr/>
          <p:nvPr/>
        </p:nvSpPr>
        <p:spPr>
          <a:xfrm rot="10800000">
            <a:off x="4562135" y="-2408671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/>
              <p:nvPr/>
            </p:nvSpPr>
            <p:spPr>
              <a:xfrm>
                <a:off x="6014281" y="319402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81" y="319402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/>
              <p:nvPr/>
            </p:nvSpPr>
            <p:spPr>
              <a:xfrm>
                <a:off x="6167003" y="12670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03" y="12670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D02AFFC-06C8-226A-AB57-10BA17F566EB}"/>
              </a:ext>
            </a:extLst>
          </p:cNvPr>
          <p:cNvSpPr/>
          <p:nvPr/>
        </p:nvSpPr>
        <p:spPr>
          <a:xfrm>
            <a:off x="5685165" y="4195317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C80CD-2482-9A55-783D-750FEEB7AFC0}"/>
                  </a:ext>
                </a:extLst>
              </p:cNvPr>
              <p:cNvSpPr txBox="1"/>
              <p:nvPr/>
            </p:nvSpPr>
            <p:spPr>
              <a:xfrm>
                <a:off x="1828800" y="3311621"/>
                <a:ext cx="1779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probably here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C80CD-2482-9A55-783D-750FEEB7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311621"/>
                <a:ext cx="1779743" cy="646331"/>
              </a:xfrm>
              <a:prstGeom prst="rect">
                <a:avLst/>
              </a:prstGeom>
              <a:blipFill>
                <a:blip r:embed="rId6"/>
                <a:stretch>
                  <a:fillRect l="-274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F12C14-B962-3FAB-3B39-4FD605261D86}"/>
              </a:ext>
            </a:extLst>
          </p:cNvPr>
          <p:cNvSpPr/>
          <p:nvPr/>
        </p:nvSpPr>
        <p:spPr>
          <a:xfrm flipH="1">
            <a:off x="3608544" y="3807511"/>
            <a:ext cx="2076621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CFCCFE-50A7-9114-E603-8C8EDEEC2A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CFCCFE-50A7-9114-E603-8C8EDEEC2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3C46C-3FEB-1799-75DE-C5439CCBB5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Key feature of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problem:</a:t>
                </a:r>
              </a:p>
              <a:p>
                <a:r>
                  <a:rPr lang="en-US" dirty="0"/>
                  <a:t>Suppose we are in the YES case,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</a:t>
                </a:r>
              </a:p>
              <a:p>
                <a:r>
                  <a:rPr lang="en-US" dirty="0"/>
                  <a:t>Suppose you manage to find a satisfying assignment, i.e., you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 can </a:t>
                </a:r>
                <a:r>
                  <a:rPr lang="en-US" dirty="0">
                    <a:solidFill>
                      <a:schemeClr val="accent1"/>
                    </a:solidFill>
                  </a:rPr>
                  <a:t>verify</a:t>
                </a:r>
                <a:r>
                  <a:rPr lang="en-US" dirty="0"/>
                  <a:t> your solution in polynomial time</a:t>
                </a:r>
              </a:p>
              <a:p>
                <a:r>
                  <a:rPr lang="en-US" b="0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3C46C-3FEB-1799-75DE-C5439CCBB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55E4E-D3D2-F624-D496-845587AC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8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08BB32-1E0A-938C-051B-6CE1C6E080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08BB32-1E0A-938C-051B-6CE1C6E08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43126-407F-ADF4-2F51-392816068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39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exists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and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</a:t>
                </a:r>
                <a:r>
                  <a:rPr lang="en-US" dirty="0"/>
                  <a:t>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:r>
                  <a:rPr lang="en-US" dirty="0"/>
                  <a:t>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“</a:t>
                </a:r>
                <a:r>
                  <a:rPr lang="en-US" dirty="0">
                    <a:solidFill>
                      <a:schemeClr val="accent1"/>
                    </a:solidFill>
                  </a:rPr>
                  <a:t>witness</a:t>
                </a:r>
                <a:r>
                  <a:rPr lang="en-US" dirty="0"/>
                  <a:t>” / “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” for the fact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243126-407F-ADF4-2F51-392816068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3967"/>
              </a:xfrm>
              <a:blipFill>
                <a:blip r:embed="rId3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38845-5D61-CFF0-62B1-78F3D095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8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56881B-F875-0639-5234-9196A74BFF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Another example of a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56881B-F875-0639-5234-9196A74BF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BDB5-2A4B-00BB-4CB7-C3FAB8424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-clique </a:t>
                </a:r>
                <a:r>
                  <a:rPr lang="en-US" dirty="0"/>
                  <a:t>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every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connected by an edge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clique is the witness</a:t>
                </a:r>
                <a:r>
                  <a:rPr lang="en-US" dirty="0"/>
                  <a:t>. Note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FBDB5-2A4B-00BB-4CB7-C3FAB8424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913FE-E695-FDCB-062F-B89F3BE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7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40B8-8E17-1E46-063B-82BD905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EBF24-8075-0D35-5E8F-F411234B5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3100"/>
                <a:ext cx="10515600" cy="46958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polynomial-time Turing machine that decides such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/>
                    </a:solidFill>
                  </a:rPr>
                  <a:t>verifier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EBF24-8075-0D35-5E8F-F411234B5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3100"/>
                <a:ext cx="10515600" cy="4695826"/>
              </a:xfrm>
              <a:blipFill>
                <a:blip r:embed="rId2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D962B-077C-CEB3-32AA-664A8F6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4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02990D-4D95-6410-E47F-C7CD347679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02990D-4D95-6410-E47F-C7CD34767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A41B3-2014-49EF-EA0E-FB37C48A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315" y="1825624"/>
                <a:ext cx="5231423" cy="4665219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is the class of languages that can be decided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A41B3-2014-49EF-EA0E-FB37C48A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315" y="1825624"/>
                <a:ext cx="5231423" cy="4665219"/>
              </a:xfrm>
              <a:blipFill>
                <a:blip r:embed="rId3"/>
                <a:stretch>
                  <a:fillRect l="-2095" r="-2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1E91-81EB-46F3-FAD5-853F4244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328C2-BF28-ABB4-05DB-86B21010218C}"/>
              </a:ext>
            </a:extLst>
          </p:cNvPr>
          <p:cNvGrpSpPr/>
          <p:nvPr/>
        </p:nvGrpSpPr>
        <p:grpSpPr>
          <a:xfrm>
            <a:off x="6821752" y="1157374"/>
            <a:ext cx="4680248" cy="4729785"/>
            <a:chOff x="1150713" y="1869551"/>
            <a:chExt cx="4680248" cy="47297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149F4F-4DC2-EF4E-8A47-958740CC3AEC}"/>
                </a:ext>
              </a:extLst>
            </p:cNvPr>
            <p:cNvSpPr/>
            <p:nvPr/>
          </p:nvSpPr>
          <p:spPr>
            <a:xfrm>
              <a:off x="1815836" y="3085728"/>
              <a:ext cx="3369719" cy="3325905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BFD356-1871-6DA7-3F22-B10B6A569D95}"/>
                </a:ext>
              </a:extLst>
            </p:cNvPr>
            <p:cNvSpPr/>
            <p:nvPr/>
          </p:nvSpPr>
          <p:spPr>
            <a:xfrm>
              <a:off x="2524150" y="3828778"/>
              <a:ext cx="1953089" cy="24638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FE8321-C9EE-3491-554B-01746374A4AA}"/>
                </a:ext>
              </a:extLst>
            </p:cNvPr>
            <p:cNvSpPr/>
            <p:nvPr/>
          </p:nvSpPr>
          <p:spPr>
            <a:xfrm>
              <a:off x="2984319" y="4731660"/>
              <a:ext cx="1032748" cy="142092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401B5E-34AA-5B14-72A7-6793DEC07108}"/>
                    </a:ext>
                  </a:extLst>
                </p:cNvPr>
                <p:cNvSpPr txBox="1"/>
                <p:nvPr/>
              </p:nvSpPr>
              <p:spPr>
                <a:xfrm>
                  <a:off x="3304762" y="4780208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401B5E-34AA-5B14-72A7-6793DEC07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762" y="4780208"/>
                  <a:ext cx="4303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7B28CB-B954-C9EF-EF14-669B49DF2629}"/>
                </a:ext>
              </a:extLst>
            </p:cNvPr>
            <p:cNvSpPr txBox="1"/>
            <p:nvPr/>
          </p:nvSpPr>
          <p:spPr>
            <a:xfrm>
              <a:off x="2513403" y="3340402"/>
              <a:ext cx="240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Decidable languages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B75B46-792E-5676-59D8-48197EE0E1A8}"/>
                </a:ext>
              </a:extLst>
            </p:cNvPr>
            <p:cNvSpPr/>
            <p:nvPr/>
          </p:nvSpPr>
          <p:spPr>
            <a:xfrm>
              <a:off x="1150713" y="1869551"/>
              <a:ext cx="4680248" cy="4729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72F97F-F6CE-B2FB-0388-A3EB659657C7}"/>
                </a:ext>
              </a:extLst>
            </p:cNvPr>
            <p:cNvSpPr txBox="1"/>
            <p:nvPr/>
          </p:nvSpPr>
          <p:spPr>
            <a:xfrm>
              <a:off x="2784413" y="2046685"/>
              <a:ext cx="1529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languages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D6E9EB-66F3-2479-F803-591112166A52}"/>
                    </a:ext>
                  </a:extLst>
                </p:cNvPr>
                <p:cNvSpPr txBox="1"/>
                <p:nvPr/>
              </p:nvSpPr>
              <p:spPr>
                <a:xfrm>
                  <a:off x="3213045" y="3925831"/>
                  <a:ext cx="575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D6E9EB-66F3-2479-F803-59111216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045" y="3925831"/>
                  <a:ext cx="57529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15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CB40-EF4B-42C3-0294-A5795224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1C544-4F8D-DC97-B07E-FAA1F0F4C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958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verifier for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strings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can conclude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Maybe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Or maybe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a witness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1C544-4F8D-DC97-B07E-FAA1F0F4C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9586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08BDB-29FB-5D58-68DB-03C29C79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6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653" y="1825625"/>
                <a:ext cx="11465169" cy="4830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what language can we use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would mean that </a:t>
                </a:r>
                <a:r>
                  <a:rPr lang="en-US" dirty="0">
                    <a:solidFill>
                      <a:schemeClr val="accent1"/>
                    </a:solidFill>
                  </a:rPr>
                  <a:t>finding</a:t>
                </a:r>
                <a:r>
                  <a:rPr lang="en-US" dirty="0"/>
                  <a:t> a solution is never significantly harder than </a:t>
                </a:r>
                <a:r>
                  <a:rPr lang="en-US" dirty="0">
                    <a:solidFill>
                      <a:schemeClr val="accent1"/>
                    </a:solidFill>
                  </a:rPr>
                  <a:t>verifying</a:t>
                </a:r>
                <a:r>
                  <a:rPr lang="en-US" dirty="0"/>
                  <a:t> someone else’s solution. This would be surprising!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53" y="1825625"/>
                <a:ext cx="11465169" cy="4830152"/>
              </a:xfrm>
              <a:blipFill>
                <a:blip r:embed="rId3"/>
                <a:stretch>
                  <a:fillRect l="-957" r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EBE6-8334-8D8B-5452-671DDCA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3BE1EE-F044-EEC4-7D54-99A603DE6FC8}"/>
                  </a:ext>
                </a:extLst>
              </p:cNvPr>
              <p:cNvSpPr/>
              <p:nvPr/>
            </p:nvSpPr>
            <p:spPr>
              <a:xfrm>
                <a:off x="4254011" y="5070230"/>
                <a:ext cx="3683978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3BE1EE-F044-EEC4-7D54-99A603DE6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1" y="5070230"/>
                <a:ext cx="3683978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0EE94A-246D-5EF2-DFE0-140DD5A4B4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0EE94A-246D-5EF2-DFE0-140DD5A4B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B8309-C26D-1F79-CF2D-ED3582DF0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Nobody knows how to </a:t>
                </a: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question of whether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one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most important open questions</a:t>
                </a:r>
                <a:r>
                  <a:rPr lang="en-US" dirty="0"/>
                  <a:t> in theoretical computer science and mathematics</a:t>
                </a:r>
              </a:p>
              <a:p>
                <a:r>
                  <a:rPr lang="en-US" dirty="0"/>
                  <a:t>The Clay Mathematics Institute will give you </a:t>
                </a:r>
                <a:r>
                  <a:rPr lang="en-US" dirty="0">
                    <a:solidFill>
                      <a:schemeClr val="accent1"/>
                    </a:solidFill>
                  </a:rPr>
                  <a:t>$1 million</a:t>
                </a:r>
                <a:r>
                  <a:rPr lang="en-US" dirty="0"/>
                  <a:t> if you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(or if you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B8309-C26D-1F79-CF2D-ED3582DF0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7465-5A7C-ACD1-C7AD-C673F4F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Suppose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there is a poly-time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-hard”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BC7E9-1B50-5035-978A-45671A48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ACC05-8F17-0626-1ABE-C03A6A92C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27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ACC05-8F17-0626-1ABE-C03A6A92C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2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4C44C-F627-B583-E349-0BDC249B1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573823"/>
                <a:ext cx="10955215" cy="50731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Fix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simulates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halts if it accepts, and loops if it rejects</a:t>
                </a:r>
              </a:p>
              <a:p>
                <a:r>
                  <a:rPr lang="en-US" dirty="0"/>
                  <a:t>Poly-time computable ✔️ YES maps to YES ✔️ 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4C44C-F627-B583-E349-0BDC249B1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573823"/>
                <a:ext cx="10955215" cy="5073161"/>
              </a:xfrm>
              <a:blipFill>
                <a:blip r:embed="rId3"/>
                <a:stretch>
                  <a:fillRect l="-1002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BAF4-50A5-DD25-BD07-CAA0801B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5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  <a:blipFill>
                <a:blip r:embed="rId3"/>
                <a:stretch>
                  <a:fillRect l="-1116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9527-D7B1-C79F-891F-C98F895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9CF56-CBB4-102B-ED97-E18C7F5D64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9CF56-CBB4-102B-ED97-E18C7F5D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216C-CF8B-96CB-A59B-C54642235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already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dirty="0"/>
                  <a:t>We just need to verify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Running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216C-CF8B-96CB-A59B-C54642235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E68F2-D4EA-D962-E3A6-1C32465D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566853" y="2371604"/>
            <a:ext cx="4029200" cy="780428"/>
            <a:chOff x="4566853" y="2371604"/>
            <a:chExt cx="4029200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1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5FC2C2-2A94-8F78-FC73-FEF316096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0823" y="365125"/>
                <a:ext cx="11271739" cy="1325563"/>
              </a:xfrm>
            </p:spPr>
            <p:txBody>
              <a:bodyPr/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problem that isn’t about TMs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5FC2C2-2A94-8F78-FC73-FEF316096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0823" y="365125"/>
                <a:ext cx="11271739" cy="1325563"/>
              </a:xfrm>
              <a:blipFill>
                <a:blip r:embed="rId2"/>
                <a:stretch>
                  <a:fillRect l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5F746-F6DB-9D38-2058-2BA2EDA76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7592"/>
                <a:ext cx="10515600" cy="501837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arrangement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chess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pieces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board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force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win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(Exercise: Precisely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CHESS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(We will not do the proof. This theorem will not be on </a:t>
                </a:r>
                <a:r>
                  <a:rPr lang="en-US" dirty="0" err="1"/>
                  <a:t>psets</a:t>
                </a:r>
                <a:r>
                  <a:rPr lang="en-US" dirty="0"/>
                  <a:t>/exams)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5F746-F6DB-9D38-2058-2BA2EDA76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7592"/>
                <a:ext cx="10515600" cy="501837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B6189-3342-FC17-A2F3-140C2B3A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66A2C6-367D-9B44-41A3-1A51938235C4}"/>
                  </a:ext>
                </a:extLst>
              </p:cNvPr>
              <p:cNvSpPr/>
              <p:nvPr/>
            </p:nvSpPr>
            <p:spPr>
              <a:xfrm>
                <a:off x="369276" y="4334607"/>
                <a:ext cx="11271739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CHESS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 (and hence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66A2C6-367D-9B44-41A3-1A5193823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6" y="4334607"/>
                <a:ext cx="11271739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8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178861</TotalTime>
  <Words>1124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The class "EXP"</vt:lpstr>
      <vt:lpstr>"EXP"-hardness</vt:lpstr>
      <vt:lpstr>"BOUNDED‑HALT" is "EXP"-hard</vt:lpstr>
      <vt:lpstr>"EXP"-completeness</vt:lpstr>
      <vt:lpstr>"BOUNDED‑HALT" is "EXP"-complete</vt:lpstr>
      <vt:lpstr>"EXP"-completeness</vt:lpstr>
      <vt:lpstr>An "EXP"-complete problem that isn’t about TMs</vt:lpstr>
      <vt:lpstr>Which languages are in "P"?</vt:lpstr>
      <vt:lpstr>Which languages are not in "P"?</vt:lpstr>
      <vt:lpstr>"EXP"-completeness</vt:lpstr>
      <vt:lpstr>Circuit satisfiability</vt:lpstr>
      <vt:lpstr>The CIRCUIT-SAT problem</vt:lpstr>
      <vt:lpstr>Complexity of "CIRCUIT‑SAT"</vt:lpstr>
      <vt:lpstr>PowerPoint Presentation</vt:lpstr>
      <vt:lpstr>Complexity of "CIRCUIT‑SAT"</vt:lpstr>
      <vt:lpstr>The complexity class "NP"</vt:lpstr>
      <vt:lpstr>Another example of a language in "NP"</vt:lpstr>
      <vt:lpstr>Verifiers</vt:lpstr>
      <vt:lpstr>Verifiers</vt:lpstr>
      <vt:lpstr>The "P" vs. "NP" problem</vt:lpstr>
      <vt:lpstr>The "P" vs. "NP"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401</cp:revision>
  <dcterms:created xsi:type="dcterms:W3CDTF">2022-12-12T23:26:37Z</dcterms:created>
  <dcterms:modified xsi:type="dcterms:W3CDTF">2024-02-07T19:48:09Z</dcterms:modified>
</cp:coreProperties>
</file>