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400" r:id="rId2"/>
    <p:sldId id="895" r:id="rId3"/>
    <p:sldId id="897" r:id="rId4"/>
    <p:sldId id="898" r:id="rId5"/>
    <p:sldId id="834" r:id="rId6"/>
    <p:sldId id="832" r:id="rId7"/>
    <p:sldId id="799" r:id="rId8"/>
    <p:sldId id="901" r:id="rId9"/>
    <p:sldId id="849" r:id="rId10"/>
    <p:sldId id="852" r:id="rId11"/>
    <p:sldId id="854" r:id="rId12"/>
    <p:sldId id="856" r:id="rId13"/>
    <p:sldId id="857" r:id="rId14"/>
    <p:sldId id="902" r:id="rId15"/>
    <p:sldId id="903" r:id="rId16"/>
    <p:sldId id="904" r:id="rId17"/>
    <p:sldId id="906" r:id="rId18"/>
    <p:sldId id="664" r:id="rId19"/>
    <p:sldId id="667" r:id="rId20"/>
    <p:sldId id="858" r:id="rId21"/>
    <p:sldId id="907" r:id="rId22"/>
  </p:sldIdLst>
  <p:sldSz cx="12192000" cy="6858000"/>
  <p:notesSz cx="6858000" cy="9144000"/>
  <p:custDataLst>
    <p:tags r:id="rId2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E1FBFF"/>
    <a:srgbClr val="FF99FF"/>
    <a:srgbClr val="FFCC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56" autoAdjust="0"/>
    <p:restoredTop sz="78870" autoAdjust="0"/>
  </p:normalViewPr>
  <p:slideViewPr>
    <p:cSldViewPr snapToGrid="0">
      <p:cViewPr varScale="1">
        <p:scale>
          <a:sx n="95" d="100"/>
          <a:sy n="95" d="100"/>
        </p:scale>
        <p:origin x="970" y="7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gs" Target="tags/tag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39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.png"/><Relationship Id="rId13" Type="http://schemas.openxmlformats.org/officeDocument/2006/relationships/image" Target="../media/image45.png"/><Relationship Id="rId3" Type="http://schemas.openxmlformats.org/officeDocument/2006/relationships/image" Target="../media/image67.png"/><Relationship Id="rId7" Type="http://schemas.openxmlformats.org/officeDocument/2006/relationships/image" Target="../media/image100.png"/><Relationship Id="rId12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.png"/><Relationship Id="rId11" Type="http://schemas.openxmlformats.org/officeDocument/2006/relationships/image" Target="../media/image43.png"/><Relationship Id="rId5" Type="http://schemas.openxmlformats.org/officeDocument/2006/relationships/image" Target="../media/image81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71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2024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7F7A7D-BBF5-117B-4233-C32657F691B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7F7A7D-BBF5-117B-4233-C32657F691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88A5-443B-9CC9-2F39-C51225761C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Suppose that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there is a poly-time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. In this case,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-hard” means “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1188A5-443B-9CC9-2F39-C51225761C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287D9A-C51B-3F86-2586-56E6585A7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112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8950" cy="4351338"/>
              </a:xfrm>
            </p:spPr>
            <p:txBody>
              <a:bodyPr/>
              <a:lstStyle/>
              <a:p>
                <a:r>
                  <a:rPr lang="en-US" b="1" dirty="0"/>
                  <a:t>Definition: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 language.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8950" cy="4351338"/>
              </a:xfrm>
              <a:blipFill>
                <a:blip r:embed="rId3"/>
                <a:stretch>
                  <a:fillRect l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2499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 languages are </a:t>
                </a:r>
                <a:r>
                  <a:rPr lang="en-US" dirty="0">
                    <a:solidFill>
                      <a:schemeClr val="accent1"/>
                    </a:solidFill>
                  </a:rPr>
                  <a:t>probably</a:t>
                </a:r>
                <a:r>
                  <a:rPr lang="en-US" dirty="0"/>
                  <a:t>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42EE04-F413-7143-37F0-FDBA9933EB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3137" y="1843210"/>
                <a:ext cx="11461389" cy="4351338"/>
              </a:xfrm>
            </p:spPr>
            <p:txBody>
              <a:bodyPr/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if and only 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First, assume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it follows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Now assume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i.e., there is some language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∖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there is a poly-time mapping reduction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this implies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0DE163-3E44-A42C-C1EE-AA8FEBB3AC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3137" y="1843210"/>
                <a:ext cx="11461389" cy="4351338"/>
              </a:xfrm>
              <a:blipFill>
                <a:blip r:embed="rId3"/>
                <a:stretch>
                  <a:fillRect l="-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BD87-6E42-CA80-397F-3FCFFAC09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84062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781055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64CC77-074C-A2EB-CC5E-39F9565E33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Proving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064CC77-074C-A2EB-CC5E-39F9565E33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C4B34-4C40-91DE-264E-C970CFCBD1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How can we prove that a language like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-complete?</a:t>
                </a:r>
              </a:p>
              <a:p>
                <a:r>
                  <a:rPr lang="en-US" dirty="0"/>
                  <a:t>How can we use </a:t>
                </a:r>
                <a:r>
                  <a:rPr lang="en-US" dirty="0">
                    <a:solidFill>
                      <a:schemeClr val="accent1"/>
                    </a:solidFill>
                  </a:rPr>
                  <a:t>graph theory</a:t>
                </a:r>
                <a:r>
                  <a:rPr lang="en-US" dirty="0"/>
                  <a:t> to simulate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machines</a:t>
                </a:r>
                <a:r>
                  <a:rPr lang="en-US" dirty="0"/>
                  <a:t>?</a:t>
                </a:r>
              </a:p>
              <a:p>
                <a:r>
                  <a:rPr lang="en-US" dirty="0"/>
                  <a:t>Key idea: </a:t>
                </a:r>
                <a:r>
                  <a:rPr lang="en-US" dirty="0">
                    <a:solidFill>
                      <a:schemeClr val="accent1"/>
                    </a:solidFill>
                  </a:rPr>
                  <a:t>Code as Data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46C4B34-4C40-91DE-264E-C970CFCBD1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C5865-0DB6-7ADC-9E88-3F4C9B3CC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29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DDB4F-5922-52B3-19A0-61878EEE8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as data, revisited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</p:spPr>
            <p:txBody>
              <a:bodyPr/>
              <a:lstStyle/>
              <a:p>
                <a:r>
                  <a:rPr lang="en-US" dirty="0"/>
                  <a:t>Recall principle: A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an algorithm,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r>
                  <a:rPr lang="en-US" dirty="0"/>
                  <a:t>Similar idea: A circuit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can be encoded as a string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You investigated ways to do this on problem set 5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“algorithm,” but at the same time,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 can be an </a:t>
                </a:r>
                <a:r>
                  <a:rPr lang="en-US" dirty="0">
                    <a:solidFill>
                      <a:schemeClr val="accent1"/>
                    </a:solidFill>
                  </a:rPr>
                  <a:t>input</a:t>
                </a:r>
                <a:r>
                  <a:rPr lang="en-US" dirty="0"/>
                  <a:t> to </a:t>
                </a:r>
                <a:r>
                  <a:rPr lang="en-US" dirty="0">
                    <a:solidFill>
                      <a:schemeClr val="accent1"/>
                    </a:solidFill>
                  </a:rPr>
                  <a:t>another</a:t>
                </a:r>
                <a:r>
                  <a:rPr lang="en-US" dirty="0"/>
                  <a:t> algorithm!</a:t>
                </a:r>
              </a:p>
              <a:p>
                <a:pPr lvl="1"/>
                <a:r>
                  <a:rPr lang="en-US" dirty="0"/>
                  <a:t>What can we do with this idea?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5ABA931-CBB9-B698-899D-1A73F02ED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221" y="1825625"/>
                <a:ext cx="11317705" cy="4351338"/>
              </a:xfrm>
              <a:blipFill>
                <a:blip r:embed="rId2"/>
                <a:stretch>
                  <a:fillRect l="-969" r="-1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136D74-5F27-EBC8-DBF4-BDF0F0286A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03726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A9ADC8-8B68-ED1E-C6B7-1FA5FDA25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value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has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nodes. To compute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Mark all the input nodes with their values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While there is an unmarked node:</a:t>
                </a:r>
              </a:p>
              <a:p>
                <a:pPr marL="1371600" lvl="2" indent="-457200">
                  <a:buFont typeface="+mj-lt"/>
                  <a:buAutoNum type="alphaLcParenR"/>
                </a:pPr>
                <a:r>
                  <a:rPr lang="en-US" dirty="0"/>
                  <a:t>For every gate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, find all the nodes that feed into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. If they are all marked with their values, then mark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with its value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D2AC0-FE68-2516-86D3-BAF5DF3BB9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30152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59C0FF-2E88-1F31-A97C-0E3B994BF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28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28951-440C-D8FD-C902-D6EEC3DC5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Constructing circuits that implement TMs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FC79E-9929-0945-9BF3-B2695C4671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305" y="1572126"/>
                <a:ext cx="11309684" cy="514149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r>
                  <a:rPr lang="en-US" dirty="0"/>
                  <a:t>, we know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:r>
                  <a:rPr lang="en-US" dirty="0">
                    <a:solidFill>
                      <a:schemeClr val="accent1"/>
                    </a:solidFill>
                  </a:rPr>
                  <a:t>there exists</a:t>
                </a:r>
                <a:r>
                  <a:rPr lang="en-US" dirty="0"/>
                  <a:t> a polynomial-size circuit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i.e., it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on inputs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pPr>
                  <a:lnSpc>
                    <a:spcPct val="300000"/>
                  </a:lnSpc>
                </a:pP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Use the circuit construction we used to prove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PSIZE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FFC79E-9929-0945-9BF3-B2695C4671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305" y="1572126"/>
                <a:ext cx="11309684" cy="5141495"/>
              </a:xfrm>
              <a:blipFill>
                <a:blip r:embed="rId2"/>
                <a:stretch>
                  <a:fillRect l="-970" b="-9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6ADEB-3A55-3BB8-218D-1B96C84F9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D98F06-2F9B-F5AB-C71C-E18B3F736372}"/>
                  </a:ext>
                </a:extLst>
              </p:cNvPr>
              <p:cNvSpPr/>
              <p:nvPr/>
            </p:nvSpPr>
            <p:spPr>
              <a:xfrm>
                <a:off x="838200" y="4090737"/>
                <a:ext cx="10663989" cy="1548063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:r>
                  <a:rPr lang="en-US" sz="2800" dirty="0">
                    <a:solidFill>
                      <a:schemeClr val="tx1"/>
                    </a:solidFill>
                  </a:rPr>
                  <a:t>There is a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polynomial-time algorithm</a:t>
                </a:r>
                <a:r>
                  <a:rPr lang="en-US" sz="2800" dirty="0">
                    <a:solidFill>
                      <a:schemeClr val="tx1"/>
                    </a:solidFill>
                  </a:rPr>
                  <a:t> such that given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, the algorithm outputs the description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of a circuit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that computes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3D98F06-2F9B-F5AB-C71C-E18B3F7363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090737"/>
                <a:ext cx="10663989" cy="1548063"/>
              </a:xfrm>
              <a:prstGeom prst="rect">
                <a:avLst/>
              </a:prstGeom>
              <a:blipFill>
                <a:blip r:embed="rId3"/>
                <a:stretch>
                  <a:fillRect r="-742" b="-3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BC7CF30F-D1E6-B19F-0B8B-579D7F4358DD}"/>
              </a:ext>
            </a:extLst>
          </p:cNvPr>
          <p:cNvGrpSpPr/>
          <p:nvPr/>
        </p:nvGrpSpPr>
        <p:grpSpPr>
          <a:xfrm>
            <a:off x="4539556" y="433175"/>
            <a:ext cx="7267433" cy="2657374"/>
            <a:chOff x="4602804" y="3977893"/>
            <a:chExt cx="7267433" cy="265737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C4EA0D6D-C16D-C137-B00D-41B2E10760E8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41FF7E59-7BC2-856F-0992-07D2FBC36DEA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 an input to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How should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be interpreted?</a:t>
                  </a:r>
                </a:p>
              </p:txBody>
            </p:sp>
          </mc:Choice>
          <mc:Fallback xmlns="">
            <p:sp>
              <p:nvSpPr>
                <p:cNvPr id="8" name="Hexagon 7">
                  <a:extLst>
                    <a:ext uri="{FF2B5EF4-FFF2-40B4-BE49-F238E27FC236}">
                      <a16:creationId xmlns:a16="http://schemas.microsoft.com/office/drawing/2014/main" id="{41FF7E59-7BC2-856F-0992-07D2FBC36D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AEF99F9-4E4B-F8F3-05B3-41456FD5F61B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9027DB9-5576-3D2D-BA79-05BA5D1EB6A4}"/>
                  </a:ext>
                </a:extLst>
              </p:cNvPr>
              <p:cNvSpPr/>
              <p:nvPr/>
            </p:nvSpPr>
            <p:spPr>
              <a:xfrm>
                <a:off x="8181455" y="12630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description of a Turing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machine that decides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F9027DB9-5576-3D2D-BA79-05BA5D1EB6A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1455" y="12630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E3455D8A-738F-BA81-AC08-17033FB7695D}"/>
                  </a:ext>
                </a:extLst>
              </p:cNvPr>
              <p:cNvSpPr/>
              <p:nvPr/>
            </p:nvSpPr>
            <p:spPr>
              <a:xfrm>
                <a:off x="4625749" y="12630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description of a circuit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that decides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Hexagon 10">
                <a:extLst>
                  <a:ext uri="{FF2B5EF4-FFF2-40B4-BE49-F238E27FC236}">
                    <a16:creationId xmlns:a16="http://schemas.microsoft.com/office/drawing/2014/main" id="{E3455D8A-738F-BA81-AC08-17033FB769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5749" y="1263094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6604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8F8BEAE-B70A-18F9-B783-2BEF33F8AD02}"/>
                  </a:ext>
                </a:extLst>
              </p:cNvPr>
              <p:cNvSpPr/>
              <p:nvPr/>
            </p:nvSpPr>
            <p:spPr>
              <a:xfrm>
                <a:off x="8174896" y="198652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binary encoding of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string in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A8F8BEAE-B70A-18F9-B783-2BEF33F8AD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896" y="198652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BB80D7-CC8D-D6E6-2299-F433D330708F}"/>
                  </a:ext>
                </a:extLst>
              </p:cNvPr>
              <p:cNvSpPr/>
              <p:nvPr/>
            </p:nvSpPr>
            <p:spPr>
              <a:xfrm>
                <a:off x="4615099" y="198652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the binary encoding of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string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BB80D7-CC8D-D6E6-2299-F433D33070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5099" y="1986520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8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75801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5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7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7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5E91C-D985-53A2-CAB5-924BBE59A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Circuit satisfiability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be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</a:t>
                </a:r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satisfiable</a:t>
                </a:r>
                <a:r>
                  <a:rPr lang="en-US" dirty="0"/>
                  <a:t> if there exists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3C1289F-EC74-56BF-B85F-FF6012CFD89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3237" y="1825625"/>
                <a:ext cx="11218985" cy="4351338"/>
              </a:xfrm>
              <a:blipFill>
                <a:blip r:embed="rId2"/>
                <a:stretch>
                  <a:fillRect l="-9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8C2247-7B89-C600-5C14-C17F53789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219" name="Group 218">
            <a:extLst>
              <a:ext uri="{FF2B5EF4-FFF2-40B4-BE49-F238E27FC236}">
                <a16:creationId xmlns:a16="http://schemas.microsoft.com/office/drawing/2014/main" id="{E89FBA54-0422-5D10-31CB-46126A5E2CE5}"/>
              </a:ext>
            </a:extLst>
          </p:cNvPr>
          <p:cNvGrpSpPr/>
          <p:nvPr/>
        </p:nvGrpSpPr>
        <p:grpSpPr>
          <a:xfrm>
            <a:off x="7653612" y="452872"/>
            <a:ext cx="1472177" cy="2182370"/>
            <a:chOff x="844631" y="4279206"/>
            <a:chExt cx="1472177" cy="2182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/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7D5DC832-D1B2-F5A5-6220-3C19A11726C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9948" y="4763442"/>
                  <a:ext cx="297366" cy="297366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979F986-506F-3754-1239-5B4F95020A7E}"/>
                </a:ext>
              </a:extLst>
            </p:cNvPr>
            <p:cNvCxnSpPr>
              <a:cxnSpLocks/>
              <a:stCxn id="24" idx="7"/>
              <a:endCxn id="6" idx="3"/>
            </p:cNvCxnSpPr>
            <p:nvPr/>
          </p:nvCxnSpPr>
          <p:spPr>
            <a:xfrm flipV="1">
              <a:off x="1726211" y="5017260"/>
              <a:ext cx="297285" cy="43951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/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1D8E9392-F3C1-04F6-8861-CC11967E97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00495" y="6092244"/>
                  <a:ext cx="41631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84594B2-13B5-3F13-A1E2-16F1895E23EA}"/>
                </a:ext>
              </a:extLst>
            </p:cNvPr>
            <p:cNvCxnSpPr>
              <a:cxnSpLocks/>
              <a:stCxn id="10" idx="0"/>
              <a:endCxn id="6" idx="4"/>
            </p:cNvCxnSpPr>
            <p:nvPr/>
          </p:nvCxnSpPr>
          <p:spPr>
            <a:xfrm flipV="1">
              <a:off x="2108652" y="5060808"/>
              <a:ext cx="19979" cy="1031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/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7FCFB0B2-9066-1A8D-B301-0447F41A73D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4279206"/>
                  <a:ext cx="297366" cy="297366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8C052992-8E35-A779-5A66-E31DD2339D7F}"/>
                </a:ext>
              </a:extLst>
            </p:cNvPr>
            <p:cNvCxnSpPr>
              <a:cxnSpLocks/>
              <a:stCxn id="6" idx="1"/>
              <a:endCxn id="14" idx="5"/>
            </p:cNvCxnSpPr>
            <p:nvPr/>
          </p:nvCxnSpPr>
          <p:spPr>
            <a:xfrm flipH="1" flipV="1">
              <a:off x="1726211" y="4533024"/>
              <a:ext cx="297285" cy="27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/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30469E1F-613C-45D2-810E-DB45852CD1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78" y="4815818"/>
                  <a:ext cx="297366" cy="297366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55D226E-30A3-5A5C-7D03-1117462C4048}"/>
                </a:ext>
              </a:extLst>
            </p:cNvPr>
            <p:cNvCxnSpPr>
              <a:cxnSpLocks/>
              <a:stCxn id="18" idx="7"/>
              <a:endCxn id="14" idx="3"/>
            </p:cNvCxnSpPr>
            <p:nvPr/>
          </p:nvCxnSpPr>
          <p:spPr>
            <a:xfrm flipV="1">
              <a:off x="1217396" y="4533024"/>
              <a:ext cx="298545" cy="326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/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8BCB8DFC-4049-2B27-FF7F-CBB6F183E6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631" y="6092244"/>
                  <a:ext cx="416313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/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Oval 23">
                  <a:extLst>
                    <a:ext uri="{FF2B5EF4-FFF2-40B4-BE49-F238E27FC236}">
                      <a16:creationId xmlns:a16="http://schemas.microsoft.com/office/drawing/2014/main" id="{E96126CD-CE7D-CAF0-D382-76CB44E1CC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72393" y="5413224"/>
                  <a:ext cx="297366" cy="297366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3089681-0523-1C4F-E9AC-FE45A416479D}"/>
                </a:ext>
              </a:extLst>
            </p:cNvPr>
            <p:cNvCxnSpPr>
              <a:cxnSpLocks/>
              <a:stCxn id="24" idx="1"/>
              <a:endCxn id="18" idx="5"/>
            </p:cNvCxnSpPr>
            <p:nvPr/>
          </p:nvCxnSpPr>
          <p:spPr>
            <a:xfrm flipH="1" flipV="1">
              <a:off x="1217396" y="5069636"/>
              <a:ext cx="298545" cy="387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163C3CD-1719-84B8-2DB0-6F1285C567BC}"/>
                </a:ext>
              </a:extLst>
            </p:cNvPr>
            <p:cNvCxnSpPr>
              <a:cxnSpLocks/>
              <a:stCxn id="22" idx="0"/>
              <a:endCxn id="18" idx="4"/>
            </p:cNvCxnSpPr>
            <p:nvPr/>
          </p:nvCxnSpPr>
          <p:spPr>
            <a:xfrm flipV="1">
              <a:off x="1052788" y="5113184"/>
              <a:ext cx="59473" cy="979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C8B5FA9-C5D7-DD4C-83E3-41DA2F675BFC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V="1">
              <a:off x="1159839" y="5667042"/>
              <a:ext cx="356102" cy="49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989F7E1-47CB-4B3D-62FC-662C7D7B6944}"/>
              </a:ext>
            </a:extLst>
          </p:cNvPr>
          <p:cNvSpPr txBox="1"/>
          <p:nvPr/>
        </p:nvSpPr>
        <p:spPr>
          <a:xfrm>
            <a:off x="9916071" y="1345885"/>
            <a:ext cx="17201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Satisfiable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DE69C-2445-20A0-9627-F5EFB386C808}"/>
              </a:ext>
            </a:extLst>
          </p:cNvPr>
          <p:cNvSpPr txBox="1"/>
          <p:nvPr/>
        </p:nvSpPr>
        <p:spPr>
          <a:xfrm>
            <a:off x="9926832" y="5087993"/>
            <a:ext cx="20442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Unsatisfiable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F01C242-3E30-1FD8-D308-FFC2333E9DBC}"/>
              </a:ext>
            </a:extLst>
          </p:cNvPr>
          <p:cNvGrpSpPr/>
          <p:nvPr/>
        </p:nvGrpSpPr>
        <p:grpSpPr>
          <a:xfrm>
            <a:off x="7772559" y="3995318"/>
            <a:ext cx="1878848" cy="2182370"/>
            <a:chOff x="7772559" y="3995318"/>
            <a:chExt cx="1878848" cy="218237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080C2E-19F2-ED5E-FDBA-6678F1724FF9}"/>
                    </a:ext>
                  </a:extLst>
                </p:cNvPr>
                <p:cNvSpPr/>
                <p:nvPr/>
              </p:nvSpPr>
              <p:spPr>
                <a:xfrm>
                  <a:off x="8907876" y="4479554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60080C2E-19F2-ED5E-FDBA-6678F1724F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07876" y="4479554"/>
                  <a:ext cx="297366" cy="297366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540115-551F-0B03-7A9B-2152170BF6D3}"/>
                    </a:ext>
                  </a:extLst>
                </p:cNvPr>
                <p:cNvSpPr txBox="1"/>
                <p:nvPr/>
              </p:nvSpPr>
              <p:spPr>
                <a:xfrm>
                  <a:off x="8828423" y="5808356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C540115-551F-0B03-7A9B-2152170BF6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28423" y="5808356"/>
                  <a:ext cx="416313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45250C1-6CAF-7C56-1664-768EA62D0DD0}"/>
                </a:ext>
              </a:extLst>
            </p:cNvPr>
            <p:cNvCxnSpPr>
              <a:cxnSpLocks/>
              <a:stCxn id="20" idx="0"/>
              <a:endCxn id="16" idx="4"/>
            </p:cNvCxnSpPr>
            <p:nvPr/>
          </p:nvCxnSpPr>
          <p:spPr>
            <a:xfrm flipV="1">
              <a:off x="9036580" y="4776920"/>
              <a:ext cx="19979" cy="1031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2E3CD2-6F9E-974B-0C13-CADADD3E6996}"/>
                    </a:ext>
                  </a:extLst>
                </p:cNvPr>
                <p:cNvSpPr/>
                <p:nvPr/>
              </p:nvSpPr>
              <p:spPr>
                <a:xfrm>
                  <a:off x="8400321" y="3995318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∨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Oval 22">
                  <a:extLst>
                    <a:ext uri="{FF2B5EF4-FFF2-40B4-BE49-F238E27FC236}">
                      <a16:creationId xmlns:a16="http://schemas.microsoft.com/office/drawing/2014/main" id="{A02E3CD2-6F9E-974B-0C13-CADADD3E699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21" y="3995318"/>
                  <a:ext cx="297366" cy="297366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2E298DE-929C-F620-4C17-FD568CCC4694}"/>
                </a:ext>
              </a:extLst>
            </p:cNvPr>
            <p:cNvCxnSpPr>
              <a:cxnSpLocks/>
              <a:stCxn id="16" idx="1"/>
              <a:endCxn id="23" idx="5"/>
            </p:cNvCxnSpPr>
            <p:nvPr/>
          </p:nvCxnSpPr>
          <p:spPr>
            <a:xfrm flipH="1" flipV="1">
              <a:off x="8654139" y="4249136"/>
              <a:ext cx="297285" cy="27396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1CA8BFF-AFC4-7DDB-7FB8-25F443AFDFDE}"/>
                    </a:ext>
                  </a:extLst>
                </p:cNvPr>
                <p:cNvSpPr/>
                <p:nvPr/>
              </p:nvSpPr>
              <p:spPr>
                <a:xfrm>
                  <a:off x="7891506" y="4531930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∧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C1CA8BFF-AFC4-7DDB-7FB8-25F443AFDFD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1506" y="4531930"/>
                  <a:ext cx="297366" cy="297366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A760DC4-FC5A-9B55-8D1B-B5802773EA24}"/>
                </a:ext>
              </a:extLst>
            </p:cNvPr>
            <p:cNvCxnSpPr>
              <a:cxnSpLocks/>
              <a:stCxn id="26" idx="7"/>
              <a:endCxn id="23" idx="3"/>
            </p:cNvCxnSpPr>
            <p:nvPr/>
          </p:nvCxnSpPr>
          <p:spPr>
            <a:xfrm flipV="1">
              <a:off x="8145324" y="4249136"/>
              <a:ext cx="298545" cy="3263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105C3-BE41-834E-9290-373E74F513F9}"/>
                    </a:ext>
                  </a:extLst>
                </p:cNvPr>
                <p:cNvSpPr txBox="1"/>
                <p:nvPr/>
              </p:nvSpPr>
              <p:spPr>
                <a:xfrm>
                  <a:off x="7772559" y="5808356"/>
                  <a:ext cx="41631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176105C3-BE41-834E-9290-373E74F513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72559" y="5808356"/>
                  <a:ext cx="416313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F197FC8-4532-2071-A306-3A5EE18F3AE2}"/>
                    </a:ext>
                  </a:extLst>
                </p:cNvPr>
                <p:cNvSpPr/>
                <p:nvPr/>
              </p:nvSpPr>
              <p:spPr>
                <a:xfrm>
                  <a:off x="8400321" y="5129336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BF197FC8-4532-2071-A306-3A5EE18F3AE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00321" y="5129336"/>
                  <a:ext cx="297366" cy="297366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27EA553-B805-F302-F159-FE8EA29A5129}"/>
                </a:ext>
              </a:extLst>
            </p:cNvPr>
            <p:cNvCxnSpPr>
              <a:cxnSpLocks/>
              <a:stCxn id="29" idx="1"/>
              <a:endCxn id="26" idx="5"/>
            </p:cNvCxnSpPr>
            <p:nvPr/>
          </p:nvCxnSpPr>
          <p:spPr>
            <a:xfrm flipH="1" flipV="1">
              <a:off x="8145324" y="4785748"/>
              <a:ext cx="298545" cy="3871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081D01-F95B-8AE7-27D8-DB96BC82E66D}"/>
                </a:ext>
              </a:extLst>
            </p:cNvPr>
            <p:cNvCxnSpPr>
              <a:cxnSpLocks/>
              <a:stCxn id="28" idx="0"/>
              <a:endCxn id="26" idx="4"/>
            </p:cNvCxnSpPr>
            <p:nvPr/>
          </p:nvCxnSpPr>
          <p:spPr>
            <a:xfrm flipV="1">
              <a:off x="7980716" y="4829296"/>
              <a:ext cx="59473" cy="9790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9B309E44-BA06-F918-933F-30D691E78EF7}"/>
                </a:ext>
              </a:extLst>
            </p:cNvPr>
            <p:cNvCxnSpPr>
              <a:cxnSpLocks/>
              <a:endCxn id="29" idx="3"/>
            </p:cNvCxnSpPr>
            <p:nvPr/>
          </p:nvCxnSpPr>
          <p:spPr>
            <a:xfrm flipV="1">
              <a:off x="8087767" y="5383154"/>
              <a:ext cx="356102" cy="4981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A8DEA1A-D4E0-B82D-7C3F-DFCEDE22C247}"/>
                </a:ext>
              </a:extLst>
            </p:cNvPr>
            <p:cNvCxnSpPr>
              <a:cxnSpLocks/>
              <a:endCxn id="39" idx="3"/>
            </p:cNvCxnSpPr>
            <p:nvPr/>
          </p:nvCxnSpPr>
          <p:spPr>
            <a:xfrm flipV="1">
              <a:off x="9161404" y="5432235"/>
              <a:ext cx="236185" cy="44902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F51E0B0-1F33-237B-6BDB-193CA0175C59}"/>
                    </a:ext>
                  </a:extLst>
                </p:cNvPr>
                <p:cNvSpPr/>
                <p:nvPr/>
              </p:nvSpPr>
              <p:spPr>
                <a:xfrm>
                  <a:off x="9354041" y="5178417"/>
                  <a:ext cx="297366" cy="297366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¬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1F51E0B0-1F33-237B-6BDB-193CA0175C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54041" y="5178417"/>
                  <a:ext cx="297366" cy="297366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115502-5115-149F-1A43-6B1D656D75D9}"/>
                </a:ext>
              </a:extLst>
            </p:cNvPr>
            <p:cNvCxnSpPr>
              <a:cxnSpLocks/>
              <a:stCxn id="39" idx="1"/>
              <a:endCxn id="16" idx="5"/>
            </p:cNvCxnSpPr>
            <p:nvPr/>
          </p:nvCxnSpPr>
          <p:spPr>
            <a:xfrm flipH="1" flipV="1">
              <a:off x="9161694" y="4733372"/>
              <a:ext cx="235895" cy="4885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 w="sm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17186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Circuit satisfiability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7A5708-F835-7AA7-0660-FED384F50A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satisfiable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Consequence: Studying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(one specific language) is </a:t>
                </a:r>
                <a:r>
                  <a:rPr lang="en-US" dirty="0">
                    <a:solidFill>
                      <a:schemeClr val="accent1"/>
                    </a:solidFill>
                  </a:rPr>
                  <a:t>equivalent</a:t>
                </a:r>
                <a:r>
                  <a:rPr lang="en-US" dirty="0"/>
                  <a:t> to studying </a:t>
                </a:r>
                <a:r>
                  <a:rPr lang="en-US" dirty="0">
                    <a:solidFill>
                      <a:schemeClr val="accent1"/>
                    </a:solidFill>
                  </a:rPr>
                  <a:t>the abstract concept of “verifiability”</a:t>
                </a:r>
                <a:r>
                  <a:rPr lang="en-US" dirty="0"/>
                  <a:t> (as modeled by 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02E17B6-1819-E75B-30CE-57436F4EB5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00212"/>
                <a:ext cx="10515600" cy="4790632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55EBE-C2E9-C969-F45D-B1EB30E69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/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48F056F-602A-0822-9CA0-41182945CC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4137" y="2721570"/>
                <a:ext cx="6943725" cy="98818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8061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3D0E6D8-3ECE-660C-DCAA-7D2F664D2D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if there exists a randomized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  <a:p>
                <a:r>
                  <a:rPr lang="en-US" dirty="0"/>
                  <a:t>“</a:t>
                </a:r>
                <a:r>
                  <a:rPr lang="en-US" u="sng" dirty="0"/>
                  <a:t>N</a:t>
                </a:r>
                <a:r>
                  <a:rPr lang="en-US" dirty="0"/>
                  <a:t>ondeterministic </a:t>
                </a:r>
                <a:r>
                  <a:rPr lang="en-US" u="sng" dirty="0"/>
                  <a:t>P</a:t>
                </a:r>
                <a:r>
                  <a:rPr lang="en-US" dirty="0"/>
                  <a:t>olynomial-time”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994C72-D203-3C5F-7659-80BF6BCEBB5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CAC98-6CBD-178A-B657-02CCD6627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A needle in the hay&#10;&#10;Description automatically generated">
            <a:extLst>
              <a:ext uri="{FF2B5EF4-FFF2-40B4-BE49-F238E27FC236}">
                <a16:creationId xmlns:a16="http://schemas.microsoft.com/office/drawing/2014/main" id="{DC66A681-17DA-A92C-4675-D7C6F796977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8440530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CD7FF51-EEA2-7901-C0FF-8D14E12F36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-input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-output circuit: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 at random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			(recall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VALUE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971550" lvl="1" indent="-514350">
                  <a:buFont typeface="+mj-lt"/>
                  <a:buAutoNum type="arabicPeriod"/>
                </a:pPr>
                <a:r>
                  <a:rPr lang="en-US" dirty="0"/>
                  <a:t>Accept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; reject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EC9BD7-1E02-D296-1EF4-6F3508BC5B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4DEE86-379B-2DB5-8B8B-656ED1985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1651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0382D1A-9B98-25C3-C68D-93A97A7CED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be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Our job: Design a mapping reduction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CIRCUIT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E1EC9B-3412-EF86-9E64-46FF7257C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4"/>
                <a:ext cx="11181348" cy="4665219"/>
              </a:xfrm>
              <a:blipFill>
                <a:blip r:embed="rId3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D7948E-9A1A-81A1-74EA-EBF3DB337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6672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How to interpret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EE2D075-301E-1A52-2344-27AEE971BDF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intended to model the concept of tractability</a:t>
                </a:r>
              </a:p>
              <a:p>
                <a:r>
                  <a:rPr lang="en-US" dirty="0"/>
                  <a:t>A nondeterministic polynomial-time algorithm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a practical way to solve a problem</a:t>
                </a:r>
              </a:p>
              <a:p>
                <a:r>
                  <a:rPr lang="en-US" dirty="0"/>
                  <a:t>Instead,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is a </a:t>
                </a:r>
                <a:r>
                  <a:rPr lang="en-US" dirty="0">
                    <a:solidFill>
                      <a:schemeClr val="accent1"/>
                    </a:solidFill>
                  </a:rPr>
                  <a:t>conceptual tool for reasoning about computation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564B1-E784-1AC1-F746-C8E0917EF2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0C0EE-F53E-D32F-3CAD-031A715EF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7E8F7AC4-1C8B-9C60-EE4F-3479642A1FB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56974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82E99-5C26-DF3D-3D4A-F6BCFB812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“Verification of certificates” perspective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9760" y="1825625"/>
                <a:ext cx="10982960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 language</a:t>
                </a:r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if and only if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there exists a </a:t>
                </a:r>
                <a:r>
                  <a:rPr lang="en-US" dirty="0">
                    <a:solidFill>
                      <a:schemeClr val="accent1"/>
                    </a:solidFill>
                  </a:rPr>
                  <a:t>deterministic</a:t>
                </a:r>
                <a:r>
                  <a:rPr lang="en-US" dirty="0"/>
                  <a:t> polynomial-time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(a “verifier”) and a constant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such that:</a:t>
                </a:r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there exists a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(a “certificate” / “witness”) such that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, for every string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the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A0F740D-3050-4015-3220-A8F872819F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9760" y="1825625"/>
                <a:ext cx="10982960" cy="4351338"/>
              </a:xfrm>
              <a:blipFill>
                <a:blip r:embed="rId2"/>
                <a:stretch>
                  <a:fillRect l="-999" r="-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D3E6B-97C9-A917-2011-9D542134D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 descr="A needle in the hay&#10;&#10;Description automatically generated">
            <a:extLst>
              <a:ext uri="{FF2B5EF4-FFF2-40B4-BE49-F238E27FC236}">
                <a16:creationId xmlns:a16="http://schemas.microsoft.com/office/drawing/2014/main" id="{B517CE9C-A92B-5855-4675-E03E36EE273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726624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problem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7DC9225-2EAA-0BFB-FFF0-53C8E080626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1840" y="1871597"/>
                <a:ext cx="10210800" cy="478417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/>
                  <a:t>It is </a:t>
                </a:r>
                <a:r>
                  <a:rPr lang="en-US" dirty="0">
                    <a:solidFill>
                      <a:schemeClr val="accent1"/>
                    </a:solidFill>
                  </a:rPr>
                  <a:t>conjectured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but nobody knows</a:t>
                </a:r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how to prove it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57B1256-EE4E-64BF-ABC7-A7A206477D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1840" y="1871597"/>
                <a:ext cx="10210800" cy="4784179"/>
              </a:xfrm>
              <a:blipFill>
                <a:blip r:embed="rId3"/>
                <a:stretch>
                  <a:fillRect l="-1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C7EBE6-8334-8D8B-5452-671DDCAD2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EA7BE6-84AC-2672-725C-38B84A59F574}"/>
              </a:ext>
            </a:extLst>
          </p:cNvPr>
          <p:cNvSpPr/>
          <p:nvPr/>
        </p:nvSpPr>
        <p:spPr>
          <a:xfrm>
            <a:off x="9048300" y="242764"/>
            <a:ext cx="2142979" cy="2410015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A51BE30-131D-AB67-DB23-84D467CD9B17}"/>
              </a:ext>
            </a:extLst>
          </p:cNvPr>
          <p:cNvSpPr/>
          <p:nvPr/>
        </p:nvSpPr>
        <p:spPr>
          <a:xfrm>
            <a:off x="9599742" y="1261974"/>
            <a:ext cx="1060238" cy="1219245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/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B4633DC-D9F6-A680-F888-1A106A54DE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13492" y="1627549"/>
                <a:ext cx="43030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/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EF1C41A-9402-1A6A-3F45-D65DBA605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46613" y="546034"/>
                <a:ext cx="56406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6845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Solving problems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by brute force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BC6842E-CA7F-C1AF-9F68-00D7F1143F7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nondeterministic TM that runs in time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dirty="0"/>
                  <a:t>.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, simulate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, initialized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on tape 1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on tape 2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en-US" dirty="0"/>
                  <a:t>If we find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accepts, accept. Otherwise, reject</a:t>
                </a:r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can be informally </a:t>
                </a:r>
                <a:r>
                  <a:rPr lang="en-US" dirty="0">
                    <a:solidFill>
                      <a:schemeClr val="accent1"/>
                    </a:solidFill>
                  </a:rPr>
                  <a:t>defined</a:t>
                </a:r>
                <a:r>
                  <a:rPr lang="en-US" dirty="0"/>
                  <a:t> as “the set of problems that can be solved by brute-force search”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181F269-BC2B-BE22-BA55-37F0CA9940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905" y="1989221"/>
                <a:ext cx="11738360" cy="4822409"/>
              </a:xfrm>
              <a:blipFill>
                <a:blip r:embed="rId3"/>
                <a:stretch>
                  <a:fillRect l="-9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0EEA56-5795-A7E1-205C-8AF783914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6" name="Picture 5" descr="A needle in the hay&#10;&#10;Description automatically generated">
            <a:extLst>
              <a:ext uri="{FF2B5EF4-FFF2-40B4-BE49-F238E27FC236}">
                <a16:creationId xmlns:a16="http://schemas.microsoft.com/office/drawing/2014/main" id="{423CDD0A-80BE-AA76-77C7-FB13825D60CD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0732064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CDBF208A-406B-349F-915B-E315E2A1727A}"/>
              </a:ext>
            </a:extLst>
          </p:cNvPr>
          <p:cNvSpPr/>
          <p:nvPr/>
        </p:nvSpPr>
        <p:spPr>
          <a:xfrm>
            <a:off x="4246214" y="1714719"/>
            <a:ext cx="3369719" cy="4642372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5F387BE-C461-BBF0-BB29-17231A042740}"/>
              </a:ext>
            </a:extLst>
          </p:cNvPr>
          <p:cNvSpPr/>
          <p:nvPr/>
        </p:nvSpPr>
        <p:spPr>
          <a:xfrm>
            <a:off x="4837247" y="3001860"/>
            <a:ext cx="2142979" cy="3165722"/>
          </a:xfrm>
          <a:prstGeom prst="ellipse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C5C513E-4FC9-F423-3071-7B0D8791CEC2}"/>
              </a:ext>
            </a:extLst>
          </p:cNvPr>
          <p:cNvSpPr/>
          <p:nvPr/>
        </p:nvSpPr>
        <p:spPr>
          <a:xfrm>
            <a:off x="5242585" y="4263384"/>
            <a:ext cx="1376979" cy="1725521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/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69DB675-415D-7823-D9E8-E390CE9AC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7437" y="4431022"/>
                <a:ext cx="43030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/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PSPACE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D47C240-9F3D-8145-D07D-685CDC2ACF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0995" y="2173624"/>
                <a:ext cx="190319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Oval 10">
            <a:extLst>
              <a:ext uri="{FF2B5EF4-FFF2-40B4-BE49-F238E27FC236}">
                <a16:creationId xmlns:a16="http://schemas.microsoft.com/office/drawing/2014/main" id="{44BD1613-F2EF-C094-6186-AF30E0C69A58}"/>
              </a:ext>
            </a:extLst>
          </p:cNvPr>
          <p:cNvSpPr/>
          <p:nvPr/>
        </p:nvSpPr>
        <p:spPr>
          <a:xfrm>
            <a:off x="3581091" y="313206"/>
            <a:ext cx="4680248" cy="6231588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/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9F5798A-BE69-C701-69A0-CAF4177C76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6382" y="684429"/>
                <a:ext cx="152938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/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ACE2FA-210D-845A-6F88-8B1FB0C8E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60" y="3305130"/>
                <a:ext cx="56406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45853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</m:oMath>
                </a14:m>
                <a:r>
                  <a:rPr lang="en-US" dirty="0"/>
                  <a:t> vs.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824FD63-33A9-36BD-5078-C8E214B559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PSPACE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What we expect: All of these containments are </a:t>
                </a:r>
                <a:r>
                  <a:rPr lang="en-US" dirty="0">
                    <a:solidFill>
                      <a:schemeClr val="accent1"/>
                    </a:solidFill>
                  </a:rPr>
                  <a:t>strict</a:t>
                </a:r>
              </a:p>
              <a:p>
                <a:r>
                  <a:rPr lang="en-US" dirty="0"/>
                  <a:t>What we can prove: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</a:t>
                </a:r>
                <a:r>
                  <a:rPr lang="en-US" dirty="0"/>
                  <a:t>of these containments is strict. (Why?)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0A6E9C-8BA3-3135-06A9-1DB31BA9DB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1126" y="1834861"/>
                <a:ext cx="11249891" cy="4351338"/>
              </a:xfrm>
              <a:blipFill>
                <a:blip r:embed="rId3"/>
                <a:stretch>
                  <a:fillRect l="-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A41C5-CC6C-740E-6A3B-3DFC6B7A9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5558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F589EE9-1686-7AE2-59D1-546EA0343E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825625"/>
                <a:ext cx="10988842" cy="4870450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Last time, we discussed the fact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Consequence: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Plan for this week: </a:t>
                </a:r>
                <a:r>
                  <a:rPr lang="en-US" dirty="0"/>
                  <a:t>We will prove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will provide </a:t>
                </a:r>
                <a:r>
                  <a:rPr lang="en-US" dirty="0">
                    <a:solidFill>
                      <a:schemeClr val="accent1"/>
                    </a:solidFill>
                  </a:rPr>
                  <a:t>evidence</a:t>
                </a:r>
                <a:r>
                  <a:rPr lang="en-US" dirty="0"/>
                  <a:t>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To prove it, we will use concepts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-hardness </a:t>
                </a:r>
                <a:r>
                  <a:rPr lang="en-US" dirty="0"/>
                  <a:t>and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-completeness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B4C609F-309B-9F45-E29E-B1B55B4705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825625"/>
                <a:ext cx="10988842" cy="4870450"/>
              </a:xfrm>
              <a:blipFill>
                <a:blip r:embed="rId3"/>
                <a:stretch>
                  <a:fillRect l="-9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5BF3FF-4FF2-7C89-D6E1-7DEAF5E11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702857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176588</TotalTime>
  <Words>1240</Words>
  <Application>Microsoft Office PowerPoint</Application>
  <PresentationFormat>Widescreen</PresentationFormat>
  <Paragraphs>144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2024 Instructor: William Hoza</vt:lpstr>
      <vt:lpstr>The complexity class "NP"</vt:lpstr>
      <vt:lpstr>How to interpret "NP"</vt:lpstr>
      <vt:lpstr>“Verification of certificates” perspective</vt:lpstr>
      <vt:lpstr>The "P" vs. "NP" problem</vt:lpstr>
      <vt:lpstr>Solving problems in "NP" by brute force</vt:lpstr>
      <vt:lpstr>PowerPoint Presentation</vt:lpstr>
      <vt:lpstr>"P" vs. "NP" vs. "PSPACE" vs. "EXP"</vt:lpstr>
      <vt:lpstr>Complexity of "CLIQUE"</vt:lpstr>
      <vt:lpstr>"NP"-hardness</vt:lpstr>
      <vt:lpstr>"NP"-completeness</vt:lpstr>
      <vt:lpstr>"NP"-complete languages are probably not in "P"</vt:lpstr>
      <vt:lpstr>"NP"-completeness</vt:lpstr>
      <vt:lpstr>Proving "NP"-completeness</vt:lpstr>
      <vt:lpstr>Code as data, revisited</vt:lpstr>
      <vt:lpstr>Circuit value problem</vt:lpstr>
      <vt:lpstr>Constructing circuits that implement TMs</vt:lpstr>
      <vt:lpstr>Circuit satisfiability</vt:lpstr>
      <vt:lpstr>Circuit satisfiability is "NP"-complete</vt:lpstr>
      <vt:lpstr>Proof that "CIRCUIT‑SAT"∈"NP"</vt:lpstr>
      <vt:lpstr>Proof that "CIRCUIT‑SAT" is "NP"-hard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Complexity Theory</dc:title>
  <dc:creator>William Hoza</dc:creator>
  <cp:lastModifiedBy>William Hoza</cp:lastModifiedBy>
  <cp:revision>592</cp:revision>
  <dcterms:created xsi:type="dcterms:W3CDTF">2022-12-12T23:26:37Z</dcterms:created>
  <dcterms:modified xsi:type="dcterms:W3CDTF">2024-05-06T18:37:42Z</dcterms:modified>
</cp:coreProperties>
</file>