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423" r:id="rId3"/>
    <p:sldId id="742" r:id="rId4"/>
    <p:sldId id="714" r:id="rId5"/>
    <p:sldId id="717" r:id="rId6"/>
    <p:sldId id="919" r:id="rId7"/>
    <p:sldId id="905" r:id="rId8"/>
    <p:sldId id="720" r:id="rId9"/>
    <p:sldId id="708" r:id="rId10"/>
    <p:sldId id="725" r:id="rId11"/>
    <p:sldId id="745" r:id="rId12"/>
    <p:sldId id="908" r:id="rId13"/>
    <p:sldId id="907" r:id="rId14"/>
    <p:sldId id="909" r:id="rId15"/>
    <p:sldId id="910" r:id="rId16"/>
    <p:sldId id="911" r:id="rId17"/>
    <p:sldId id="912" r:id="rId18"/>
    <p:sldId id="813" r:id="rId19"/>
    <p:sldId id="913" r:id="rId20"/>
    <p:sldId id="914" r:id="rId21"/>
    <p:sldId id="915" r:id="rId22"/>
    <p:sldId id="916" r:id="rId23"/>
    <p:sldId id="917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259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Is randomness helpful for computation?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then the extended Church-Turing thesis is false</a:t>
                </a:r>
              </a:p>
              <a:p>
                <a:r>
                  <a:rPr lang="en-US" dirty="0"/>
                  <a:t>This is a profound question about the nature of efficient computation</a:t>
                </a:r>
              </a:p>
              <a:p>
                <a:r>
                  <a:rPr lang="en-US" dirty="0"/>
                  <a:t>It’s an </a:t>
                </a:r>
                <a:r>
                  <a:rPr lang="en-US" dirty="0">
                    <a:solidFill>
                      <a:schemeClr val="accent1"/>
                    </a:solidFill>
                  </a:rPr>
                  <a:t>open</a:t>
                </a:r>
                <a:r>
                  <a:rPr lang="en-US" dirty="0"/>
                  <a:t> question! Nobody knows how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4D195-5E7F-8EAD-044D-7AD33150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A6802-66EA-408D-FDD2-A12C71755C68}"/>
              </a:ext>
            </a:extLst>
          </p:cNvPr>
          <p:cNvSpPr/>
          <p:nvPr/>
        </p:nvSpPr>
        <p:spPr>
          <a:xfrm>
            <a:off x="8784909" y="556437"/>
            <a:ext cx="2064334" cy="2478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3B1D0-87E4-142C-CDE6-21FAA902679B}"/>
              </a:ext>
            </a:extLst>
          </p:cNvPr>
          <p:cNvSpPr/>
          <p:nvPr/>
        </p:nvSpPr>
        <p:spPr>
          <a:xfrm>
            <a:off x="9267639" y="1563418"/>
            <a:ext cx="1098874" cy="1319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82AA51-E4D7-A85B-0340-43D63EB38ACB}"/>
                  </a:ext>
                </a:extLst>
              </p:cNvPr>
              <p:cNvSpPr txBox="1"/>
              <p:nvPr/>
            </p:nvSpPr>
            <p:spPr>
              <a:xfrm>
                <a:off x="9601923" y="203854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82AA51-E4D7-A85B-0340-43D63EB38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923" y="2038548"/>
                <a:ext cx="4303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816A5-20AE-1038-92DE-6E382BDECC8E}"/>
                  </a:ext>
                </a:extLst>
              </p:cNvPr>
              <p:cNvSpPr txBox="1"/>
              <p:nvPr/>
            </p:nvSpPr>
            <p:spPr>
              <a:xfrm>
                <a:off x="9469687" y="835490"/>
                <a:ext cx="69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816A5-20AE-1038-92DE-6E382BDE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87" y="835490"/>
                <a:ext cx="6947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A362-A6CA-A6FB-C51B-4C049AEE28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18618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A362-A6CA-A6FB-C51B-4C049AEE2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18618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394C0-8503-D7A4-0F74-7C3E69E50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470" y="1689860"/>
                <a:ext cx="11344275" cy="4351338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/>
                    </a:solidFill>
                  </a:rPr>
                  <a:t>communication complexity</a:t>
                </a:r>
                <a:r>
                  <a:rPr lang="en-US" dirty="0"/>
                  <a:t>, randomness is powerful</a:t>
                </a:r>
              </a:p>
              <a:p>
                <a:r>
                  <a:rPr lang="en-US" dirty="0"/>
                  <a:t>There are some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known to be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considerations might suggest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Surprisingly, there is a significant body of evidence favoring the opposite!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394C0-8503-D7A4-0F74-7C3E69E50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470" y="1689860"/>
                <a:ext cx="11344275" cy="4351338"/>
              </a:xfrm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A1C75-C053-1B74-E11B-9EDF0BA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94CBAA-51EE-093A-9E5B-3413E3336E84}"/>
                  </a:ext>
                </a:extLst>
              </p:cNvPr>
              <p:cNvSpPr/>
              <p:nvPr/>
            </p:nvSpPr>
            <p:spPr>
              <a:xfrm>
                <a:off x="4055303" y="5165884"/>
                <a:ext cx="4081391" cy="733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94CBAA-51EE-093A-9E5B-3413E3336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03" y="5165884"/>
                <a:ext cx="4081391" cy="733425"/>
              </a:xfrm>
              <a:prstGeom prst="rect">
                <a:avLst/>
              </a:prstGeom>
              <a:blipFill>
                <a:blip r:embed="rId4"/>
                <a:stretch>
                  <a:fillRect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 extended Church-Turing thesis </a:t>
                </a:r>
                <a:r>
                  <a:rPr lang="en-US" dirty="0">
                    <a:solidFill>
                      <a:schemeClr val="accent1"/>
                    </a:solidFill>
                  </a:rPr>
                  <a:t>survives</a:t>
                </a:r>
                <a:r>
                  <a:rPr lang="en-US" dirty="0"/>
                  <a:t> the challenge posed by randomized computation!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433665" y="2575348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65" y="2575348"/>
                <a:ext cx="7510645" cy="2219216"/>
              </a:xfrm>
              <a:prstGeom prst="rect">
                <a:avLst/>
              </a:prstGeom>
              <a:blipFill>
                <a:blip r:embed="rId3"/>
                <a:stretch>
                  <a:fillRect b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D85-93C6-DEEA-04F7-BB7B3C0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BFCA-8FB8-EC82-796E-876645E1D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want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without</a:t>
                </a:r>
                <a:r>
                  <a:rPr lang="en-US" dirty="0"/>
                  <a:t> randomness, what can we do?</a:t>
                </a:r>
              </a:p>
              <a:p>
                <a:r>
                  <a:rPr lang="en-US" dirty="0"/>
                  <a:t>How can we convert a randomized algorithm into a deterministic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BFCA-8FB8-EC82-796E-876645E1D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8B838-CD49-2094-68CA-BCE82E5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1639183"/>
                <a:ext cx="11151705" cy="490316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randomized polynomial-time Turing machine guaranteed by the assumption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.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runs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Deterministic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1639183"/>
                <a:ext cx="11151705" cy="4903166"/>
              </a:xfrm>
              <a:blipFill>
                <a:blip r:embed="rId2"/>
                <a:stretch>
                  <a:fillRect l="-9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3982268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82268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6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4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4383157"/>
                <a:ext cx="11151705" cy="2107687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two thirds</a:t>
                </a:r>
                <a:r>
                  <a:rPr lang="en-US" dirty="0"/>
                  <a:t> of the simulations will accept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at most two thirds</a:t>
                </a:r>
                <a:r>
                  <a:rPr lang="en-US" dirty="0"/>
                  <a:t> of the simulations will accept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4383157"/>
                <a:ext cx="11151705" cy="2107687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E136C9D-0C92-F698-6684-895ACB7D0A16}"/>
              </a:ext>
            </a:extLst>
          </p:cNvPr>
          <p:cNvGrpSpPr/>
          <p:nvPr/>
        </p:nvGrpSpPr>
        <p:grpSpPr>
          <a:xfrm>
            <a:off x="4086367" y="3970665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09526D-9515-59F9-7DA7-8A29158CE4D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E7A65BB-F277-955B-19F4-12ABD2C4E0E5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time complexity of the algorithm?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384726-B720-134E-4A2D-DB6B9BE173A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5D2C8FD-3020-1DBA-D05D-A0D3FF072831}"/>
                  </a:ext>
                </a:extLst>
              </p:cNvPr>
              <p:cNvSpPr/>
              <p:nvPr/>
            </p:nvSpPr>
            <p:spPr>
              <a:xfrm>
                <a:off x="4172560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5D2C8FD-3020-1DBA-D05D-A0D3FF072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60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8F72786-8365-FE6C-A57C-F863387D246C}"/>
                  </a:ext>
                </a:extLst>
              </p:cNvPr>
              <p:cNvSpPr/>
              <p:nvPr/>
            </p:nvSpPr>
            <p:spPr>
              <a:xfrm>
                <a:off x="7712317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8F72786-8365-FE6C-A57C-F863387D2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17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EAB59B7-716D-3559-4B93-3660619CDF13}"/>
                  </a:ext>
                </a:extLst>
              </p:cNvPr>
              <p:cNvSpPr/>
              <p:nvPr/>
            </p:nvSpPr>
            <p:spPr>
              <a:xfrm>
                <a:off x="7721707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EAB59B7-716D-3559-4B93-3660619C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07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0F125D4-36FF-C492-78D8-EF78A0D46BBE}"/>
                  </a:ext>
                </a:extLst>
              </p:cNvPr>
              <p:cNvSpPr/>
              <p:nvPr/>
            </p:nvSpPr>
            <p:spPr>
              <a:xfrm>
                <a:off x="417093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0F125D4-36FF-C492-78D8-EF78A0D4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3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9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365125"/>
            <a:ext cx="11032436" cy="1325563"/>
          </a:xfrm>
        </p:spPr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4383157"/>
                <a:ext cx="11151705" cy="23546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☹️</a:t>
                </a:r>
              </a:p>
              <a:p>
                <a:r>
                  <a:rPr lang="en-US" dirty="0"/>
                  <a:t>This algorithm does not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but it does show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even randomized algorithms have limitations</a:t>
                </a:r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4383157"/>
                <a:ext cx="11151705" cy="2354684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81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16E6F-6D16-666F-CA4B-412F0F58A2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16E6F-6D16-666F-CA4B-412F0F58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F92A-9329-F69C-EA99-93152CA42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6562"/>
                <a:ext cx="10515601" cy="4588407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is the class of languages that can be decided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 proves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F92A-9329-F69C-EA99-93152CA42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6562"/>
                <a:ext cx="10515601" cy="458840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6C80-F4D9-065D-8AD3-33DB6603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2804930"/>
            <a:ext cx="3369719" cy="36067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2524150" y="3828778"/>
            <a:ext cx="1953089" cy="24638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918634" y="4670231"/>
            <a:ext cx="1189275" cy="1436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6809" y="480007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09" y="4800077"/>
                <a:ext cx="4303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2344192" y="3089326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92" y="3089326"/>
                <a:ext cx="24098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1688591"/>
            <a:ext cx="4680248" cy="4910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522525" y="2097825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976171" y="178203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624971" y="522893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5185555" y="1386697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325813" y="4655073"/>
                <a:ext cx="364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DECOMPOSABLE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SQUARES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13" y="4655073"/>
                <a:ext cx="364313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747780" y="1174918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80" y="1174918"/>
                <a:ext cx="78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3854523" y="4839739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3156672" y="4041943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72" y="4041943"/>
                <a:ext cx="7131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E1581BE-2F80-11C8-AC46-8B35E51B9255}"/>
              </a:ext>
            </a:extLst>
          </p:cNvPr>
          <p:cNvSpPr/>
          <p:nvPr/>
        </p:nvSpPr>
        <p:spPr>
          <a:xfrm>
            <a:off x="3474623" y="572343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A398EC2-41E9-4E8E-8090-44CE6DB6B3C3}"/>
              </a:ext>
            </a:extLst>
          </p:cNvPr>
          <p:cNvSpPr/>
          <p:nvPr/>
        </p:nvSpPr>
        <p:spPr>
          <a:xfrm>
            <a:off x="3730160" y="5360525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5A572B-204D-5260-813A-8F533EE5B20C}"/>
                  </a:ext>
                </a:extLst>
              </p:cNvPr>
              <p:cNvSpPr txBox="1"/>
              <p:nvPr/>
            </p:nvSpPr>
            <p:spPr>
              <a:xfrm>
                <a:off x="6219136" y="5154251"/>
                <a:ext cx="197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5A572B-204D-5260-813A-8F533EE5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36" y="5154251"/>
                <a:ext cx="1970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3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365125"/>
            <a:ext cx="11032436" cy="1325563"/>
          </a:xfrm>
        </p:spPr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Space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2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DD649B5-882B-F14F-4470-ED00690D5A1D}"/>
              </a:ext>
            </a:extLst>
          </p:cNvPr>
          <p:cNvGrpSpPr/>
          <p:nvPr/>
        </p:nvGrpSpPr>
        <p:grpSpPr>
          <a:xfrm>
            <a:off x="2462283" y="3970665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76E8DE-8641-A0B1-7A88-45FAD446838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E5A25AC-DC7E-ED80-134F-485B5F948913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space complexity of the algorithm?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C2490-32DF-ED1B-D537-8CA06C16DDD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6123B57-1598-BA01-D7E0-C845E574EBC1}"/>
                  </a:ext>
                </a:extLst>
              </p:cNvPr>
              <p:cNvSpPr/>
              <p:nvPr/>
            </p:nvSpPr>
            <p:spPr>
              <a:xfrm>
                <a:off x="254847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6123B57-1598-BA01-D7E0-C845E574E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9B2C68D-0D80-7F7D-16ED-DA5D557A6C9F}"/>
                  </a:ext>
                </a:extLst>
              </p:cNvPr>
              <p:cNvSpPr/>
              <p:nvPr/>
            </p:nvSpPr>
            <p:spPr>
              <a:xfrm>
                <a:off x="254847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9B2C68D-0D80-7F7D-16ED-DA5D557A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53B7803D-6362-F144-13E0-E8175E3CBDE5}"/>
                  </a:ext>
                </a:extLst>
              </p:cNvPr>
              <p:cNvSpPr/>
              <p:nvPr/>
            </p:nvSpPr>
            <p:spPr>
              <a:xfrm>
                <a:off x="609762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53B7803D-6362-F144-13E0-E8175E3CB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54DEBFE-E51E-71FD-B160-8B93ACB86E10}"/>
                  </a:ext>
                </a:extLst>
              </p:cNvPr>
              <p:cNvSpPr/>
              <p:nvPr/>
            </p:nvSpPr>
            <p:spPr>
              <a:xfrm>
                <a:off x="609762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54DEBFE-E51E-71FD-B160-8B93ACB86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7BAE4D-6F8D-57C0-6A73-F089EDAAD6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7BAE4D-6F8D-57C0-6A73-F089EDAA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CA405-2095-6D58-AE9B-551329563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with space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 proves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CA405-2095-6D58-AE9B-55132956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EBBA1-0051-B6B4-F152-6F9EE781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7F4E95-CF0B-10DF-5B02-4EF17D55F9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7F4E95-CF0B-10DF-5B02-4EF17D55F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CBB21-41F3-3185-D912-369EFB7B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proven two upper bounds on the power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theorem is stronger?</a:t>
                </a:r>
              </a:p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compare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CBB21-41F3-3185-D912-369EFB7B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D9D3-8470-B856-CED1-11747148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41965-F81F-DA90-288B-757408853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620" y="2030604"/>
                <a:ext cx="10906760" cy="446024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that decides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amounts of time/space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uses on some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 set 2: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41965-F81F-DA90-288B-757408853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620" y="2030604"/>
                <a:ext cx="10906760" cy="4460240"/>
              </a:xfrm>
              <a:blipFill>
                <a:blip r:embed="rId2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4EAEA-50B9-82F7-DFD1-CA5E9886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6D1227-CD06-1149-6AC5-BEE598E7149C}"/>
                  </a:ext>
                </a:extLst>
              </p:cNvPr>
              <p:cNvSpPr/>
              <p:nvPr/>
            </p:nvSpPr>
            <p:spPr>
              <a:xfrm>
                <a:off x="2910169" y="484074"/>
                <a:ext cx="6371662" cy="11415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4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6D1227-CD06-1149-6AC5-BEE598E71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69" y="484074"/>
                <a:ext cx="6371662" cy="1141526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477407" y="1567630"/>
            <a:ext cx="3594538" cy="48124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014BDF-B0C7-30F5-8156-8B315529DCC4}"/>
              </a:ext>
            </a:extLst>
          </p:cNvPr>
          <p:cNvSpPr/>
          <p:nvPr/>
        </p:nvSpPr>
        <p:spPr>
          <a:xfrm>
            <a:off x="4939862" y="2589730"/>
            <a:ext cx="2732690" cy="36218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5321990" y="3532804"/>
            <a:ext cx="1953089" cy="2463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716474" y="4374257"/>
            <a:ext cx="1189275" cy="1436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925444" y="533880"/>
            <a:ext cx="4680248" cy="6033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5282067" y="970653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/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/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FF-F4EE-31B9-097F-73991EA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1325563"/>
          </a:xfrm>
        </p:spPr>
        <p:txBody>
          <a:bodyPr/>
          <a:lstStyle/>
          <a:p>
            <a:r>
              <a:rPr lang="en-US" dirty="0"/>
              <a:t>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B3C1-5153-1318-D7AB-D907F161E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314"/>
                <a:ext cx="10515600" cy="52159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error probability goes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extremely rapidly!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B3C1-5153-1318-D7AB-D907F161E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314"/>
                <a:ext cx="10515600" cy="52159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B525-A517-CB47-F9BE-8D2367C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601734-14C1-E51E-EF58-0FE575B634B4}"/>
                  </a:ext>
                </a:extLst>
              </p:cNvPr>
              <p:cNvSpPr/>
              <p:nvPr/>
            </p:nvSpPr>
            <p:spPr>
              <a:xfrm>
                <a:off x="966101" y="2403612"/>
                <a:ext cx="10259798" cy="30360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Amplification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randomized polynomial-time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4675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574675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601734-14C1-E51E-EF58-0FE575B63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01" y="2403612"/>
                <a:ext cx="10259798" cy="3036074"/>
              </a:xfrm>
              <a:prstGeom prst="rect">
                <a:avLst/>
              </a:prstGeom>
              <a:blipFill>
                <a:blip r:embed="rId3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CA46-20AB-3E87-68D2-F2DBF0B3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8" y="1832156"/>
                <a:ext cx="11240589" cy="46586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simplicity, we will only prove the amplification lemma in a special case</a:t>
                </a:r>
              </a:p>
              <a:p>
                <a:r>
                  <a:rPr lang="en-US" dirty="0"/>
                  <a:t>We will assume that there is a randomized poly-time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the textbook for a proof of the general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" y="1832156"/>
                <a:ext cx="11240589" cy="465868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7AC4-C824-9939-0EFE-A710502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!!RP">
                <a:extLst>
                  <a:ext uri="{FF2B5EF4-FFF2-40B4-BE49-F238E27FC236}">
                    <a16:creationId xmlns:a16="http://schemas.microsoft.com/office/drawing/2014/main" id="{8DC99421-9C4E-2474-D94D-92EAAA2B9C5D}"/>
                  </a:ext>
                </a:extLst>
              </p:cNvPr>
              <p:cNvSpPr txBox="1"/>
              <p:nvPr/>
            </p:nvSpPr>
            <p:spPr>
              <a:xfrm>
                <a:off x="974035" y="3975652"/>
                <a:ext cx="6281530" cy="114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!!RP">
                <a:extLst>
                  <a:ext uri="{FF2B5EF4-FFF2-40B4-BE49-F238E27FC236}">
                    <a16:creationId xmlns:a16="http://schemas.microsoft.com/office/drawing/2014/main" id="{8DC99421-9C4E-2474-D94D-92EAAA2B9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35" y="3975652"/>
                <a:ext cx="6281530" cy="1142108"/>
              </a:xfrm>
              <a:prstGeom prst="rect">
                <a:avLst/>
              </a:prstGeom>
              <a:blipFill>
                <a:blip r:embed="rId3"/>
                <a:stretch>
                  <a:fillRect l="-1359" b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E8F2E1-094E-AA9B-33B1-615FAE4320C6}"/>
              </a:ext>
            </a:extLst>
          </p:cNvPr>
          <p:cNvSpPr txBox="1"/>
          <p:nvPr/>
        </p:nvSpPr>
        <p:spPr>
          <a:xfrm>
            <a:off x="7884144" y="4656095"/>
            <a:ext cx="326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⬅️ No false positives!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9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A532-1CA5-DDE8-D401-C2070FA7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BAD58-1F1D-3E4A-9736-560239CF9B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Low-error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using fresh random bits.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accepts, accept.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Reject.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	Still no false positives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9BAD58-1F1D-3E4A-9736-560239CF9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6385F-B5DF-DD31-F9D1-BED889B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218A67-8214-4E92-AE0B-931DF04B352B}"/>
              </a:ext>
            </a:extLst>
          </p:cNvPr>
          <p:cNvGrpSpPr/>
          <p:nvPr/>
        </p:nvGrpSpPr>
        <p:grpSpPr>
          <a:xfrm>
            <a:off x="7328263" y="2638697"/>
            <a:ext cx="3161212" cy="2057400"/>
            <a:chOff x="7328263" y="2638697"/>
            <a:chExt cx="3161212" cy="20574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DB30E3BE-89C1-3A23-9EFB-B5B93507B438}"/>
                </a:ext>
              </a:extLst>
            </p:cNvPr>
            <p:cNvSpPr/>
            <p:nvPr/>
          </p:nvSpPr>
          <p:spPr>
            <a:xfrm>
              <a:off x="7328263" y="2638697"/>
              <a:ext cx="398417" cy="2057400"/>
            </a:xfrm>
            <a:prstGeom prst="rightBrace">
              <a:avLst>
                <a:gd name="adj1" fmla="val 4931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10658E-CD65-966F-0A03-45D5D695E976}"/>
                </a:ext>
              </a:extLst>
            </p:cNvPr>
            <p:cNvSpPr txBox="1"/>
            <p:nvPr/>
          </p:nvSpPr>
          <p:spPr>
            <a:xfrm>
              <a:off x="7922624" y="3482731"/>
              <a:ext cx="256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Polynomial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!!RP">
                <a:extLst>
                  <a:ext uri="{FF2B5EF4-FFF2-40B4-BE49-F238E27FC236}">
                    <a16:creationId xmlns:a16="http://schemas.microsoft.com/office/drawing/2014/main" id="{5FDB0D0A-0DBE-2927-8311-59EFEAFAD096}"/>
                  </a:ext>
                </a:extLst>
              </p:cNvPr>
              <p:cNvSpPr txBox="1"/>
              <p:nvPr/>
            </p:nvSpPr>
            <p:spPr>
              <a:xfrm>
                <a:off x="8332684" y="154658"/>
                <a:ext cx="4313582" cy="79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!!RP">
                <a:extLst>
                  <a:ext uri="{FF2B5EF4-FFF2-40B4-BE49-F238E27FC236}">
                    <a16:creationId xmlns:a16="http://schemas.microsoft.com/office/drawing/2014/main" id="{5FDB0D0A-0DBE-2927-8311-59EFEAFA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84" y="154658"/>
                <a:ext cx="4313582" cy="792140"/>
              </a:xfrm>
              <a:prstGeom prst="rect">
                <a:avLst/>
              </a:prstGeom>
              <a:blipFill>
                <a:blip r:embed="rId3"/>
                <a:stretch>
                  <a:fillRect l="-56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7D64D43-7DAD-2299-20F5-60767B7D9782}"/>
              </a:ext>
            </a:extLst>
          </p:cNvPr>
          <p:cNvGrpSpPr/>
          <p:nvPr/>
        </p:nvGrpSpPr>
        <p:grpSpPr>
          <a:xfrm>
            <a:off x="4732600" y="154658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DC62F8-E156-DDB0-4DFE-E45EDEA940D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uses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many random bits, then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how many random bits does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use?</a:t>
                  </a:r>
                </a:p>
              </p:txBody>
            </p:sp>
          </mc:Choice>
          <mc:Fallback xmlns="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44F8FF-6445-2221-E2A1-14DE9CE7E48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/>
              <p:nvPr/>
            </p:nvSpPr>
            <p:spPr>
              <a:xfrm>
                <a:off x="4818793" y="170800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93" y="170800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/>
              <p:nvPr/>
            </p:nvSpPr>
            <p:spPr>
              <a:xfrm>
                <a:off x="4818793" y="98457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93" y="98457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exagon 14">
            <a:extLst>
              <a:ext uri="{FF2B5EF4-FFF2-40B4-BE49-F238E27FC236}">
                <a16:creationId xmlns:a16="http://schemas.microsoft.com/office/drawing/2014/main" id="{19560C4F-446A-F0BE-1791-EC07C475855D}"/>
              </a:ext>
            </a:extLst>
          </p:cNvPr>
          <p:cNvSpPr/>
          <p:nvPr/>
        </p:nvSpPr>
        <p:spPr>
          <a:xfrm>
            <a:off x="8367940" y="170800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Not enough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/>
              <p:nvPr/>
            </p:nvSpPr>
            <p:spPr>
              <a:xfrm>
                <a:off x="8367940" y="98457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40" y="98457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4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as a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of the amplification lemma,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should be considered “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 mistake that occurs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 can be safely ignored</a:t>
                </a:r>
              </a:p>
              <a:p>
                <a:r>
                  <a:rPr lang="en-US" dirty="0"/>
                  <a:t>(Even if you use a deterministic algorithm, can you really be </a:t>
                </a:r>
                <a:r>
                  <a:rPr lang="en-US" dirty="0">
                    <a:solidFill>
                      <a:schemeClr val="accent1"/>
                    </a:solidFill>
                  </a:rPr>
                  <a:t>100% certain </a:t>
                </a:r>
                <a:r>
                  <a:rPr lang="en-US" dirty="0"/>
                  <a:t>that the computation was carried out correctly?)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F1281-C8C4-1F2C-F195-0BE7A83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Does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model disprove the extended Church-Turing thesis?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766734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766734"/>
                <a:ext cx="751064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156713</TotalTime>
  <Words>1261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problems can be solved through computation?</vt:lpstr>
      <vt:lpstr>Randomized Turing machines</vt:lpstr>
      <vt:lpstr>The complexity class "BPP"</vt:lpstr>
      <vt:lpstr>Amplification lemma</vt:lpstr>
      <vt:lpstr>Proof of the amplification lemma</vt:lpstr>
      <vt:lpstr>Proof of the amplification lemma</vt:lpstr>
      <vt:lpstr>"BPP" as a model of tractability</vt:lpstr>
      <vt:lpstr>Extended Church-Turing Thesis</vt:lpstr>
      <vt:lpstr>"P" vs. "BPP"</vt:lpstr>
      <vt:lpstr>"P" vs. "BPP"</vt:lpstr>
      <vt:lpstr>Extended Church-Turing Thesis</vt:lpstr>
      <vt:lpstr>Derandomization</vt:lpstr>
      <vt:lpstr>Brute-force derandomization</vt:lpstr>
      <vt:lpstr>Brute-force derandomization: Correctness</vt:lpstr>
      <vt:lpstr>Brute-force derandomization: Time complexity</vt:lpstr>
      <vt:lpstr>The complexity class "EXP"</vt:lpstr>
      <vt:lpstr>"P"⊆"BPP"⊆"EXP" </vt:lpstr>
      <vt:lpstr>Brute-force derandomization: Space complexity</vt:lpstr>
      <vt:lpstr>The complexity class "PSPACE"</vt:lpstr>
      <vt:lpstr>"PSPACE" vs. "EXP"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530</cp:revision>
  <dcterms:created xsi:type="dcterms:W3CDTF">2022-12-12T23:26:37Z</dcterms:created>
  <dcterms:modified xsi:type="dcterms:W3CDTF">2024-04-22T17:36:53Z</dcterms:modified>
</cp:coreProperties>
</file>