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0" r:id="rId4"/>
    <p:sldId id="311" r:id="rId5"/>
    <p:sldId id="313" r:id="rId6"/>
    <p:sldId id="329" r:id="rId7"/>
    <p:sldId id="314" r:id="rId8"/>
    <p:sldId id="315" r:id="rId9"/>
    <p:sldId id="330" r:id="rId10"/>
    <p:sldId id="316" r:id="rId11"/>
    <p:sldId id="331" r:id="rId12"/>
    <p:sldId id="323" r:id="rId13"/>
    <p:sldId id="324" r:id="rId14"/>
    <p:sldId id="332" r:id="rId15"/>
    <p:sldId id="319" r:id="rId16"/>
    <p:sldId id="333" r:id="rId17"/>
    <p:sldId id="318" r:id="rId18"/>
    <p:sldId id="334" r:id="rId19"/>
    <p:sldId id="326" r:id="rId20"/>
    <p:sldId id="327" r:id="rId21"/>
    <p:sldId id="328" r:id="rId22"/>
    <p:sldId id="321" r:id="rId23"/>
    <p:sldId id="320" r:id="rId24"/>
    <p:sldId id="335" r:id="rId25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474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FA95-B4B9-E256-E2FA-11F06838F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A8186-7015-942E-E886-191E2FB64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DBAB-1FEF-7027-78AE-8E24CEE2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F89D-A9E7-369F-E781-397DBF4C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B30C-9FA2-9FEC-4325-6A63C778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604C-F475-8110-1D11-E5416954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6755-0F85-3DC9-9D12-DB966EBB2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EB8-7135-F3F2-E882-6065B33B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AA62-E8FB-C19E-57E4-A6F3B95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2FC3-AA52-AB3C-AFF2-8F1A38D9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69970-E1E3-9013-53ED-E7FDA32B1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C418F-C642-AE4B-9066-7C21D23B9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10DA-DA39-571A-FCF2-5871D35C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623F-D828-7735-0672-AA3666AE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333A-D3D7-77D9-74BA-69D81F04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631E-2BCC-BA18-E985-8331A816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65CD1255-B235-0AFF-4E1B-EF35ECF7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86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A2E9-B2E7-0719-EE78-4780B51C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FB54-49E0-312F-7C1B-1D484CE8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AEC5-0317-0C40-351E-4FE84384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0D43-A004-3060-8881-A7FD635B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B69E-4D7A-B83C-FF64-425D1BDB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3893-5877-646F-F719-F3BE471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AB48-B835-2752-381B-EB0436893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5F06F-8FB2-4224-FBAE-8CD2AF67D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2D4A-6B27-8AE3-F6DA-9025118D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ACDAC-FAED-0BDA-979F-3D429036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2527-DF38-42D7-DEF0-A3E3188B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276C-8FD2-F616-596C-947DE7FE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2443-4E18-C7E0-866B-E9BC0855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C45D-DD97-CF11-CA29-ED13903C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FF242-0519-34EE-3139-3D819BE25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E5AC5-C77D-8A12-12B7-FE860F7B3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1DB63-802E-F79D-E23E-F99CC40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1B9DC-97CB-376F-DC47-9C8CA5F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554B0-C9AA-F74C-0231-CD4FC61B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9C7D-3660-8C1B-0E30-78888B1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B41F2-7FD2-7FA4-8E3A-2F39752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7EE23-3E9F-2579-A3E6-8B3746D5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4103E-7251-1197-A251-0E3A411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B693-3B16-740E-19CC-0FEE8256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1A0D8-72F2-4B50-0F4B-C53BFEA8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B2EAB-2900-3197-C840-53AF8CF3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06BD-3599-0BB6-BD87-2AB13397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2815-0FB1-53F1-13C0-D250F630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682F6-1538-40C3-49A0-DBB052E1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6AE29-F5AF-88B2-0558-40EBD197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E8F95-86DD-D554-2182-E206141C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DDA63-23B2-CBE4-AF54-EB8F8416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C05B-73A0-DCAF-A617-6611126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8C2CC-3421-1B37-887C-D78CA45BD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9BBCA-F46B-6E07-DA3B-B3A82831A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EF54A-27FF-9DFB-9902-747A44C8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F1A7-D513-D460-535E-37F79D4A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FE1D0-F426-2E88-CBE7-B7B0E39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5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58BB6-B445-6BEB-261C-8C2D1D0F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E9C30-38D5-8D40-9C09-D35BFCCC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2FB2-9243-772D-CDE0-8CAC85786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6B0A-A477-4289-9623-3D676C2FE3B6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13D7-F12A-88B9-1378-4CAE6B835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7756-E270-8D75-B028-632A0A624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4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27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00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2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DC8E-F5A8-BB75-8393-97FBEAF0D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902" y="1099225"/>
            <a:ext cx="11780196" cy="119326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5400" dirty="0"/>
              <a:t>Fooling Near-Maximal Decision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296EB-348B-12AD-4F4C-A1C7D5BF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6860"/>
            <a:ext cx="9144000" cy="3151761"/>
          </a:xfrm>
        </p:spPr>
        <p:txBody>
          <a:bodyPr>
            <a:normAutofit/>
          </a:bodyPr>
          <a:lstStyle/>
          <a:p>
            <a:r>
              <a:rPr lang="en-US" dirty="0"/>
              <a:t>@ UChicago CS Theory Lunch</a:t>
            </a:r>
          </a:p>
          <a:p>
            <a:r>
              <a:rPr lang="en-US" dirty="0"/>
              <a:t>January 29, 2025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William M. Hoza</a:t>
            </a:r>
            <a:endParaRPr lang="en-US" baseline="30000" dirty="0"/>
          </a:p>
          <a:p>
            <a:r>
              <a:rPr lang="en-US" dirty="0"/>
              <a:t>The 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237159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3F344-11D8-DE40-911F-A9D75F1934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69754" y="114591"/>
                <a:ext cx="10950745" cy="1325563"/>
              </a:xfrm>
            </p:spPr>
            <p:txBody>
              <a:bodyPr/>
              <a:lstStyle/>
              <a:p>
                <a:r>
                  <a:rPr lang="en-US" dirty="0"/>
                  <a:t>Our contribution: A PRG that fools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-circuits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E83F344-11D8-DE40-911F-A9D75F193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9754" y="114591"/>
                <a:ext cx="10950745" cy="1325563"/>
              </a:xfrm>
              <a:blipFill>
                <a:blip r:embed="rId2"/>
                <a:stretch>
                  <a:fillRect l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23C8ED-EC64-303A-FF17-CECBDC4D165B}"/>
                  </a:ext>
                </a:extLst>
              </p:cNvPr>
              <p:cNvSpPr/>
              <p:nvPr/>
            </p:nvSpPr>
            <p:spPr>
              <a:xfrm>
                <a:off x="400933" y="3592804"/>
                <a:ext cx="11488386" cy="2239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</a:rPr>
                  <a:t>[Chen,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Kabanets</a:t>
                </a:r>
                <a:r>
                  <a:rPr lang="en-US" sz="2800" dirty="0">
                    <a:solidFill>
                      <a:srgbClr val="C00000"/>
                    </a:solidFill>
                  </a:rPr>
                  <a:t> 2016]</a:t>
                </a:r>
                <a:r>
                  <a:rPr lang="en-US" sz="2800" dirty="0">
                    <a:solidFill>
                      <a:schemeClr val="tx1"/>
                    </a:solidFill>
                  </a:rPr>
                  <a:t>: If a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computed by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-circuit of size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it can also be computed by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decision tree</a:t>
                </a:r>
                <a:r>
                  <a:rPr lang="en-US" sz="28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23C8ED-EC64-303A-FF17-CECBDC4D1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33" y="3592804"/>
                <a:ext cx="11488386" cy="2239128"/>
              </a:xfrm>
              <a:prstGeom prst="rect">
                <a:avLst/>
              </a:prstGeom>
              <a:blipFill>
                <a:blip r:embed="rId3"/>
                <a:stretch>
                  <a:fillRect l="-265" r="-636" b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E981F8-FB2A-4137-A92F-42547CB5A9F8}"/>
                  </a:ext>
                </a:extLst>
              </p:cNvPr>
              <p:cNvSpPr/>
              <p:nvPr/>
            </p:nvSpPr>
            <p:spPr>
              <a:xfrm>
                <a:off x="390793" y="1489365"/>
                <a:ext cx="11488386" cy="16856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(this work):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explicit PRG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fools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-circuits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2.99⋅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seed length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6E981F8-FB2A-4137-A92F-42547CB5A9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93" y="1489365"/>
                <a:ext cx="11488386" cy="1685632"/>
              </a:xfrm>
              <a:prstGeom prst="rect">
                <a:avLst/>
              </a:prstGeom>
              <a:blipFill>
                <a:blip r:embed="rId4"/>
                <a:stretch>
                  <a:fillRect l="-212" r="-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8580A28-B576-E4F5-EFFC-2420710C2792}"/>
              </a:ext>
            </a:extLst>
          </p:cNvPr>
          <p:cNvSpPr txBox="1"/>
          <p:nvPr/>
        </p:nvSpPr>
        <p:spPr>
          <a:xfrm>
            <a:off x="294540" y="6103313"/>
            <a:ext cx="11584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“It would be interesting to get pseudorandom generators for general </a:t>
            </a:r>
            <a:r>
              <a:rPr lang="en-US" sz="2000" dirty="0" err="1"/>
              <a:t>boolean</a:t>
            </a:r>
            <a:r>
              <a:rPr lang="en-US" sz="2000" dirty="0"/>
              <a:t> circuits” [Chen, </a:t>
            </a:r>
            <a:r>
              <a:rPr lang="en-US" sz="2000" dirty="0" err="1"/>
              <a:t>Kabanets</a:t>
            </a:r>
            <a:r>
              <a:rPr lang="en-US" sz="2000" dirty="0"/>
              <a:t> 2016]</a:t>
            </a:r>
          </a:p>
        </p:txBody>
      </p:sp>
    </p:spTree>
    <p:extLst>
      <p:ext uri="{BB962C8B-B14F-4D97-AF65-F5344CB8AC3E}">
        <p14:creationId xmlns:p14="http://schemas.microsoft.com/office/powerpoint/2010/main" val="364621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8243C8-05A0-0BF8-0FF5-2228690A65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Our approach for fooling decision trees is based on a new kind of “</a:t>
                </a:r>
                <a:r>
                  <a:rPr lang="en-US" dirty="0">
                    <a:solidFill>
                      <a:schemeClr val="accent1"/>
                    </a:solidFill>
                  </a:rPr>
                  <a:t>almost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-wise independence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Let’s start by reviewing </a:t>
                </a:r>
                <a:r>
                  <a:rPr lang="en-US" dirty="0">
                    <a:solidFill>
                      <a:schemeClr val="accent1"/>
                    </a:solidFill>
                  </a:rPr>
                  <a:t>exact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independence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8243C8-05A0-0BF8-0FF5-2228690A6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5AF3FB-847D-39C9-5844-D6D274DC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construct our new PRG</a:t>
            </a:r>
          </a:p>
        </p:txBody>
      </p:sp>
    </p:spTree>
    <p:extLst>
      <p:ext uri="{BB962C8B-B14F-4D97-AF65-F5344CB8AC3E}">
        <p14:creationId xmlns:p14="http://schemas.microsoft.com/office/powerpoint/2010/main" val="26926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53781A-6B91-6DAC-88D9-CD4093464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11106150" cy="44513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distribution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-wise uniform </a:t>
                </a:r>
                <a:r>
                  <a:rPr lang="en-US" dirty="0"/>
                  <a:t>if, for every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distributed uniformly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-wise uniform generator</a:t>
                </a:r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uniform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53781A-6B91-6DAC-88D9-CD4093464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11106150" cy="4451350"/>
              </a:xfrm>
              <a:blipFill>
                <a:blip r:embed="rId2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8B9745A-A3BC-D215-3545-769B8C9B8B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uniform bits</a:t>
                </a: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8B9745A-A3BC-D215-3545-769B8C9B8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689A384-F49E-CFBF-35AF-24E4F068148E}"/>
              </a:ext>
            </a:extLst>
          </p:cNvPr>
          <p:cNvGrpSpPr/>
          <p:nvPr/>
        </p:nvGrpSpPr>
        <p:grpSpPr>
          <a:xfrm>
            <a:off x="7646080" y="708647"/>
            <a:ext cx="3855106" cy="638518"/>
            <a:chOff x="7779430" y="1899240"/>
            <a:chExt cx="3855106" cy="638518"/>
          </a:xfrm>
        </p:grpSpPr>
        <p:pic>
          <p:nvPicPr>
            <p:cNvPr id="5" name="Picture 4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31DDF96A-4CE1-911B-616C-82A5C7427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10" y="1909761"/>
              <a:ext cx="482897" cy="482897"/>
            </a:xfrm>
            <a:prstGeom prst="rect">
              <a:avLst/>
            </a:prstGeom>
          </p:spPr>
        </p:pic>
        <p:pic>
          <p:nvPicPr>
            <p:cNvPr id="6" name="Picture 5" descr="A coin next to a sign&#10;&#10;Description automatically generated">
              <a:extLst>
                <a:ext uri="{FF2B5EF4-FFF2-40B4-BE49-F238E27FC236}">
                  <a16:creationId xmlns:a16="http://schemas.microsoft.com/office/drawing/2014/main" id="{C5D2B881-76D9-C0FC-2A8D-202A163CC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2327" y="1903094"/>
              <a:ext cx="482897" cy="482897"/>
            </a:xfrm>
            <a:prstGeom prst="rect">
              <a:avLst/>
            </a:prstGeom>
          </p:spPr>
        </p:pic>
        <p:pic>
          <p:nvPicPr>
            <p:cNvPr id="7" name="Picture 6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211E150E-CE28-E5AB-C1F0-4DD5FBCA2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716" y="1899830"/>
              <a:ext cx="482897" cy="482897"/>
            </a:xfrm>
            <a:prstGeom prst="rect">
              <a:avLst/>
            </a:prstGeom>
          </p:spPr>
        </p:pic>
        <p:pic>
          <p:nvPicPr>
            <p:cNvPr id="8" name="Picture 7" descr="A coin next to a sign&#10;&#10;Description automatically generated">
              <a:extLst>
                <a:ext uri="{FF2B5EF4-FFF2-40B4-BE49-F238E27FC236}">
                  <a16:creationId xmlns:a16="http://schemas.microsoft.com/office/drawing/2014/main" id="{3389F19B-C7DB-2CDA-6D87-C51F80993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176" y="1903094"/>
              <a:ext cx="482897" cy="482897"/>
            </a:xfrm>
            <a:prstGeom prst="rect">
              <a:avLst/>
            </a:prstGeom>
          </p:spPr>
        </p:pic>
        <p:pic>
          <p:nvPicPr>
            <p:cNvPr id="9" name="Picture 8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9D758BF5-FFEE-227E-984E-A10833B5C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459" y="1901167"/>
              <a:ext cx="482897" cy="482897"/>
            </a:xfrm>
            <a:prstGeom prst="rect">
              <a:avLst/>
            </a:prstGeom>
          </p:spPr>
        </p:pic>
        <p:pic>
          <p:nvPicPr>
            <p:cNvPr id="10" name="Picture 9" descr="A coin next to a sign&#10;&#10;Description automatically generated">
              <a:extLst>
                <a:ext uri="{FF2B5EF4-FFF2-40B4-BE49-F238E27FC236}">
                  <a16:creationId xmlns:a16="http://schemas.microsoft.com/office/drawing/2014/main" id="{0A32DF8D-65C5-C830-5D72-4A3DBAF88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6530" y="1899240"/>
              <a:ext cx="482897" cy="482897"/>
            </a:xfrm>
            <a:prstGeom prst="rect">
              <a:avLst/>
            </a:prstGeom>
          </p:spPr>
        </p:pic>
        <p:pic>
          <p:nvPicPr>
            <p:cNvPr id="11" name="Picture 10" descr="A coin next to a sign&#10;&#10;Description automatically generated">
              <a:extLst>
                <a:ext uri="{FF2B5EF4-FFF2-40B4-BE49-F238E27FC236}">
                  <a16:creationId xmlns:a16="http://schemas.microsoft.com/office/drawing/2014/main" id="{26349E2B-F23B-A1BE-3EF4-888055A26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639" y="1909760"/>
              <a:ext cx="482897" cy="482897"/>
            </a:xfrm>
            <a:prstGeom prst="rect">
              <a:avLst/>
            </a:prstGeom>
          </p:spPr>
        </p:pic>
        <p:pic>
          <p:nvPicPr>
            <p:cNvPr id="12" name="Picture 11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AC753AE6-B148-671B-EEA4-E129393E0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9430" y="1911231"/>
              <a:ext cx="482897" cy="482897"/>
            </a:xfrm>
            <a:prstGeom prst="rect">
              <a:avLst/>
            </a:prstGeom>
          </p:spPr>
        </p:pic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E4DD03FC-EC12-8F5B-1EF5-92DC49390570}"/>
                </a:ext>
              </a:extLst>
            </p:cNvPr>
            <p:cNvSpPr/>
            <p:nvPr/>
          </p:nvSpPr>
          <p:spPr>
            <a:xfrm rot="16200000">
              <a:off x="8439606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8AFEC5E8-5313-72AD-BCF6-1ACE078C205F}"/>
                </a:ext>
              </a:extLst>
            </p:cNvPr>
            <p:cNvSpPr/>
            <p:nvPr/>
          </p:nvSpPr>
          <p:spPr>
            <a:xfrm rot="16200000">
              <a:off x="9414995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2F852A37-BDF0-01D1-2E09-4297E5634A9D}"/>
                </a:ext>
              </a:extLst>
            </p:cNvPr>
            <p:cNvSpPr/>
            <p:nvPr/>
          </p:nvSpPr>
          <p:spPr>
            <a:xfrm rot="16200000">
              <a:off x="10853809" y="2273063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81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45A945-261D-1F56-9816-DF5CA0675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016" y="3513780"/>
                <a:ext cx="10801968" cy="272509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Proof sketch: (Assume WLOG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for some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pPr lvl="1"/>
                <a:r>
                  <a:rPr lang="en-US" sz="2000" dirty="0"/>
                  <a:t>Use the seed to pick a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random polynomial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sz="2000" dirty="0"/>
                  <a:t> of degree less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𝔽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GF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/>
                  <a:t>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This works because of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polynomial interpolation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45A945-261D-1F56-9816-DF5CA0675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016" y="3513780"/>
                <a:ext cx="10801968" cy="2725095"/>
              </a:xfrm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95B8A782-8501-9CFB-6720-4138AD3318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 classic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uniform generator</a:t>
                </a: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95B8A782-8501-9CFB-6720-4138AD331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9C0ED0-99F4-4139-AB52-19A8FA26CC5C}"/>
                  </a:ext>
                </a:extLst>
              </p:cNvPr>
              <p:cNvSpPr/>
              <p:nvPr/>
            </p:nvSpPr>
            <p:spPr>
              <a:xfrm>
                <a:off x="695016" y="1845218"/>
                <a:ext cx="10801968" cy="15837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rgbClr val="C00000"/>
                    </a:solidFill>
                  </a:rPr>
                  <a:t>[Lancaster 1965, Joffe 1971, Joffe 1974, …]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explicit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-wise uniform generator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seed length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A9C0ED0-99F4-4139-AB52-19A8FA26C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16" y="1845218"/>
                <a:ext cx="10801968" cy="1583782"/>
              </a:xfrm>
              <a:prstGeom prst="rect">
                <a:avLst/>
              </a:prstGeom>
              <a:blipFill>
                <a:blip r:embed="rId4"/>
                <a:stretch>
                  <a:fillRect l="-225" b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0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6D4F19-B694-4049-7954-44917A73C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175" y="2034211"/>
                <a:ext cx="11001375" cy="41427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-wise uniform generator fools depth-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decision trees with error 0</a:t>
                </a:r>
              </a:p>
              <a:p>
                <a:r>
                  <a:rPr lang="en-US" sz="2800" b="1" dirty="0"/>
                  <a:t>Theorem</a:t>
                </a:r>
                <a:r>
                  <a:rPr lang="en-US" b="1" dirty="0"/>
                  <a:t> (good news)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[Cheng, Li 2021]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explicit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-wise uniform generator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/>
                  <a:t> with seed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  <a:p>
                <a:r>
                  <a:rPr lang="en-US" sz="2800" b="1" dirty="0"/>
                  <a:t>Theorem (bad news)</a:t>
                </a:r>
                <a:r>
                  <a:rPr lang="en-US" sz="28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[Karloff, Mansour 1997]</a:t>
                </a:r>
                <a:r>
                  <a:rPr lang="en-US" sz="2800" dirty="0">
                    <a:solidFill>
                      <a:schemeClr val="tx1"/>
                    </a:solidFill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-wise uniform generator has seed length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6D4F19-B694-4049-7954-44917A73C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175" y="2034211"/>
                <a:ext cx="11001375" cy="4142752"/>
              </a:xfrm>
              <a:blipFill>
                <a:blip r:embed="rId2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2ECD7C91-E32C-4A97-08CB-AD37CA492D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regime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2ECD7C91-E32C-4A97-08CB-AD37CA49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9EE7BC7-C519-963C-286A-8CAD587A545D}"/>
              </a:ext>
            </a:extLst>
          </p:cNvPr>
          <p:cNvGrpSpPr/>
          <p:nvPr/>
        </p:nvGrpSpPr>
        <p:grpSpPr>
          <a:xfrm>
            <a:off x="7646080" y="708647"/>
            <a:ext cx="3855106" cy="638518"/>
            <a:chOff x="7779430" y="1899240"/>
            <a:chExt cx="3855106" cy="638518"/>
          </a:xfrm>
        </p:grpSpPr>
        <p:pic>
          <p:nvPicPr>
            <p:cNvPr id="5" name="Picture 4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3E3127FB-C6C6-0F1D-6732-DAAB1B322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10" y="1909761"/>
              <a:ext cx="482897" cy="482897"/>
            </a:xfrm>
            <a:prstGeom prst="rect">
              <a:avLst/>
            </a:prstGeom>
          </p:spPr>
        </p:pic>
        <p:pic>
          <p:nvPicPr>
            <p:cNvPr id="6" name="Picture 5" descr="A coin next to a sign&#10;&#10;Description automatically generated">
              <a:extLst>
                <a:ext uri="{FF2B5EF4-FFF2-40B4-BE49-F238E27FC236}">
                  <a16:creationId xmlns:a16="http://schemas.microsoft.com/office/drawing/2014/main" id="{3DDA7045-623B-E3C2-48F5-C39901B0E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2327" y="1903094"/>
              <a:ext cx="482897" cy="482897"/>
            </a:xfrm>
            <a:prstGeom prst="rect">
              <a:avLst/>
            </a:prstGeom>
          </p:spPr>
        </p:pic>
        <p:pic>
          <p:nvPicPr>
            <p:cNvPr id="7" name="Picture 6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8E84457C-EAAE-5528-1052-FB4F9DAE6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716" y="1899830"/>
              <a:ext cx="482897" cy="482897"/>
            </a:xfrm>
            <a:prstGeom prst="rect">
              <a:avLst/>
            </a:prstGeom>
          </p:spPr>
        </p:pic>
        <p:pic>
          <p:nvPicPr>
            <p:cNvPr id="8" name="Picture 7" descr="A coin next to a sign&#10;&#10;Description automatically generated">
              <a:extLst>
                <a:ext uri="{FF2B5EF4-FFF2-40B4-BE49-F238E27FC236}">
                  <a16:creationId xmlns:a16="http://schemas.microsoft.com/office/drawing/2014/main" id="{9DDBB791-A908-E72A-1A81-52CE326CC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176" y="1903094"/>
              <a:ext cx="482897" cy="482897"/>
            </a:xfrm>
            <a:prstGeom prst="rect">
              <a:avLst/>
            </a:prstGeom>
          </p:spPr>
        </p:pic>
        <p:pic>
          <p:nvPicPr>
            <p:cNvPr id="9" name="Picture 8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9C92A5B6-792C-8A21-E26D-65821C58E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459" y="1901167"/>
              <a:ext cx="482897" cy="482897"/>
            </a:xfrm>
            <a:prstGeom prst="rect">
              <a:avLst/>
            </a:prstGeom>
          </p:spPr>
        </p:pic>
        <p:pic>
          <p:nvPicPr>
            <p:cNvPr id="10" name="Picture 9" descr="A coin next to a sign&#10;&#10;Description automatically generated">
              <a:extLst>
                <a:ext uri="{FF2B5EF4-FFF2-40B4-BE49-F238E27FC236}">
                  <a16:creationId xmlns:a16="http://schemas.microsoft.com/office/drawing/2014/main" id="{DB982878-F5BD-F32B-5A03-70F3DDBED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6530" y="1899240"/>
              <a:ext cx="482897" cy="482897"/>
            </a:xfrm>
            <a:prstGeom prst="rect">
              <a:avLst/>
            </a:prstGeom>
          </p:spPr>
        </p:pic>
        <p:pic>
          <p:nvPicPr>
            <p:cNvPr id="11" name="Picture 10" descr="A coin next to a sign&#10;&#10;Description automatically generated">
              <a:extLst>
                <a:ext uri="{FF2B5EF4-FFF2-40B4-BE49-F238E27FC236}">
                  <a16:creationId xmlns:a16="http://schemas.microsoft.com/office/drawing/2014/main" id="{C05E54E8-106D-346D-E8C4-EAF48A541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639" y="1909760"/>
              <a:ext cx="482897" cy="482897"/>
            </a:xfrm>
            <a:prstGeom prst="rect">
              <a:avLst/>
            </a:prstGeom>
          </p:spPr>
        </p:pic>
        <p:pic>
          <p:nvPicPr>
            <p:cNvPr id="12" name="Picture 11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247F7D5C-E19A-3AAB-C308-F9D29318A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9430" y="1911231"/>
              <a:ext cx="482897" cy="482897"/>
            </a:xfrm>
            <a:prstGeom prst="rect">
              <a:avLst/>
            </a:prstGeom>
          </p:spPr>
        </p:pic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B32B0DB0-A5CA-168C-3F52-60BA6BC46370}"/>
                </a:ext>
              </a:extLst>
            </p:cNvPr>
            <p:cNvSpPr/>
            <p:nvPr/>
          </p:nvSpPr>
          <p:spPr>
            <a:xfrm rot="16200000">
              <a:off x="8439606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F35BA5E1-16C6-34B7-DD72-793598282FB8}"/>
                </a:ext>
              </a:extLst>
            </p:cNvPr>
            <p:cNvSpPr/>
            <p:nvPr/>
          </p:nvSpPr>
          <p:spPr>
            <a:xfrm rot="16200000">
              <a:off x="9414995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711DAB47-739E-D83C-5972-C0E625FB0E4B}"/>
                </a:ext>
              </a:extLst>
            </p:cNvPr>
            <p:cNvSpPr/>
            <p:nvPr/>
          </p:nvSpPr>
          <p:spPr>
            <a:xfrm rot="16200000">
              <a:off x="10853809" y="2273063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980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BBC6D3-7937-6FBE-171E-F1A8CC7DAC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Almost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uniformity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BBC6D3-7937-6FBE-171E-F1A8CC7DA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40696-0349-CEFD-5D26-34DD767980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464" y="2054224"/>
                <a:ext cx="10796336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distribution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-almost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-wise uniform</a:t>
                </a:r>
                <a:r>
                  <a:rPr lang="en-US" dirty="0"/>
                  <a:t> if, for every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that depends on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variables,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Equivalent:</a:t>
                </a:r>
                <a:r>
                  <a:rPr lang="en-US" dirty="0"/>
                  <a:t> For every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is uniform to within </a:t>
                </a:r>
                <a:r>
                  <a:rPr lang="en-US" dirty="0">
                    <a:solidFill>
                      <a:schemeClr val="accent1"/>
                    </a:solidFill>
                  </a:rPr>
                  <a:t>total variation distance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140696-0349-CEFD-5D26-34DD767980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464" y="2054224"/>
                <a:ext cx="10796336" cy="4351338"/>
              </a:xfrm>
              <a:blipFill>
                <a:blip r:embed="rId3"/>
                <a:stretch>
                  <a:fillRect l="-1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96B53CB-43A0-33BF-EC59-AC17882398F6}"/>
              </a:ext>
            </a:extLst>
          </p:cNvPr>
          <p:cNvGrpSpPr/>
          <p:nvPr/>
        </p:nvGrpSpPr>
        <p:grpSpPr>
          <a:xfrm>
            <a:off x="7846105" y="708647"/>
            <a:ext cx="3855106" cy="638518"/>
            <a:chOff x="7779430" y="1899240"/>
            <a:chExt cx="3855106" cy="638518"/>
          </a:xfrm>
        </p:grpSpPr>
        <p:pic>
          <p:nvPicPr>
            <p:cNvPr id="5" name="Picture 4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BFBD6A36-98CF-86D7-4674-C197F08F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10" y="1909761"/>
              <a:ext cx="482897" cy="482897"/>
            </a:xfrm>
            <a:prstGeom prst="rect">
              <a:avLst/>
            </a:prstGeom>
          </p:spPr>
        </p:pic>
        <p:pic>
          <p:nvPicPr>
            <p:cNvPr id="6" name="Picture 5" descr="A coin next to a sign&#10;&#10;Description automatically generated">
              <a:extLst>
                <a:ext uri="{FF2B5EF4-FFF2-40B4-BE49-F238E27FC236}">
                  <a16:creationId xmlns:a16="http://schemas.microsoft.com/office/drawing/2014/main" id="{8B6EF5AA-5E0C-1AEA-C537-5C036465A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2327" y="1903094"/>
              <a:ext cx="482897" cy="482897"/>
            </a:xfrm>
            <a:prstGeom prst="rect">
              <a:avLst/>
            </a:prstGeom>
          </p:spPr>
        </p:pic>
        <p:pic>
          <p:nvPicPr>
            <p:cNvPr id="7" name="Picture 6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6B654B4F-63CA-C6AB-1ABF-84344EC7D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716" y="1899830"/>
              <a:ext cx="482897" cy="482897"/>
            </a:xfrm>
            <a:prstGeom prst="rect">
              <a:avLst/>
            </a:prstGeom>
          </p:spPr>
        </p:pic>
        <p:pic>
          <p:nvPicPr>
            <p:cNvPr id="8" name="Picture 7" descr="A coin next to a sign&#10;&#10;Description automatically generated">
              <a:extLst>
                <a:ext uri="{FF2B5EF4-FFF2-40B4-BE49-F238E27FC236}">
                  <a16:creationId xmlns:a16="http://schemas.microsoft.com/office/drawing/2014/main" id="{85023743-0DA2-DCEF-8F20-42E3EE78A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176" y="1903094"/>
              <a:ext cx="482897" cy="482897"/>
            </a:xfrm>
            <a:prstGeom prst="rect">
              <a:avLst/>
            </a:prstGeom>
          </p:spPr>
        </p:pic>
        <p:pic>
          <p:nvPicPr>
            <p:cNvPr id="9" name="Picture 8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BB7EA03B-7607-46C6-965D-108CA44DE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459" y="1901167"/>
              <a:ext cx="482897" cy="482897"/>
            </a:xfrm>
            <a:prstGeom prst="rect">
              <a:avLst/>
            </a:prstGeom>
          </p:spPr>
        </p:pic>
        <p:pic>
          <p:nvPicPr>
            <p:cNvPr id="10" name="Picture 9" descr="A coin next to a sign&#10;&#10;Description automatically generated">
              <a:extLst>
                <a:ext uri="{FF2B5EF4-FFF2-40B4-BE49-F238E27FC236}">
                  <a16:creationId xmlns:a16="http://schemas.microsoft.com/office/drawing/2014/main" id="{0401D89E-F9D1-2F35-B6B6-13A33C310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6530" y="1899240"/>
              <a:ext cx="482897" cy="482897"/>
            </a:xfrm>
            <a:prstGeom prst="rect">
              <a:avLst/>
            </a:prstGeom>
          </p:spPr>
        </p:pic>
        <p:pic>
          <p:nvPicPr>
            <p:cNvPr id="11" name="Picture 10" descr="A coin next to a sign&#10;&#10;Description automatically generated">
              <a:extLst>
                <a:ext uri="{FF2B5EF4-FFF2-40B4-BE49-F238E27FC236}">
                  <a16:creationId xmlns:a16="http://schemas.microsoft.com/office/drawing/2014/main" id="{C99BBA49-3234-E7F5-5170-6A67CE8B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639" y="1909760"/>
              <a:ext cx="482897" cy="482897"/>
            </a:xfrm>
            <a:prstGeom prst="rect">
              <a:avLst/>
            </a:prstGeom>
          </p:spPr>
        </p:pic>
        <p:pic>
          <p:nvPicPr>
            <p:cNvPr id="12" name="Picture 11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81C58FE1-8604-5A25-B442-9D6CC0753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9430" y="1911231"/>
              <a:ext cx="482897" cy="482897"/>
            </a:xfrm>
            <a:prstGeom prst="rect">
              <a:avLst/>
            </a:prstGeom>
          </p:spPr>
        </p:pic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3711F54B-53EF-7D73-BAF0-33538D20EC66}"/>
                </a:ext>
              </a:extLst>
            </p:cNvPr>
            <p:cNvSpPr/>
            <p:nvPr/>
          </p:nvSpPr>
          <p:spPr>
            <a:xfrm rot="16200000">
              <a:off x="8439606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46057D51-CF32-709E-9E53-68FD2B2146C6}"/>
                </a:ext>
              </a:extLst>
            </p:cNvPr>
            <p:cNvSpPr/>
            <p:nvPr/>
          </p:nvSpPr>
          <p:spPr>
            <a:xfrm rot="16200000">
              <a:off x="9414995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48E20ADC-F0F4-348D-EC4D-211D41512CA0}"/>
                </a:ext>
              </a:extLst>
            </p:cNvPr>
            <p:cNvSpPr/>
            <p:nvPr/>
          </p:nvSpPr>
          <p:spPr>
            <a:xfrm rot="16200000">
              <a:off x="10853809" y="2273063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591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23108A-939B-2898-987A-4FEDEE70A4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 good news:</a:t>
                </a:r>
                <a:r>
                  <a:rPr lang="en-US" dirty="0"/>
                  <a:t> There are constructions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-almost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uniform generators with seed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br>
                  <a:rPr lang="en-US" dirty="0"/>
                </a:br>
                <a:r>
                  <a:rPr lang="en-US" sz="1800" dirty="0">
                    <a:solidFill>
                      <a:srgbClr val="C00000"/>
                    </a:solidFill>
                  </a:rPr>
                  <a:t>[Alon,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Goldreich</a:t>
                </a:r>
                <a:r>
                  <a:rPr lang="en-US" sz="1800" dirty="0">
                    <a:solidFill>
                      <a:srgbClr val="C00000"/>
                    </a:solidFill>
                  </a:rPr>
                  <a:t>, </a:t>
                </a:r>
                <a:r>
                  <a:rPr lang="en-US" sz="1800" dirty="0" err="1">
                    <a:solidFill>
                      <a:srgbClr val="C00000"/>
                    </a:solidFill>
                  </a:rPr>
                  <a:t>Håstad</a:t>
                </a:r>
                <a:r>
                  <a:rPr lang="en-US" sz="1800" dirty="0">
                    <a:solidFill>
                      <a:srgbClr val="C00000"/>
                    </a:solidFill>
                  </a:rPr>
                  <a:t>, Peralta 1992]</a:t>
                </a:r>
                <a:endParaRPr lang="en-US" dirty="0"/>
              </a:p>
              <a:p>
                <a:r>
                  <a:rPr lang="en-US" b="1" dirty="0"/>
                  <a:t>The bad news:</a:t>
                </a:r>
                <a:r>
                  <a:rPr lang="en-US" dirty="0"/>
                  <a:t> The condition of being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-almost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uniform is weaker than that of fooling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decision trees, because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decision trees can be </a:t>
                </a:r>
                <a:r>
                  <a:rPr lang="en-US" dirty="0">
                    <a:solidFill>
                      <a:schemeClr val="accent1"/>
                    </a:solidFill>
                  </a:rPr>
                  <a:t>adaptive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23108A-939B-2898-987A-4FEDEE70A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27817207-30E4-7C15-8A5F-E9095B4CDD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Almost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uniformity</a:t>
                </a:r>
              </a:p>
            </p:txBody>
          </p:sp>
        </mc:Choice>
        <mc:Fallback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27817207-30E4-7C15-8A5F-E9095B4CDD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5EF4099-2728-AE70-CB0F-3FEAD8643399}"/>
              </a:ext>
            </a:extLst>
          </p:cNvPr>
          <p:cNvGrpSpPr/>
          <p:nvPr/>
        </p:nvGrpSpPr>
        <p:grpSpPr>
          <a:xfrm>
            <a:off x="7846105" y="708647"/>
            <a:ext cx="3855106" cy="638518"/>
            <a:chOff x="7779430" y="1899240"/>
            <a:chExt cx="3855106" cy="638518"/>
          </a:xfrm>
        </p:grpSpPr>
        <p:pic>
          <p:nvPicPr>
            <p:cNvPr id="5" name="Picture 4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F17D3F85-CAB7-5870-88CA-3E3813B49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10" y="1909761"/>
              <a:ext cx="482897" cy="482897"/>
            </a:xfrm>
            <a:prstGeom prst="rect">
              <a:avLst/>
            </a:prstGeom>
          </p:spPr>
        </p:pic>
        <p:pic>
          <p:nvPicPr>
            <p:cNvPr id="6" name="Picture 5" descr="A coin next to a sign&#10;&#10;Description automatically generated">
              <a:extLst>
                <a:ext uri="{FF2B5EF4-FFF2-40B4-BE49-F238E27FC236}">
                  <a16:creationId xmlns:a16="http://schemas.microsoft.com/office/drawing/2014/main" id="{8C798993-B22E-963B-D9DE-83D25D411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2327" y="1903094"/>
              <a:ext cx="482897" cy="482897"/>
            </a:xfrm>
            <a:prstGeom prst="rect">
              <a:avLst/>
            </a:prstGeom>
          </p:spPr>
        </p:pic>
        <p:pic>
          <p:nvPicPr>
            <p:cNvPr id="7" name="Picture 6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BE91147B-45CE-9A58-49EA-C5AF240AA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716" y="1899830"/>
              <a:ext cx="482897" cy="482897"/>
            </a:xfrm>
            <a:prstGeom prst="rect">
              <a:avLst/>
            </a:prstGeom>
          </p:spPr>
        </p:pic>
        <p:pic>
          <p:nvPicPr>
            <p:cNvPr id="8" name="Picture 7" descr="A coin next to a sign&#10;&#10;Description automatically generated">
              <a:extLst>
                <a:ext uri="{FF2B5EF4-FFF2-40B4-BE49-F238E27FC236}">
                  <a16:creationId xmlns:a16="http://schemas.microsoft.com/office/drawing/2014/main" id="{112FA4E8-429E-C4D1-6C50-9D485B9CC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176" y="1903094"/>
              <a:ext cx="482897" cy="482897"/>
            </a:xfrm>
            <a:prstGeom prst="rect">
              <a:avLst/>
            </a:prstGeom>
          </p:spPr>
        </p:pic>
        <p:pic>
          <p:nvPicPr>
            <p:cNvPr id="9" name="Picture 8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8EEE646F-F4F4-E45B-EFDA-F791B414E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459" y="1901167"/>
              <a:ext cx="482897" cy="482897"/>
            </a:xfrm>
            <a:prstGeom prst="rect">
              <a:avLst/>
            </a:prstGeom>
          </p:spPr>
        </p:pic>
        <p:pic>
          <p:nvPicPr>
            <p:cNvPr id="10" name="Picture 9" descr="A coin next to a sign&#10;&#10;Description automatically generated">
              <a:extLst>
                <a:ext uri="{FF2B5EF4-FFF2-40B4-BE49-F238E27FC236}">
                  <a16:creationId xmlns:a16="http://schemas.microsoft.com/office/drawing/2014/main" id="{E0A0CD3B-4D6B-B862-C55F-97CB9952F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6530" y="1899240"/>
              <a:ext cx="482897" cy="482897"/>
            </a:xfrm>
            <a:prstGeom prst="rect">
              <a:avLst/>
            </a:prstGeom>
          </p:spPr>
        </p:pic>
        <p:pic>
          <p:nvPicPr>
            <p:cNvPr id="11" name="Picture 10" descr="A coin next to a sign&#10;&#10;Description automatically generated">
              <a:extLst>
                <a:ext uri="{FF2B5EF4-FFF2-40B4-BE49-F238E27FC236}">
                  <a16:creationId xmlns:a16="http://schemas.microsoft.com/office/drawing/2014/main" id="{520CE185-F234-3684-73DD-289FF65F0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639" y="1909760"/>
              <a:ext cx="482897" cy="482897"/>
            </a:xfrm>
            <a:prstGeom prst="rect">
              <a:avLst/>
            </a:prstGeom>
          </p:spPr>
        </p:pic>
        <p:pic>
          <p:nvPicPr>
            <p:cNvPr id="12" name="Picture 11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554893F4-197E-AA70-802F-73F34A50C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9430" y="1911231"/>
              <a:ext cx="482897" cy="482897"/>
            </a:xfrm>
            <a:prstGeom prst="rect">
              <a:avLst/>
            </a:prstGeom>
          </p:spPr>
        </p:pic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26EAFED9-606F-36F6-B0EB-6397D4E223A9}"/>
                </a:ext>
              </a:extLst>
            </p:cNvPr>
            <p:cNvSpPr/>
            <p:nvPr/>
          </p:nvSpPr>
          <p:spPr>
            <a:xfrm rot="16200000">
              <a:off x="8439606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A04CFD0D-CA6F-1992-7144-0FAF0B0D9403}"/>
                </a:ext>
              </a:extLst>
            </p:cNvPr>
            <p:cNvSpPr/>
            <p:nvPr/>
          </p:nvSpPr>
          <p:spPr>
            <a:xfrm rot="16200000">
              <a:off x="9414995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411AD038-94A6-C6C6-B811-5D5B4E5AE17C}"/>
                </a:ext>
              </a:extLst>
            </p:cNvPr>
            <p:cNvSpPr/>
            <p:nvPr/>
          </p:nvSpPr>
          <p:spPr>
            <a:xfrm rot="16200000">
              <a:off x="10853809" y="2273063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6202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2CFB6B-470D-16E7-5AD1-6EC6EFFBE6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Key new concept: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probable uniformity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2CFB6B-470D-16E7-5AD1-6EC6EFFBE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CB2E4-221D-F43E-B452-7C39B2FCD2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306" y="1590675"/>
                <a:ext cx="11413958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distribution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 (new)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-wise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-probably uniform</a:t>
                </a:r>
                <a:r>
                  <a:rPr lang="en-US" dirty="0"/>
                  <a:t> if, for every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that depends on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variables,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Equivalent</a:t>
                </a:r>
                <a:r>
                  <a:rPr lang="en-US" dirty="0"/>
                  <a:t>: For every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the subsequence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 has a </a:t>
                </a:r>
                <a:r>
                  <a:rPr lang="en-US" dirty="0">
                    <a:solidFill>
                      <a:schemeClr val="accent1"/>
                    </a:solidFill>
                  </a:rPr>
                  <a:t>mixture distribution</a:t>
                </a:r>
                <a:r>
                  <a:rPr lang="en-US" dirty="0"/>
                  <a:t>: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and sample from some other distribution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CB2E4-221D-F43E-B452-7C39B2FCD2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306" y="1590675"/>
                <a:ext cx="11413958" cy="5105400"/>
              </a:xfrm>
              <a:blipFill>
                <a:blip r:embed="rId3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D77AE85-44AF-D937-0818-1D1882289812}"/>
              </a:ext>
            </a:extLst>
          </p:cNvPr>
          <p:cNvGrpSpPr/>
          <p:nvPr/>
        </p:nvGrpSpPr>
        <p:grpSpPr>
          <a:xfrm>
            <a:off x="7779430" y="1690688"/>
            <a:ext cx="3855106" cy="638518"/>
            <a:chOff x="7779430" y="1899240"/>
            <a:chExt cx="3855106" cy="638518"/>
          </a:xfrm>
        </p:grpSpPr>
        <p:pic>
          <p:nvPicPr>
            <p:cNvPr id="5" name="Picture 4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83D65F2F-E462-6BAD-77AD-C2C72FF07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10" y="1909761"/>
              <a:ext cx="482897" cy="482897"/>
            </a:xfrm>
            <a:prstGeom prst="rect">
              <a:avLst/>
            </a:prstGeom>
          </p:spPr>
        </p:pic>
        <p:pic>
          <p:nvPicPr>
            <p:cNvPr id="6" name="Picture 5" descr="A coin next to a sign&#10;&#10;Description automatically generated">
              <a:extLst>
                <a:ext uri="{FF2B5EF4-FFF2-40B4-BE49-F238E27FC236}">
                  <a16:creationId xmlns:a16="http://schemas.microsoft.com/office/drawing/2014/main" id="{B5DE8390-7184-14BA-D389-C9C47AF24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2327" y="1903094"/>
              <a:ext cx="482897" cy="482897"/>
            </a:xfrm>
            <a:prstGeom prst="rect">
              <a:avLst/>
            </a:prstGeom>
          </p:spPr>
        </p:pic>
        <p:pic>
          <p:nvPicPr>
            <p:cNvPr id="7" name="Picture 6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B5CE2A4B-FF1F-7E2D-0A59-02977F50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716" y="1899830"/>
              <a:ext cx="482897" cy="482897"/>
            </a:xfrm>
            <a:prstGeom prst="rect">
              <a:avLst/>
            </a:prstGeom>
          </p:spPr>
        </p:pic>
        <p:pic>
          <p:nvPicPr>
            <p:cNvPr id="8" name="Picture 7" descr="A coin next to a sign&#10;&#10;Description automatically generated">
              <a:extLst>
                <a:ext uri="{FF2B5EF4-FFF2-40B4-BE49-F238E27FC236}">
                  <a16:creationId xmlns:a16="http://schemas.microsoft.com/office/drawing/2014/main" id="{6F9330A7-1324-2440-0BD0-55746C28F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176" y="1903094"/>
              <a:ext cx="482897" cy="482897"/>
            </a:xfrm>
            <a:prstGeom prst="rect">
              <a:avLst/>
            </a:prstGeom>
          </p:spPr>
        </p:pic>
        <p:pic>
          <p:nvPicPr>
            <p:cNvPr id="9" name="Picture 8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32A5104B-FC34-0579-D9CA-26AAFA346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459" y="1901167"/>
              <a:ext cx="482897" cy="482897"/>
            </a:xfrm>
            <a:prstGeom prst="rect">
              <a:avLst/>
            </a:prstGeom>
          </p:spPr>
        </p:pic>
        <p:pic>
          <p:nvPicPr>
            <p:cNvPr id="10" name="Picture 9" descr="A coin next to a sign&#10;&#10;Description automatically generated">
              <a:extLst>
                <a:ext uri="{FF2B5EF4-FFF2-40B4-BE49-F238E27FC236}">
                  <a16:creationId xmlns:a16="http://schemas.microsoft.com/office/drawing/2014/main" id="{7B37EA2E-3EFF-CCE5-4478-44EF09F7F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6530" y="1899240"/>
              <a:ext cx="482897" cy="482897"/>
            </a:xfrm>
            <a:prstGeom prst="rect">
              <a:avLst/>
            </a:prstGeom>
          </p:spPr>
        </p:pic>
        <p:pic>
          <p:nvPicPr>
            <p:cNvPr id="11" name="Picture 10" descr="A coin next to a sign&#10;&#10;Description automatically generated">
              <a:extLst>
                <a:ext uri="{FF2B5EF4-FFF2-40B4-BE49-F238E27FC236}">
                  <a16:creationId xmlns:a16="http://schemas.microsoft.com/office/drawing/2014/main" id="{D0E4ABF8-E4FE-018C-F290-10DA70D2F5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639" y="1909760"/>
              <a:ext cx="482897" cy="482897"/>
            </a:xfrm>
            <a:prstGeom prst="rect">
              <a:avLst/>
            </a:prstGeom>
          </p:spPr>
        </p:pic>
        <p:pic>
          <p:nvPicPr>
            <p:cNvPr id="12" name="Picture 11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DC454375-554A-BA4E-D7A5-8958D5EA1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9430" y="1911231"/>
              <a:ext cx="482897" cy="482897"/>
            </a:xfrm>
            <a:prstGeom prst="rect">
              <a:avLst/>
            </a:prstGeom>
          </p:spPr>
        </p:pic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B326B955-CE66-DE11-B9FB-1689B44A5C7C}"/>
                </a:ext>
              </a:extLst>
            </p:cNvPr>
            <p:cNvSpPr/>
            <p:nvPr/>
          </p:nvSpPr>
          <p:spPr>
            <a:xfrm rot="16200000">
              <a:off x="8439606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7BBF3E23-6634-3A3C-215A-5F7E333D4B90}"/>
                </a:ext>
              </a:extLst>
            </p:cNvPr>
            <p:cNvSpPr/>
            <p:nvPr/>
          </p:nvSpPr>
          <p:spPr>
            <a:xfrm rot="16200000">
              <a:off x="9414995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1110F551-5A7E-25E7-D50A-C3AD22D12049}"/>
                </a:ext>
              </a:extLst>
            </p:cNvPr>
            <p:cNvSpPr/>
            <p:nvPr/>
          </p:nvSpPr>
          <p:spPr>
            <a:xfrm rot="16200000">
              <a:off x="10853809" y="2273063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7500D609-1C2F-C36C-5231-AE340967DB56}"/>
              </a:ext>
            </a:extLst>
          </p:cNvPr>
          <p:cNvSpPr/>
          <p:nvPr/>
        </p:nvSpPr>
        <p:spPr>
          <a:xfrm>
            <a:off x="7858125" y="5734050"/>
            <a:ext cx="3619500" cy="984990"/>
          </a:xfrm>
          <a:prstGeom prst="cloudCallout">
            <a:avLst>
              <a:gd name="adj1" fmla="val -45153"/>
              <a:gd name="adj2" fmla="val -5621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“Probably uniform”</a:t>
            </a:r>
          </a:p>
        </p:txBody>
      </p:sp>
    </p:spTree>
    <p:extLst>
      <p:ext uri="{BB962C8B-B14F-4D97-AF65-F5344CB8AC3E}">
        <p14:creationId xmlns:p14="http://schemas.microsoft.com/office/powerpoint/2010/main" val="148910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AB136A-9F82-B3DB-EB31-2FF38E1EF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3499"/>
            <a:ext cx="10515600" cy="1033463"/>
          </a:xfrm>
        </p:spPr>
        <p:txBody>
          <a:bodyPr/>
          <a:lstStyle/>
          <a:p>
            <a:r>
              <a:rPr lang="en-US" dirty="0"/>
              <a:t>Today’s talk: A couple of elements of the construction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A97E7-4216-9EF3-E187-73A8B7D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technical contribution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604F0B-22B0-C65A-AB6C-CF23D97D211A}"/>
                  </a:ext>
                </a:extLst>
              </p:cNvPr>
              <p:cNvSpPr/>
              <p:nvPr/>
            </p:nvSpPr>
            <p:spPr>
              <a:xfrm>
                <a:off x="351807" y="2069165"/>
                <a:ext cx="11488386" cy="257016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(this work):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explicit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-wise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-probably uniform generator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seed length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e>
                      </m:d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604F0B-22B0-C65A-AB6C-CF23D97D2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07" y="2069165"/>
                <a:ext cx="11488386" cy="2570166"/>
              </a:xfrm>
              <a:prstGeom prst="rect">
                <a:avLst/>
              </a:prstGeom>
              <a:blipFill>
                <a:blip r:embed="rId2"/>
                <a:stretch>
                  <a:fillRect l="-265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23698E7-58B1-520D-3363-45ECCBF27F3F}"/>
              </a:ext>
            </a:extLst>
          </p:cNvPr>
          <p:cNvGrpSpPr/>
          <p:nvPr/>
        </p:nvGrpSpPr>
        <p:grpSpPr>
          <a:xfrm>
            <a:off x="7798480" y="708647"/>
            <a:ext cx="3855106" cy="638518"/>
            <a:chOff x="7779430" y="1899240"/>
            <a:chExt cx="3855106" cy="638518"/>
          </a:xfrm>
        </p:grpSpPr>
        <p:pic>
          <p:nvPicPr>
            <p:cNvPr id="6" name="Picture 5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24C836FE-63A1-162B-A067-4CA086F8C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610" y="1909761"/>
              <a:ext cx="482897" cy="482897"/>
            </a:xfrm>
            <a:prstGeom prst="rect">
              <a:avLst/>
            </a:prstGeom>
          </p:spPr>
        </p:pic>
        <p:pic>
          <p:nvPicPr>
            <p:cNvPr id="7" name="Picture 6" descr="A coin next to a sign&#10;&#10;Description automatically generated">
              <a:extLst>
                <a:ext uri="{FF2B5EF4-FFF2-40B4-BE49-F238E27FC236}">
                  <a16:creationId xmlns:a16="http://schemas.microsoft.com/office/drawing/2014/main" id="{D69FCBC7-5F85-F323-31ED-E57939FE4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62327" y="1903094"/>
              <a:ext cx="482897" cy="482897"/>
            </a:xfrm>
            <a:prstGeom prst="rect">
              <a:avLst/>
            </a:prstGeom>
          </p:spPr>
        </p:pic>
        <p:pic>
          <p:nvPicPr>
            <p:cNvPr id="8" name="Picture 7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543B9DF5-0847-881B-8CFE-B3C51FB08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7716" y="1899830"/>
              <a:ext cx="482897" cy="482897"/>
            </a:xfrm>
            <a:prstGeom prst="rect">
              <a:avLst/>
            </a:prstGeom>
          </p:spPr>
        </p:pic>
        <p:pic>
          <p:nvPicPr>
            <p:cNvPr id="9" name="Picture 8" descr="A coin next to a sign&#10;&#10;Description automatically generated">
              <a:extLst>
                <a:ext uri="{FF2B5EF4-FFF2-40B4-BE49-F238E27FC236}">
                  <a16:creationId xmlns:a16="http://schemas.microsoft.com/office/drawing/2014/main" id="{9B6EDCA8-D91E-C044-9D48-06AF077C6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06176" y="1903094"/>
              <a:ext cx="482897" cy="482897"/>
            </a:xfrm>
            <a:prstGeom prst="rect">
              <a:avLst/>
            </a:prstGeom>
          </p:spPr>
        </p:pic>
        <p:pic>
          <p:nvPicPr>
            <p:cNvPr id="10" name="Picture 9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97400A78-4186-48ED-0B76-4B7BFBFF8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7459" y="1901167"/>
              <a:ext cx="482897" cy="482897"/>
            </a:xfrm>
            <a:prstGeom prst="rect">
              <a:avLst/>
            </a:prstGeom>
          </p:spPr>
        </p:pic>
        <p:pic>
          <p:nvPicPr>
            <p:cNvPr id="11" name="Picture 10" descr="A coin next to a sign&#10;&#10;Description automatically generated">
              <a:extLst>
                <a:ext uri="{FF2B5EF4-FFF2-40B4-BE49-F238E27FC236}">
                  <a16:creationId xmlns:a16="http://schemas.microsoft.com/office/drawing/2014/main" id="{004E41F7-8BCE-B162-4D01-8350892CB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6530" y="1899240"/>
              <a:ext cx="482897" cy="482897"/>
            </a:xfrm>
            <a:prstGeom prst="rect">
              <a:avLst/>
            </a:prstGeom>
          </p:spPr>
        </p:pic>
        <p:pic>
          <p:nvPicPr>
            <p:cNvPr id="12" name="Picture 11" descr="A coin next to a sign&#10;&#10;Description automatically generated">
              <a:extLst>
                <a:ext uri="{FF2B5EF4-FFF2-40B4-BE49-F238E27FC236}">
                  <a16:creationId xmlns:a16="http://schemas.microsoft.com/office/drawing/2014/main" id="{B85F66FF-FA1A-EAC1-6453-E37BCE3D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1639" y="1909760"/>
              <a:ext cx="482897" cy="482897"/>
            </a:xfrm>
            <a:prstGeom prst="rect">
              <a:avLst/>
            </a:prstGeom>
          </p:spPr>
        </p:pic>
        <p:pic>
          <p:nvPicPr>
            <p:cNvPr id="13" name="Picture 12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62252327-4C60-1AE6-0347-4679B58DE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9430" y="1911231"/>
              <a:ext cx="482897" cy="482897"/>
            </a:xfrm>
            <a:prstGeom prst="rect">
              <a:avLst/>
            </a:prstGeom>
          </p:spPr>
        </p:pic>
        <p:sp>
          <p:nvSpPr>
            <p:cNvPr id="14" name="Left Bracket 13">
              <a:extLst>
                <a:ext uri="{FF2B5EF4-FFF2-40B4-BE49-F238E27FC236}">
                  <a16:creationId xmlns:a16="http://schemas.microsoft.com/office/drawing/2014/main" id="{3F41B22D-1F95-F68C-F6C0-BB975DA943B6}"/>
                </a:ext>
              </a:extLst>
            </p:cNvPr>
            <p:cNvSpPr/>
            <p:nvPr/>
          </p:nvSpPr>
          <p:spPr>
            <a:xfrm rot="16200000">
              <a:off x="8439606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Bracket 14">
              <a:extLst>
                <a:ext uri="{FF2B5EF4-FFF2-40B4-BE49-F238E27FC236}">
                  <a16:creationId xmlns:a16="http://schemas.microsoft.com/office/drawing/2014/main" id="{45C3C0B2-C8F0-3670-5BE7-AFAB6CA00AFE}"/>
                </a:ext>
              </a:extLst>
            </p:cNvPr>
            <p:cNvSpPr/>
            <p:nvPr/>
          </p:nvSpPr>
          <p:spPr>
            <a:xfrm rot="16200000">
              <a:off x="9414995" y="2272598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D54B0FA2-D960-86EA-D11D-8AF5B6FFF9EE}"/>
                </a:ext>
              </a:extLst>
            </p:cNvPr>
            <p:cNvSpPr/>
            <p:nvPr/>
          </p:nvSpPr>
          <p:spPr>
            <a:xfrm rot="16200000">
              <a:off x="10853809" y="2273063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53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4A6ED4-4C17-B041-F818-2CE3FCCA2F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19275"/>
                <a:ext cx="11342206" cy="46736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be a family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pairwise uniform </a:t>
                </a:r>
                <a:r>
                  <a:rPr lang="en-US" dirty="0"/>
                  <a:t>(aka “strongly universal”) if, for every pair of distinct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, when we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,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distributed uniformly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Fact: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</m:oMath>
                </a14:m>
                <a:r>
                  <a:rPr lang="en-US" dirty="0"/>
                  <a:t> explicit pairwise uniform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such that sampling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truly random bits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4A6ED4-4C17-B041-F818-2CE3FCCA2F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19275"/>
                <a:ext cx="11342206" cy="4673600"/>
              </a:xfrm>
              <a:blipFill>
                <a:blip r:embed="rId2"/>
                <a:stretch>
                  <a:fillRect l="-967" r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D6CB4E-F317-DA93-97AA-5BD1D0D0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Pairwise uniform hash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A56B7E-026A-0987-2A90-7090E1BE3A8A}"/>
              </a:ext>
            </a:extLst>
          </p:cNvPr>
          <p:cNvGrpSpPr/>
          <p:nvPr/>
        </p:nvGrpSpPr>
        <p:grpSpPr>
          <a:xfrm>
            <a:off x="8587992" y="714993"/>
            <a:ext cx="3211414" cy="625825"/>
            <a:chOff x="7216392" y="764532"/>
            <a:chExt cx="3211414" cy="625825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FD860C23-8CBC-013B-EA22-1357ECAEA078}"/>
                </a:ext>
              </a:extLst>
            </p:cNvPr>
            <p:cNvSpPr/>
            <p:nvPr/>
          </p:nvSpPr>
          <p:spPr>
            <a:xfrm rot="16200000">
              <a:off x="8302092" y="1125662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ket 5">
              <a:extLst>
                <a:ext uri="{FF2B5EF4-FFF2-40B4-BE49-F238E27FC236}">
                  <a16:creationId xmlns:a16="http://schemas.microsoft.com/office/drawing/2014/main" id="{4B7794F5-0BF7-1CD2-6379-ADA75513EEBC}"/>
                </a:ext>
              </a:extLst>
            </p:cNvPr>
            <p:cNvSpPr/>
            <p:nvPr/>
          </p:nvSpPr>
          <p:spPr>
            <a:xfrm rot="16200000">
              <a:off x="9204556" y="1125661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AEF2CA4A-79EA-BEAB-13B8-2CDE6AFE3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392" y="764532"/>
              <a:ext cx="503138" cy="453831"/>
            </a:xfrm>
            <a:prstGeom prst="rect">
              <a:avLst/>
            </a:prstGeom>
          </p:spPr>
        </p:pic>
        <p:pic>
          <p:nvPicPr>
            <p:cNvPr id="8" name="Picture 7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03F4AF12-1915-0D07-BAA6-D70A9271A0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121" y="764532"/>
              <a:ext cx="503138" cy="453831"/>
            </a:xfrm>
            <a:prstGeom prst="rect">
              <a:avLst/>
            </a:prstGeom>
          </p:spPr>
        </p:pic>
        <p:pic>
          <p:nvPicPr>
            <p:cNvPr id="9" name="Picture 8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C4E3EBA2-4E19-6BCB-C411-602FF7E75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692" y="764532"/>
              <a:ext cx="503138" cy="453831"/>
            </a:xfrm>
            <a:prstGeom prst="rect">
              <a:avLst/>
            </a:prstGeom>
          </p:spPr>
        </p:pic>
        <p:pic>
          <p:nvPicPr>
            <p:cNvPr id="10" name="Picture 9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2E119581-1D11-849C-6B22-3AF3BFB96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951" y="764532"/>
              <a:ext cx="503138" cy="453831"/>
            </a:xfrm>
            <a:prstGeom prst="rect">
              <a:avLst/>
            </a:prstGeom>
          </p:spPr>
        </p:pic>
        <p:pic>
          <p:nvPicPr>
            <p:cNvPr id="11" name="Picture 10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688B7E02-C9C3-3BC3-66EE-8D2118353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680" y="764532"/>
              <a:ext cx="503138" cy="453831"/>
            </a:xfrm>
            <a:prstGeom prst="rect">
              <a:avLst/>
            </a:prstGeom>
          </p:spPr>
        </p:pic>
        <p:pic>
          <p:nvPicPr>
            <p:cNvPr id="12" name="Picture 11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F6641E8C-5A54-61BF-8ED1-420FEE7CD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251" y="764532"/>
              <a:ext cx="503138" cy="453831"/>
            </a:xfrm>
            <a:prstGeom prst="rect">
              <a:avLst/>
            </a:prstGeom>
          </p:spPr>
        </p:pic>
        <p:pic>
          <p:nvPicPr>
            <p:cNvPr id="13" name="Picture 12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070DDD3C-07EE-8331-656F-D296F10FF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668" y="764532"/>
              <a:ext cx="503138" cy="453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57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454F-C498-77D5-AA2D-80B40CD24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00" y="491626"/>
            <a:ext cx="10515600" cy="1325563"/>
          </a:xfrm>
        </p:spPr>
        <p:txBody>
          <a:bodyPr/>
          <a:lstStyle/>
          <a:p>
            <a:r>
              <a:rPr lang="en-US" dirty="0"/>
              <a:t>Pseudorandom generators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67FE4-D684-CB90-0532-12348427C7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435" y="1587573"/>
                <a:ext cx="10712961" cy="49495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pseudorandom generator </a:t>
                </a:r>
                <a:r>
                  <a:rPr lang="en-US" dirty="0"/>
                  <a:t>(PRG)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The PRG </a:t>
                </a:r>
                <a:r>
                  <a:rPr lang="en-US" dirty="0">
                    <a:solidFill>
                      <a:schemeClr val="accent1"/>
                    </a:solidFill>
                  </a:rPr>
                  <a:t>fools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b="0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uniform distribution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Today’s talk: PRGs that fool </a:t>
                </a:r>
                <a:r>
                  <a:rPr lang="en-US" dirty="0">
                    <a:solidFill>
                      <a:schemeClr val="accent1"/>
                    </a:solidFill>
                  </a:rPr>
                  <a:t>decision trees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67FE4-D684-CB90-0532-12348427C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435" y="1587573"/>
                <a:ext cx="10712961" cy="4949584"/>
              </a:xfrm>
              <a:blipFill>
                <a:blip r:embed="rId2"/>
                <a:stretch>
                  <a:fillRect l="-1024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BB33B5A-96A7-D54A-C50D-8F6A31FD6DF6}"/>
              </a:ext>
            </a:extLst>
          </p:cNvPr>
          <p:cNvGrpSpPr/>
          <p:nvPr/>
        </p:nvGrpSpPr>
        <p:grpSpPr>
          <a:xfrm>
            <a:off x="7918315" y="3688955"/>
            <a:ext cx="4084203" cy="2951572"/>
            <a:chOff x="7879404" y="3531140"/>
            <a:chExt cx="4084203" cy="295157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03A14C9-65EB-DD06-3900-BB814B9634CB}"/>
                </a:ext>
              </a:extLst>
            </p:cNvPr>
            <p:cNvSpPr/>
            <p:nvPr/>
          </p:nvSpPr>
          <p:spPr>
            <a:xfrm>
              <a:off x="7879404" y="3531140"/>
              <a:ext cx="4084203" cy="29515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26D4C1D-13EE-7907-291D-7165CB4A2F95}"/>
                </a:ext>
              </a:extLst>
            </p:cNvPr>
            <p:cNvGrpSpPr/>
            <p:nvPr/>
          </p:nvGrpSpPr>
          <p:grpSpPr>
            <a:xfrm>
              <a:off x="8021155" y="3732536"/>
              <a:ext cx="3855106" cy="2538366"/>
              <a:chOff x="7447365" y="1305026"/>
              <a:chExt cx="4453280" cy="2932230"/>
            </a:xfrm>
          </p:grpSpPr>
          <p:pic>
            <p:nvPicPr>
              <p:cNvPr id="5" name="Picture 4" descr="An old photo of a person&#10;&#10;Description automatically generated">
                <a:extLst>
                  <a:ext uri="{FF2B5EF4-FFF2-40B4-BE49-F238E27FC236}">
                    <a16:creationId xmlns:a16="http://schemas.microsoft.com/office/drawing/2014/main" id="{6F347712-F3A0-FFC3-960B-A82E87CB7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61151" y="3677732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6" name="Picture 5" descr="A coin next to a sign&#10;&#10;Description automatically generated">
                <a:extLst>
                  <a:ext uri="{FF2B5EF4-FFF2-40B4-BE49-F238E27FC236}">
                    <a16:creationId xmlns:a16="http://schemas.microsoft.com/office/drawing/2014/main" id="{C9D0856A-2061-4F7B-8F3B-FB9895C9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05190" y="3670031"/>
                <a:ext cx="557825" cy="557825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EE544D7-7D1D-E4EF-998F-B96F96DF0EB1}"/>
                  </a:ext>
                </a:extLst>
              </p:cNvPr>
              <p:cNvCxnSpPr/>
              <p:nvPr/>
            </p:nvCxnSpPr>
            <p:spPr>
              <a:xfrm>
                <a:off x="8836334" y="1945238"/>
                <a:ext cx="0" cy="3994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A4868BD-4B5B-3602-BD16-4D17350665E1}"/>
                  </a:ext>
                </a:extLst>
              </p:cNvPr>
              <p:cNvCxnSpPr/>
              <p:nvPr/>
            </p:nvCxnSpPr>
            <p:spPr>
              <a:xfrm>
                <a:off x="9388469" y="1945238"/>
                <a:ext cx="0" cy="3994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617E549-3539-109C-1251-E9738C3B12F5}"/>
                  </a:ext>
                </a:extLst>
              </p:cNvPr>
              <p:cNvCxnSpPr/>
              <p:nvPr/>
            </p:nvCxnSpPr>
            <p:spPr>
              <a:xfrm>
                <a:off x="10486847" y="1945238"/>
                <a:ext cx="0" cy="3994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C617EFE-6845-8D57-B1AA-35CA8A0C5EE5}"/>
                  </a:ext>
                </a:extLst>
              </p:cNvPr>
              <p:cNvCxnSpPr/>
              <p:nvPr/>
            </p:nvCxnSpPr>
            <p:spPr>
              <a:xfrm>
                <a:off x="9955681" y="1945238"/>
                <a:ext cx="0" cy="3994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Picture 10" descr="A black and white photo of a coin&#10;&#10;Description automatically generated">
                <a:extLst>
                  <a:ext uri="{FF2B5EF4-FFF2-40B4-BE49-F238E27FC236}">
                    <a16:creationId xmlns:a16="http://schemas.microsoft.com/office/drawing/2014/main" id="{316C31BA-8CA4-5CC5-EC9B-AFC5547BD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57422" y="1305026"/>
                <a:ext cx="557826" cy="557826"/>
              </a:xfrm>
              <a:prstGeom prst="rect">
                <a:avLst/>
              </a:prstGeom>
            </p:spPr>
          </p:pic>
          <p:pic>
            <p:nvPicPr>
              <p:cNvPr id="12" name="Picture 11" descr="A black and white photo of a coin&#10;&#10;Description automatically generated">
                <a:extLst>
                  <a:ext uri="{FF2B5EF4-FFF2-40B4-BE49-F238E27FC236}">
                    <a16:creationId xmlns:a16="http://schemas.microsoft.com/office/drawing/2014/main" id="{4C9C0EA9-75E5-A1C9-D775-73A8125CA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15247" y="1313628"/>
                <a:ext cx="557826" cy="557826"/>
              </a:xfrm>
              <a:prstGeom prst="rect">
                <a:avLst/>
              </a:prstGeom>
            </p:spPr>
          </p:pic>
          <p:pic>
            <p:nvPicPr>
              <p:cNvPr id="13" name="Picture 12" descr="A close up of a coin&#10;&#10;Description automatically generated">
                <a:extLst>
                  <a:ext uri="{FF2B5EF4-FFF2-40B4-BE49-F238E27FC236}">
                    <a16:creationId xmlns:a16="http://schemas.microsoft.com/office/drawing/2014/main" id="{14CA6139-067D-99BF-874D-A94B583057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6769" y="1305026"/>
                <a:ext cx="557826" cy="557826"/>
              </a:xfrm>
              <a:prstGeom prst="rect">
                <a:avLst/>
              </a:prstGeom>
            </p:spPr>
          </p:pic>
          <p:pic>
            <p:nvPicPr>
              <p:cNvPr id="14" name="Picture 13" descr="A black and white photo of a coin&#10;&#10;Description automatically generated">
                <a:extLst>
                  <a:ext uri="{FF2B5EF4-FFF2-40B4-BE49-F238E27FC236}">
                    <a16:creationId xmlns:a16="http://schemas.microsoft.com/office/drawing/2014/main" id="{29CB750F-B3A1-AC34-AE44-990025A134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13423" y="1305026"/>
                <a:ext cx="557826" cy="557826"/>
              </a:xfrm>
              <a:prstGeom prst="rect">
                <a:avLst/>
              </a:prstGeom>
            </p:spPr>
          </p:pic>
          <p:pic>
            <p:nvPicPr>
              <p:cNvPr id="15" name="Picture 14" descr="An old photo of a person&#10;&#10;Description automatically generated">
                <a:extLst>
                  <a:ext uri="{FF2B5EF4-FFF2-40B4-BE49-F238E27FC236}">
                    <a16:creationId xmlns:a16="http://schemas.microsoft.com/office/drawing/2014/main" id="{0C99AD4E-9C60-F7BB-CB3A-CB87C23E8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31925" y="3666260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16" name="Picture 15" descr="A coin next to a sign&#10;&#10;Description automatically generated">
                <a:extLst>
                  <a:ext uri="{FF2B5EF4-FFF2-40B4-BE49-F238E27FC236}">
                    <a16:creationId xmlns:a16="http://schemas.microsoft.com/office/drawing/2014/main" id="{925E7660-F8F5-66C5-B91D-E86CA428A3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73073" y="3670031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17" name="Picture 16" descr="An old photo of a person&#10;&#10;Description automatically generated">
                <a:extLst>
                  <a:ext uri="{FF2B5EF4-FFF2-40B4-BE49-F238E27FC236}">
                    <a16:creationId xmlns:a16="http://schemas.microsoft.com/office/drawing/2014/main" id="{BDD3F0DA-BA34-271B-9E20-84FE7E4C38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29034" y="3667805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18" name="Picture 17" descr="A coin next to a sign&#10;&#10;Description automatically generated">
                <a:extLst>
                  <a:ext uri="{FF2B5EF4-FFF2-40B4-BE49-F238E27FC236}">
                    <a16:creationId xmlns:a16="http://schemas.microsoft.com/office/drawing/2014/main" id="{AE748C44-67FB-6ACB-A436-27DC0EFAD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93991" y="3665579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19" name="Picture 18" descr="A coin next to a sign&#10;&#10;Description automatically generated">
                <a:extLst>
                  <a:ext uri="{FF2B5EF4-FFF2-40B4-BE49-F238E27FC236}">
                    <a16:creationId xmlns:a16="http://schemas.microsoft.com/office/drawing/2014/main" id="{0B1FE338-539C-984E-0C4A-D16773106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42820" y="3677731"/>
                <a:ext cx="557825" cy="557825"/>
              </a:xfrm>
              <a:prstGeom prst="rect">
                <a:avLst/>
              </a:prstGeom>
            </p:spPr>
          </p:pic>
          <p:pic>
            <p:nvPicPr>
              <p:cNvPr id="20" name="Picture 19" descr="An old photo of a person&#10;&#10;Description automatically generated">
                <a:extLst>
                  <a:ext uri="{FF2B5EF4-FFF2-40B4-BE49-F238E27FC236}">
                    <a16:creationId xmlns:a16="http://schemas.microsoft.com/office/drawing/2014/main" id="{3B09C094-5765-BDD8-DABC-69B4F58897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47365" y="3679431"/>
                <a:ext cx="557825" cy="557825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6FBDC4A-2695-EBBB-0056-C73D3C8B9E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86988" y="3010473"/>
                <a:ext cx="246270" cy="618266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C607CA1-10E6-65F7-2261-39815449D3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4376" y="2997562"/>
                <a:ext cx="161027" cy="627378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0C0CCEC-C883-EC47-5138-97EFEEA002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57791" y="2997562"/>
                <a:ext cx="62787" cy="6311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6F6330D-351B-96EC-0ECE-17C6DD7B5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1190" y="2997562"/>
                <a:ext cx="0" cy="614580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6F5F81E-0160-0EC4-4D83-678CA82B72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2820" y="2997562"/>
                <a:ext cx="223367" cy="631177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61B23A5-15C0-AAE0-DF84-33C68E0BEF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95103" y="3010473"/>
                <a:ext cx="134208" cy="618266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22A9A50-A17E-71E3-9094-71A92F358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7342" y="3010473"/>
                <a:ext cx="60186" cy="604152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388A0D1-BC19-F234-CD7D-21A41E2008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31641" y="3010473"/>
                <a:ext cx="20344" cy="601669"/>
              </a:xfrm>
              <a:prstGeom prst="straightConnector1">
                <a:avLst/>
              </a:prstGeom>
              <a:ln w="60325">
                <a:solidFill>
                  <a:schemeClr val="tx1"/>
                </a:solidFill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934ADD44-D5DD-FFF8-803E-08DD157B8C29}"/>
                      </a:ext>
                    </a:extLst>
                  </p:cNvPr>
                  <p:cNvSpPr/>
                  <p:nvPr/>
                </p:nvSpPr>
                <p:spPr>
                  <a:xfrm>
                    <a:off x="7844272" y="2426919"/>
                    <a:ext cx="3657600" cy="636162"/>
                  </a:xfrm>
                  <a:custGeom>
                    <a:avLst/>
                    <a:gdLst>
                      <a:gd name="connsiteX0" fmla="*/ 1286539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34856 w 3657600"/>
                      <a:gd name="connsiteY3" fmla="*/ 10633 h 829339"/>
                      <a:gd name="connsiteX4" fmla="*/ 1286539 w 3657600"/>
                      <a:gd name="connsiteY4" fmla="*/ 0 h 829339"/>
                      <a:gd name="connsiteX0" fmla="*/ 1286539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24224 w 3657600"/>
                      <a:gd name="connsiteY3" fmla="*/ 1 h 829339"/>
                      <a:gd name="connsiteX4" fmla="*/ 1286539 w 3657600"/>
                      <a:gd name="connsiteY4" fmla="*/ 0 h 829339"/>
                      <a:gd name="connsiteX0" fmla="*/ 119084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24224 w 3657600"/>
                      <a:gd name="connsiteY3" fmla="*/ 1 h 829339"/>
                      <a:gd name="connsiteX4" fmla="*/ 1190846 w 3657600"/>
                      <a:gd name="connsiteY4" fmla="*/ 0 h 829339"/>
                      <a:gd name="connsiteX0" fmla="*/ 119084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98652 w 3657600"/>
                      <a:gd name="connsiteY3" fmla="*/ 1 h 829339"/>
                      <a:gd name="connsiteX4" fmla="*/ 1190846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98652 w 3657600"/>
                      <a:gd name="connsiteY3" fmla="*/ 1 h 829339"/>
                      <a:gd name="connsiteX4" fmla="*/ 1031357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604977 w 3657600"/>
                      <a:gd name="connsiteY3" fmla="*/ 10633 h 829339"/>
                      <a:gd name="connsiteX4" fmla="*/ 1031357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817628 w 3657600"/>
                      <a:gd name="connsiteY3" fmla="*/ 10633 h 829339"/>
                      <a:gd name="connsiteX4" fmla="*/ 1031357 w 3657600"/>
                      <a:gd name="connsiteY4" fmla="*/ 0 h 829339"/>
                      <a:gd name="connsiteX0" fmla="*/ 86123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817628 w 3657600"/>
                      <a:gd name="connsiteY3" fmla="*/ 10633 h 829339"/>
                      <a:gd name="connsiteX4" fmla="*/ 861236 w 3657600"/>
                      <a:gd name="connsiteY4" fmla="*/ 0 h 829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0" h="829339">
                        <a:moveTo>
                          <a:pt x="861236" y="0"/>
                        </a:moveTo>
                        <a:lnTo>
                          <a:pt x="0" y="829339"/>
                        </a:lnTo>
                        <a:lnTo>
                          <a:pt x="3657600" y="829339"/>
                        </a:lnTo>
                        <a:lnTo>
                          <a:pt x="2817628" y="10633"/>
                        </a:lnTo>
                        <a:lnTo>
                          <a:pt x="861236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76" name="Freeform: Shape 275">
                    <a:extLst>
                      <a:ext uri="{FF2B5EF4-FFF2-40B4-BE49-F238E27FC236}">
                        <a16:creationId xmlns:a16="http://schemas.microsoft.com/office/drawing/2014/main" id="{379DB98E-3EF9-534C-BD3E-789D63E9518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44272" y="2426919"/>
                    <a:ext cx="3657600" cy="636162"/>
                  </a:xfrm>
                  <a:custGeom>
                    <a:avLst/>
                    <a:gdLst>
                      <a:gd name="connsiteX0" fmla="*/ 1286539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34856 w 3657600"/>
                      <a:gd name="connsiteY3" fmla="*/ 10633 h 829339"/>
                      <a:gd name="connsiteX4" fmla="*/ 1286539 w 3657600"/>
                      <a:gd name="connsiteY4" fmla="*/ 0 h 829339"/>
                      <a:gd name="connsiteX0" fmla="*/ 1286539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24224 w 3657600"/>
                      <a:gd name="connsiteY3" fmla="*/ 1 h 829339"/>
                      <a:gd name="connsiteX4" fmla="*/ 1286539 w 3657600"/>
                      <a:gd name="connsiteY4" fmla="*/ 0 h 829339"/>
                      <a:gd name="connsiteX0" fmla="*/ 119084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24224 w 3657600"/>
                      <a:gd name="connsiteY3" fmla="*/ 1 h 829339"/>
                      <a:gd name="connsiteX4" fmla="*/ 1190846 w 3657600"/>
                      <a:gd name="connsiteY4" fmla="*/ 0 h 829339"/>
                      <a:gd name="connsiteX0" fmla="*/ 119084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98652 w 3657600"/>
                      <a:gd name="connsiteY3" fmla="*/ 1 h 829339"/>
                      <a:gd name="connsiteX4" fmla="*/ 1190846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498652 w 3657600"/>
                      <a:gd name="connsiteY3" fmla="*/ 1 h 829339"/>
                      <a:gd name="connsiteX4" fmla="*/ 1031357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604977 w 3657600"/>
                      <a:gd name="connsiteY3" fmla="*/ 10633 h 829339"/>
                      <a:gd name="connsiteX4" fmla="*/ 1031357 w 3657600"/>
                      <a:gd name="connsiteY4" fmla="*/ 0 h 829339"/>
                      <a:gd name="connsiteX0" fmla="*/ 1031357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817628 w 3657600"/>
                      <a:gd name="connsiteY3" fmla="*/ 10633 h 829339"/>
                      <a:gd name="connsiteX4" fmla="*/ 1031357 w 3657600"/>
                      <a:gd name="connsiteY4" fmla="*/ 0 h 829339"/>
                      <a:gd name="connsiteX0" fmla="*/ 861236 w 3657600"/>
                      <a:gd name="connsiteY0" fmla="*/ 0 h 829339"/>
                      <a:gd name="connsiteX1" fmla="*/ 0 w 3657600"/>
                      <a:gd name="connsiteY1" fmla="*/ 829339 h 829339"/>
                      <a:gd name="connsiteX2" fmla="*/ 3657600 w 3657600"/>
                      <a:gd name="connsiteY2" fmla="*/ 829339 h 829339"/>
                      <a:gd name="connsiteX3" fmla="*/ 2817628 w 3657600"/>
                      <a:gd name="connsiteY3" fmla="*/ 10633 h 829339"/>
                      <a:gd name="connsiteX4" fmla="*/ 861236 w 3657600"/>
                      <a:gd name="connsiteY4" fmla="*/ 0 h 829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57600" h="829339">
                        <a:moveTo>
                          <a:pt x="861236" y="0"/>
                        </a:moveTo>
                        <a:lnTo>
                          <a:pt x="0" y="829339"/>
                        </a:lnTo>
                        <a:lnTo>
                          <a:pt x="3657600" y="829339"/>
                        </a:lnTo>
                        <a:lnTo>
                          <a:pt x="2817628" y="10633"/>
                        </a:lnTo>
                        <a:lnTo>
                          <a:pt x="861236" y="0"/>
                        </a:lnTo>
                        <a:close/>
                      </a:path>
                    </a:pathLst>
                  </a:custGeom>
                  <a:blipFill>
                    <a:blip r:embed="rId27"/>
                    <a:stretch>
                      <a:fillRect/>
                    </a:stretch>
                  </a:blipFill>
                  <a:ln w="1905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58572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9E6010-7A41-780E-D8FD-50DF0FFFF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824" y="1690688"/>
                <a:ext cx="11515725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be a pairwise uniform family of hash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Think of a single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as a </a:t>
                </a:r>
                <a:r>
                  <a:rPr lang="en-US" dirty="0">
                    <a:solidFill>
                      <a:schemeClr val="accent1"/>
                    </a:solidFill>
                  </a:rPr>
                  <a:t>PRG</a:t>
                </a:r>
                <a:r>
                  <a:rPr lang="en-US" dirty="0"/>
                  <a:t> that we can use to try to fool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Lemma</a:t>
                </a:r>
                <a:r>
                  <a:rPr lang="en-US" dirty="0"/>
                  <a:t> (standard): If we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, then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fools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9E6010-7A41-780E-D8FD-50DF0FFFF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824" y="1690688"/>
                <a:ext cx="11515725" cy="4667250"/>
              </a:xfrm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D72B4F-19CC-6914-2C42-51139E873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sampling lemma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06CA79-95DD-32FD-3367-E76B6CCF87CC}"/>
              </a:ext>
            </a:extLst>
          </p:cNvPr>
          <p:cNvGrpSpPr/>
          <p:nvPr/>
        </p:nvGrpSpPr>
        <p:grpSpPr>
          <a:xfrm>
            <a:off x="8321292" y="714994"/>
            <a:ext cx="3211414" cy="625825"/>
            <a:chOff x="7216392" y="764532"/>
            <a:chExt cx="3211414" cy="625825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69B2E223-1442-C31E-5EC1-113CCDA8BE06}"/>
                </a:ext>
              </a:extLst>
            </p:cNvPr>
            <p:cNvSpPr/>
            <p:nvPr/>
          </p:nvSpPr>
          <p:spPr>
            <a:xfrm rot="16200000">
              <a:off x="8302092" y="1125662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ket 5">
              <a:extLst>
                <a:ext uri="{FF2B5EF4-FFF2-40B4-BE49-F238E27FC236}">
                  <a16:creationId xmlns:a16="http://schemas.microsoft.com/office/drawing/2014/main" id="{9E78D540-F78F-BC77-8BFD-BD7C8FBB484A}"/>
                </a:ext>
              </a:extLst>
            </p:cNvPr>
            <p:cNvSpPr/>
            <p:nvPr/>
          </p:nvSpPr>
          <p:spPr>
            <a:xfrm rot="16200000">
              <a:off x="9204556" y="1125661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DA976CB6-A934-116A-F04D-BFA4D1D3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392" y="764532"/>
              <a:ext cx="503138" cy="453831"/>
            </a:xfrm>
            <a:prstGeom prst="rect">
              <a:avLst/>
            </a:prstGeom>
          </p:spPr>
        </p:pic>
        <p:pic>
          <p:nvPicPr>
            <p:cNvPr id="8" name="Picture 7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BE1DA652-3BA4-33F3-51A8-D275E52B9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121" y="764532"/>
              <a:ext cx="503138" cy="453831"/>
            </a:xfrm>
            <a:prstGeom prst="rect">
              <a:avLst/>
            </a:prstGeom>
          </p:spPr>
        </p:pic>
        <p:pic>
          <p:nvPicPr>
            <p:cNvPr id="9" name="Picture 8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4BCE943E-4C89-CC71-5D3D-7E5B9BF99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692" y="764532"/>
              <a:ext cx="503138" cy="453831"/>
            </a:xfrm>
            <a:prstGeom prst="rect">
              <a:avLst/>
            </a:prstGeom>
          </p:spPr>
        </p:pic>
        <p:pic>
          <p:nvPicPr>
            <p:cNvPr id="10" name="Picture 9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766FBFE3-FBD5-2792-B167-CEAE6B09D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951" y="764532"/>
              <a:ext cx="503138" cy="453831"/>
            </a:xfrm>
            <a:prstGeom prst="rect">
              <a:avLst/>
            </a:prstGeom>
          </p:spPr>
        </p:pic>
        <p:pic>
          <p:nvPicPr>
            <p:cNvPr id="11" name="Picture 10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B5DA875F-B7AC-C61C-E48E-1645CCCA6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680" y="764532"/>
              <a:ext cx="503138" cy="453831"/>
            </a:xfrm>
            <a:prstGeom prst="rect">
              <a:avLst/>
            </a:prstGeom>
          </p:spPr>
        </p:pic>
        <p:pic>
          <p:nvPicPr>
            <p:cNvPr id="12" name="Picture 11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27B3D841-7227-2518-7A45-D34E0AEE2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251" y="764532"/>
              <a:ext cx="503138" cy="453831"/>
            </a:xfrm>
            <a:prstGeom prst="rect">
              <a:avLst/>
            </a:prstGeom>
          </p:spPr>
        </p:pic>
        <p:pic>
          <p:nvPicPr>
            <p:cNvPr id="13" name="Picture 12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66061089-2D9E-5421-820D-184FD29D7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668" y="764532"/>
              <a:ext cx="503138" cy="453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089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ADDA16-39BE-2F21-5101-5D744A32E0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1" y="1454150"/>
                <a:ext cx="10982324" cy="51371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each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, define a random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dirty="0"/>
                  <a:t> by pairwise independence</a:t>
                </a:r>
              </a:p>
              <a:p>
                <a:r>
                  <a:rPr lang="en-US" dirty="0"/>
                  <a:t>Now apply Chebyshev’s inequality: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ADDA16-39BE-2F21-5101-5D744A32E0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1" y="1454150"/>
                <a:ext cx="10982324" cy="5137150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244270D-E1FF-7EAF-C91C-42DFD83F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sampling lemma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6ED3C2-34E7-9C4B-9FD2-B0B88E11F863}"/>
              </a:ext>
            </a:extLst>
          </p:cNvPr>
          <p:cNvGrpSpPr/>
          <p:nvPr/>
        </p:nvGrpSpPr>
        <p:grpSpPr>
          <a:xfrm>
            <a:off x="8321292" y="714994"/>
            <a:ext cx="3211414" cy="625825"/>
            <a:chOff x="7216392" y="764532"/>
            <a:chExt cx="3211414" cy="625825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A7DB559A-B796-F8D2-1FD2-4225E4CF7D5C}"/>
                </a:ext>
              </a:extLst>
            </p:cNvPr>
            <p:cNvSpPr/>
            <p:nvPr/>
          </p:nvSpPr>
          <p:spPr>
            <a:xfrm rot="16200000">
              <a:off x="8302092" y="1125662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ket 5">
              <a:extLst>
                <a:ext uri="{FF2B5EF4-FFF2-40B4-BE49-F238E27FC236}">
                  <a16:creationId xmlns:a16="http://schemas.microsoft.com/office/drawing/2014/main" id="{297E18EC-7732-446C-1585-E53AFD819D24}"/>
                </a:ext>
              </a:extLst>
            </p:cNvPr>
            <p:cNvSpPr/>
            <p:nvPr/>
          </p:nvSpPr>
          <p:spPr>
            <a:xfrm rot="16200000">
              <a:off x="9204556" y="1125661"/>
              <a:ext cx="128337" cy="401053"/>
            </a:xfrm>
            <a:prstGeom prst="leftBracket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64F9FCBB-79B7-169C-2738-CB0E50338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392" y="764532"/>
              <a:ext cx="503138" cy="453831"/>
            </a:xfrm>
            <a:prstGeom prst="rect">
              <a:avLst/>
            </a:prstGeom>
          </p:spPr>
        </p:pic>
        <p:pic>
          <p:nvPicPr>
            <p:cNvPr id="8" name="Picture 7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528F2D82-A65F-83CC-C636-95506779B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5121" y="764532"/>
              <a:ext cx="503138" cy="453831"/>
            </a:xfrm>
            <a:prstGeom prst="rect">
              <a:avLst/>
            </a:prstGeom>
          </p:spPr>
        </p:pic>
        <p:pic>
          <p:nvPicPr>
            <p:cNvPr id="9" name="Picture 8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73EE71F0-4782-27AF-3F5C-2914FCD20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4692" y="764532"/>
              <a:ext cx="503138" cy="453831"/>
            </a:xfrm>
            <a:prstGeom prst="rect">
              <a:avLst/>
            </a:prstGeom>
          </p:spPr>
        </p:pic>
        <p:pic>
          <p:nvPicPr>
            <p:cNvPr id="10" name="Picture 9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56DA2E71-DABE-A5FD-3730-9B2560CB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0951" y="764532"/>
              <a:ext cx="503138" cy="453831"/>
            </a:xfrm>
            <a:prstGeom prst="rect">
              <a:avLst/>
            </a:prstGeom>
          </p:spPr>
        </p:pic>
        <p:pic>
          <p:nvPicPr>
            <p:cNvPr id="11" name="Picture 10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54B307CE-BA5A-D339-E214-62DED3702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9680" y="764532"/>
              <a:ext cx="503138" cy="453831"/>
            </a:xfrm>
            <a:prstGeom prst="rect">
              <a:avLst/>
            </a:prstGeom>
          </p:spPr>
        </p:pic>
        <p:pic>
          <p:nvPicPr>
            <p:cNvPr id="12" name="Picture 11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82D19B4A-DA86-EC83-2B7F-69D2D92EF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9251" y="764532"/>
              <a:ext cx="503138" cy="453831"/>
            </a:xfrm>
            <a:prstGeom prst="rect">
              <a:avLst/>
            </a:prstGeom>
          </p:spPr>
        </p:pic>
        <p:pic>
          <p:nvPicPr>
            <p:cNvPr id="13" name="Picture 12" descr="A white dice with black circles&#10;&#10;Description automatically generated">
              <a:extLst>
                <a:ext uri="{FF2B5EF4-FFF2-40B4-BE49-F238E27FC236}">
                  <a16:creationId xmlns:a16="http://schemas.microsoft.com/office/drawing/2014/main" id="{0D1274AE-D7BF-2157-FDE5-8D3B95226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4668" y="764532"/>
              <a:ext cx="503138" cy="453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668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F42DC85-44B8-62D0-4296-C750929C9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2475" y="1690688"/>
                <a:ext cx="10515600" cy="50117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probably uniform generator involves sampling a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dirty="0"/>
                  <a:t> and then using it several times (see paper for more)</a:t>
                </a:r>
              </a:p>
              <a:p>
                <a:r>
                  <a:rPr lang="en-US" dirty="0"/>
                  <a:t>There is some “bad event”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okay: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Crucially, we do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claim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F42DC85-44B8-62D0-4296-C750929C9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475" y="1690688"/>
                <a:ext cx="10515600" cy="501173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5228498-9AF3-2A4E-0B29-1E7C4199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tolerate “bad events”</a:t>
            </a:r>
          </a:p>
        </p:txBody>
      </p:sp>
    </p:spTree>
    <p:extLst>
      <p:ext uri="{BB962C8B-B14F-4D97-AF65-F5344CB8AC3E}">
        <p14:creationId xmlns:p14="http://schemas.microsoft.com/office/powerpoint/2010/main" val="650660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5FC33A-CFB4-99CF-E76A-DCD3B20D0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5" y="1690688"/>
                <a:ext cx="11496675" cy="488156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-probably uniform,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fools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decision trees</a:t>
                </a:r>
                <a:r>
                  <a:rPr lang="en-US" dirty="0"/>
                  <a:t>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b="1" dirty="0"/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the set of accepting leaves in a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decision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br>
                  <a:rPr lang="en-US" b="1" dirty="0"/>
                </a:br>
                <a:r>
                  <a:rPr lang="en-US" sz="700" b="1" dirty="0"/>
                  <a:t> </a:t>
                </a:r>
                <a:endParaRPr lang="en-US" b="1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For each leaf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indicate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reaches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b="0" dirty="0"/>
                  <a:t>, because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0" dirty="0"/>
                  <a:t> is another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decision tree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5FC33A-CFB4-99CF-E76A-DCD3B20D0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5" y="1690688"/>
                <a:ext cx="11496675" cy="4881562"/>
              </a:xfrm>
              <a:blipFill>
                <a:blip r:embed="rId2"/>
                <a:stretch>
                  <a:fillRect l="-954" r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2EC359D-B1F9-6E36-5D0B-99BCEA2D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365125"/>
            <a:ext cx="10534650" cy="1325563"/>
          </a:xfrm>
        </p:spPr>
        <p:txBody>
          <a:bodyPr/>
          <a:lstStyle/>
          <a:p>
            <a:r>
              <a:rPr lang="en-US" dirty="0"/>
              <a:t>Fooling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021686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0D4DFF-64D1-E724-B9CE-2E0D347A5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construct PRGs fooling </a:t>
                </a:r>
                <a:r>
                  <a:rPr lang="en-US" dirty="0">
                    <a:solidFill>
                      <a:schemeClr val="accent1"/>
                    </a:solidFill>
                  </a:rPr>
                  <a:t>near-maximal decision trees</a:t>
                </a:r>
                <a:r>
                  <a:rPr lang="en-US" dirty="0"/>
                  <a:t> and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-circuits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2.99⋅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construction is based on a new kind of almost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-wise independence,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-wise probable uniformity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Open problem: </a:t>
                </a:r>
                <a:r>
                  <a:rPr lang="en-US" dirty="0">
                    <a:solidFill>
                      <a:schemeClr val="accent1"/>
                    </a:solidFill>
                  </a:rPr>
                  <a:t>Find more applications</a:t>
                </a:r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-wise probable uniformity</a:t>
                </a:r>
              </a:p>
              <a:p>
                <a:r>
                  <a:rPr lang="en-US" b="1" dirty="0"/>
                  <a:t>Thank you!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0D4DFF-64D1-E724-B9CE-2E0D347A5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6C7C47-D5B9-457D-C7C9-C46C3804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77424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2697-BCD3-47AB-6A01-A529659A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Decision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FE810-981B-EF5A-98A7-D902B5683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340" y="1841467"/>
                <a:ext cx="7787722" cy="45440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each step, the tree may observe </a:t>
                </a:r>
                <a:r>
                  <a:rPr lang="en-US" dirty="0">
                    <a:solidFill>
                      <a:schemeClr val="accent1"/>
                    </a:solidFill>
                  </a:rPr>
                  <a:t>any one bit</a:t>
                </a:r>
                <a:r>
                  <a:rPr lang="en-US" dirty="0"/>
                  <a:t> of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Eventually, the tree must halt and outputs a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Depth</a:t>
                </a:r>
                <a:r>
                  <a:rPr lang="en-US" dirty="0"/>
                  <a:t> = maximum length of path from root to leaf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Size</a:t>
                </a:r>
                <a:r>
                  <a:rPr lang="en-US" dirty="0"/>
                  <a:t> = number of leaves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0FE810-981B-EF5A-98A7-D902B5683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340" y="1841467"/>
                <a:ext cx="7787722" cy="4544094"/>
              </a:xfrm>
              <a:blipFill>
                <a:blip r:embed="rId2"/>
                <a:stretch>
                  <a:fillRect l="-1410" r="-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B6EED88F-0B1C-5DF2-75F2-ABCF65A12ACB}"/>
              </a:ext>
            </a:extLst>
          </p:cNvPr>
          <p:cNvGrpSpPr/>
          <p:nvPr/>
        </p:nvGrpSpPr>
        <p:grpSpPr>
          <a:xfrm>
            <a:off x="8335062" y="577515"/>
            <a:ext cx="3624327" cy="4050631"/>
            <a:chOff x="8335062" y="577515"/>
            <a:chExt cx="3624327" cy="405063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97F160-2675-031C-C384-7B166AACF92F}"/>
                </a:ext>
              </a:extLst>
            </p:cNvPr>
            <p:cNvSpPr/>
            <p:nvPr/>
          </p:nvSpPr>
          <p:spPr>
            <a:xfrm>
              <a:off x="8335062" y="577515"/>
              <a:ext cx="3624327" cy="40506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ctagon 31">
              <a:extLst>
                <a:ext uri="{FF2B5EF4-FFF2-40B4-BE49-F238E27FC236}">
                  <a16:creationId xmlns:a16="http://schemas.microsoft.com/office/drawing/2014/main" id="{66D7AC70-B976-5B77-ECEE-02A07C262628}"/>
                </a:ext>
              </a:extLst>
            </p:cNvPr>
            <p:cNvSpPr/>
            <p:nvPr/>
          </p:nvSpPr>
          <p:spPr>
            <a:xfrm>
              <a:off x="8511700" y="2803548"/>
              <a:ext cx="375795" cy="375795"/>
            </a:xfrm>
            <a:prstGeom prst="octagon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F2C65BF-17F2-A587-5387-12315962FAAE}"/>
                    </a:ext>
                  </a:extLst>
                </p:cNvPr>
                <p:cNvSpPr/>
                <p:nvPr/>
              </p:nvSpPr>
              <p:spPr>
                <a:xfrm>
                  <a:off x="9809097" y="831967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F2C65BF-17F2-A587-5387-12315962FA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9097" y="831967"/>
                  <a:ext cx="574715" cy="57471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90E5785-0646-45DA-B90B-299F237CC772}"/>
                    </a:ext>
                  </a:extLst>
                </p:cNvPr>
                <p:cNvSpPr/>
                <p:nvPr/>
              </p:nvSpPr>
              <p:spPr>
                <a:xfrm>
                  <a:off x="8820186" y="1653165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90E5785-0646-45DA-B90B-299F237CC7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186" y="1653165"/>
                  <a:ext cx="574715" cy="57471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3CE0327-2C7F-88FA-7442-5031FC7EB823}"/>
                    </a:ext>
                  </a:extLst>
                </p:cNvPr>
                <p:cNvSpPr/>
                <p:nvPr/>
              </p:nvSpPr>
              <p:spPr>
                <a:xfrm>
                  <a:off x="10817643" y="1653164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3CE0327-2C7F-88FA-7442-5031FC7EB8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7643" y="1653164"/>
                  <a:ext cx="574715" cy="57471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E86E2FC-9AC9-225F-E6FC-10092EE0EBA6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9310736" y="1322517"/>
              <a:ext cx="582526" cy="4148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13C461F-0065-B486-A1DB-FDB14A3B5F3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10299647" y="1322517"/>
              <a:ext cx="602161" cy="4148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9C65B9-8E23-AA73-7646-CEBE7E26F7F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8710528" y="2143715"/>
              <a:ext cx="193823" cy="6514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65FBCC-DC96-30E9-2546-C5A0AA0B9731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H="1">
              <a:off x="10772321" y="2143714"/>
              <a:ext cx="129487" cy="66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83BD928-461C-013D-437E-0B4CA2AF7ECC}"/>
                </a:ext>
              </a:extLst>
            </p:cNvPr>
            <p:cNvCxnSpPr>
              <a:cxnSpLocks/>
              <a:stCxn id="6" idx="5"/>
            </p:cNvCxnSpPr>
            <p:nvPr/>
          </p:nvCxnSpPr>
          <p:spPr>
            <a:xfrm>
              <a:off x="9310736" y="2143715"/>
              <a:ext cx="175000" cy="6514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63BDD4-F149-CF21-C7B3-9EFAD130DED4}"/>
                </a:ext>
              </a:extLst>
            </p:cNvPr>
            <p:cNvCxnSpPr>
              <a:cxnSpLocks/>
              <a:stCxn id="7" idx="5"/>
            </p:cNvCxnSpPr>
            <p:nvPr/>
          </p:nvCxnSpPr>
          <p:spPr>
            <a:xfrm>
              <a:off x="11308193" y="2143714"/>
              <a:ext cx="206388" cy="639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A49805-216A-5C00-FBE4-1B39E3DF637E}"/>
                </a:ext>
              </a:extLst>
            </p:cNvPr>
            <p:cNvSpPr txBox="1"/>
            <p:nvPr/>
          </p:nvSpPr>
          <p:spPr>
            <a:xfrm>
              <a:off x="9392102" y="1195504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CDBA8C-9FD1-872F-7679-C48C3AE40D2E}"/>
                </a:ext>
              </a:extLst>
            </p:cNvPr>
            <p:cNvSpPr txBox="1"/>
            <p:nvPr/>
          </p:nvSpPr>
          <p:spPr>
            <a:xfrm>
              <a:off x="10507380" y="1195504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ED87B5-A50B-384B-AE7E-07C290CCD253}"/>
                </a:ext>
              </a:extLst>
            </p:cNvPr>
            <p:cNvSpPr txBox="1"/>
            <p:nvPr/>
          </p:nvSpPr>
          <p:spPr>
            <a:xfrm>
              <a:off x="8483837" y="2215729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703038-0591-AD5C-FFC9-99F4517A0F94}"/>
                </a:ext>
              </a:extLst>
            </p:cNvPr>
            <p:cNvSpPr txBox="1"/>
            <p:nvPr/>
          </p:nvSpPr>
          <p:spPr>
            <a:xfrm>
              <a:off x="10539289" y="2165040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B85A25C-2F1A-408D-BD1C-380C3E185008}"/>
                </a:ext>
              </a:extLst>
            </p:cNvPr>
            <p:cNvSpPr txBox="1"/>
            <p:nvPr/>
          </p:nvSpPr>
          <p:spPr>
            <a:xfrm>
              <a:off x="9414617" y="2195695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443490-5BA1-9386-5A55-CD498BFE779B}"/>
                </a:ext>
              </a:extLst>
            </p:cNvPr>
            <p:cNvSpPr txBox="1"/>
            <p:nvPr/>
          </p:nvSpPr>
          <p:spPr>
            <a:xfrm>
              <a:off x="11437680" y="2165040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A1956C1-F029-F093-51BF-B1AF8476ABC1}"/>
                    </a:ext>
                  </a:extLst>
                </p:cNvPr>
                <p:cNvSpPr/>
                <p:nvPr/>
              </p:nvSpPr>
              <p:spPr>
                <a:xfrm>
                  <a:off x="10436667" y="2817994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A1956C1-F029-F093-51BF-B1AF8476A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667" y="2817994"/>
                  <a:ext cx="574715" cy="57471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DB0343-037F-FEF2-9CEE-F162194D3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26115" y="3361761"/>
              <a:ext cx="160705" cy="627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055495D-29D8-0EBC-228E-F742CF7ACC06}"/>
                </a:ext>
              </a:extLst>
            </p:cNvPr>
            <p:cNvCxnSpPr>
              <a:cxnSpLocks/>
            </p:cNvCxnSpPr>
            <p:nvPr/>
          </p:nvCxnSpPr>
          <p:spPr>
            <a:xfrm>
              <a:off x="10858719" y="3340834"/>
              <a:ext cx="207887" cy="630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CD5F7E1-2B70-D38E-B14B-9E25D095B670}"/>
                </a:ext>
              </a:extLst>
            </p:cNvPr>
            <p:cNvSpPr txBox="1"/>
            <p:nvPr/>
          </p:nvSpPr>
          <p:spPr>
            <a:xfrm>
              <a:off x="10184674" y="3361761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CAE001A-3582-D0A9-6EB6-B00380E2744C}"/>
                </a:ext>
              </a:extLst>
            </p:cNvPr>
            <p:cNvSpPr txBox="1"/>
            <p:nvPr/>
          </p:nvSpPr>
          <p:spPr>
            <a:xfrm>
              <a:off x="10949868" y="3348442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3" name="Octagon 32">
              <a:extLst>
                <a:ext uri="{FF2B5EF4-FFF2-40B4-BE49-F238E27FC236}">
                  <a16:creationId xmlns:a16="http://schemas.microsoft.com/office/drawing/2014/main" id="{16C7BF50-0791-1940-60A2-4B038221F630}"/>
                </a:ext>
              </a:extLst>
            </p:cNvPr>
            <p:cNvSpPr/>
            <p:nvPr/>
          </p:nvSpPr>
          <p:spPr>
            <a:xfrm>
              <a:off x="9297838" y="2783514"/>
              <a:ext cx="375795" cy="375795"/>
            </a:xfrm>
            <a:prstGeom prst="octagon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4" name="Octagon 33">
              <a:extLst>
                <a:ext uri="{FF2B5EF4-FFF2-40B4-BE49-F238E27FC236}">
                  <a16:creationId xmlns:a16="http://schemas.microsoft.com/office/drawing/2014/main" id="{E7AB232D-05D2-10C9-27F0-1720F13795DD}"/>
                </a:ext>
              </a:extLst>
            </p:cNvPr>
            <p:cNvSpPr/>
            <p:nvPr/>
          </p:nvSpPr>
          <p:spPr>
            <a:xfrm>
              <a:off x="10216765" y="3989466"/>
              <a:ext cx="375795" cy="375795"/>
            </a:xfrm>
            <a:prstGeom prst="octagon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5" name="Octagon 34">
              <a:extLst>
                <a:ext uri="{FF2B5EF4-FFF2-40B4-BE49-F238E27FC236}">
                  <a16:creationId xmlns:a16="http://schemas.microsoft.com/office/drawing/2014/main" id="{E195AD8E-055E-3870-3E72-FDE7A3D65E15}"/>
                </a:ext>
              </a:extLst>
            </p:cNvPr>
            <p:cNvSpPr/>
            <p:nvPr/>
          </p:nvSpPr>
          <p:spPr>
            <a:xfrm>
              <a:off x="10923960" y="3977273"/>
              <a:ext cx="375795" cy="375795"/>
            </a:xfrm>
            <a:prstGeom prst="octagon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36" name="Octagon 35">
              <a:extLst>
                <a:ext uri="{FF2B5EF4-FFF2-40B4-BE49-F238E27FC236}">
                  <a16:creationId xmlns:a16="http://schemas.microsoft.com/office/drawing/2014/main" id="{F3A6DE64-66D3-3433-95D3-F84BBF29B097}"/>
                </a:ext>
              </a:extLst>
            </p:cNvPr>
            <p:cNvSpPr/>
            <p:nvPr/>
          </p:nvSpPr>
          <p:spPr>
            <a:xfrm>
              <a:off x="11326370" y="2777091"/>
              <a:ext cx="375795" cy="375795"/>
            </a:xfrm>
            <a:prstGeom prst="octagon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7384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8B99C-E17C-D7E4-39BA-03972CA5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Fooling depth-2 decision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EF54-5912-06F9-6357-371E57F82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419" y="2029723"/>
                <a:ext cx="7782024" cy="4351338"/>
              </a:xfrm>
            </p:spPr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There exists a 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that fools </a:t>
                </a:r>
                <a:r>
                  <a:rPr lang="en-US" dirty="0">
                    <a:solidFill>
                      <a:schemeClr val="accent1"/>
                    </a:solidFill>
                  </a:rPr>
                  <a:t>depth-2</a:t>
                </a:r>
                <a:r>
                  <a:rPr lang="en-US" dirty="0"/>
                  <a:t> decision trees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 sketch: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Those three bits are </a:t>
                </a:r>
                <a:r>
                  <a:rPr lang="en-US" dirty="0">
                    <a:solidFill>
                      <a:schemeClr val="accent1"/>
                    </a:solidFill>
                  </a:rPr>
                  <a:t>pairwise independent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9EEF54-5912-06F9-6357-371E57F82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419" y="2029723"/>
                <a:ext cx="7782024" cy="4351338"/>
              </a:xfrm>
              <a:blipFill>
                <a:blip r:embed="rId2"/>
                <a:stretch>
                  <a:fillRect l="-1410" r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1A0877F4-E798-85FA-448F-8F2D8C7A1A35}"/>
              </a:ext>
            </a:extLst>
          </p:cNvPr>
          <p:cNvGrpSpPr/>
          <p:nvPr/>
        </p:nvGrpSpPr>
        <p:grpSpPr>
          <a:xfrm>
            <a:off x="8335062" y="3777915"/>
            <a:ext cx="3624327" cy="2851485"/>
            <a:chOff x="8335062" y="577515"/>
            <a:chExt cx="3624327" cy="28514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9C093C-6A77-F2BF-E7C4-4C4C9D374662}"/>
                </a:ext>
              </a:extLst>
            </p:cNvPr>
            <p:cNvSpPr/>
            <p:nvPr/>
          </p:nvSpPr>
          <p:spPr>
            <a:xfrm>
              <a:off x="8335062" y="577515"/>
              <a:ext cx="3624327" cy="285148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ctagon 5">
              <a:extLst>
                <a:ext uri="{FF2B5EF4-FFF2-40B4-BE49-F238E27FC236}">
                  <a16:creationId xmlns:a16="http://schemas.microsoft.com/office/drawing/2014/main" id="{6BAD4290-25CA-D9D0-795D-A9B7834FB79E}"/>
                </a:ext>
              </a:extLst>
            </p:cNvPr>
            <p:cNvSpPr/>
            <p:nvPr/>
          </p:nvSpPr>
          <p:spPr>
            <a:xfrm>
              <a:off x="8511700" y="2803548"/>
              <a:ext cx="375795" cy="375795"/>
            </a:xfrm>
            <a:prstGeom prst="octagon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2B4F552-CE09-E3E1-F05F-BA80C6CA0812}"/>
                    </a:ext>
                  </a:extLst>
                </p:cNvPr>
                <p:cNvSpPr/>
                <p:nvPr/>
              </p:nvSpPr>
              <p:spPr>
                <a:xfrm>
                  <a:off x="9809097" y="831967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2B4F552-CE09-E3E1-F05F-BA80C6CA08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9097" y="831967"/>
                  <a:ext cx="574715" cy="574715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8AAAB89-5FD8-423E-4C4F-423326CF7933}"/>
                    </a:ext>
                  </a:extLst>
                </p:cNvPr>
                <p:cNvSpPr/>
                <p:nvPr/>
              </p:nvSpPr>
              <p:spPr>
                <a:xfrm>
                  <a:off x="8820186" y="1653165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8AAAB89-5FD8-423E-4C4F-423326CF79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186" y="1653165"/>
                  <a:ext cx="574715" cy="57471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EE499E3-84CF-7BDF-0D81-0ECD5032FB13}"/>
                    </a:ext>
                  </a:extLst>
                </p:cNvPr>
                <p:cNvSpPr/>
                <p:nvPr/>
              </p:nvSpPr>
              <p:spPr>
                <a:xfrm>
                  <a:off x="10817643" y="1653164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EE499E3-84CF-7BDF-0D81-0ECD5032FB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7643" y="1653164"/>
                  <a:ext cx="574715" cy="57471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81168C-EC7E-6C53-3D17-B0D93110B70B}"/>
                </a:ext>
              </a:extLst>
            </p:cNvPr>
            <p:cNvCxnSpPr>
              <a:stCxn id="7" idx="3"/>
              <a:endCxn id="8" idx="7"/>
            </p:cNvCxnSpPr>
            <p:nvPr/>
          </p:nvCxnSpPr>
          <p:spPr>
            <a:xfrm flipH="1">
              <a:off x="9310736" y="1322517"/>
              <a:ext cx="582526" cy="4148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3E8EDD1-25A3-1E29-91D1-B6D268FCACA6}"/>
                </a:ext>
              </a:extLst>
            </p:cNvPr>
            <p:cNvCxnSpPr>
              <a:cxnSpLocks/>
              <a:stCxn id="7" idx="5"/>
              <a:endCxn id="9" idx="1"/>
            </p:cNvCxnSpPr>
            <p:nvPr/>
          </p:nvCxnSpPr>
          <p:spPr>
            <a:xfrm>
              <a:off x="10299647" y="1322517"/>
              <a:ext cx="602161" cy="4148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A37B4E-67D7-E8FD-2062-320AF3A7353C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8710528" y="2143715"/>
              <a:ext cx="193823" cy="6514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05A1077-8FE6-9708-9670-BD0F210B86AE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10772321" y="2143714"/>
              <a:ext cx="129487" cy="6697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4FFFBB3-408C-A38D-4B30-32BC0BE0A0D1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9310736" y="2143715"/>
              <a:ext cx="175000" cy="6514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6A9E13C-2559-834C-1970-B0FC69DFE1D8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1308193" y="2143714"/>
              <a:ext cx="206388" cy="639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5193DE-E615-BFF1-F49B-006FA37E6A4F}"/>
                </a:ext>
              </a:extLst>
            </p:cNvPr>
            <p:cNvSpPr txBox="1"/>
            <p:nvPr/>
          </p:nvSpPr>
          <p:spPr>
            <a:xfrm>
              <a:off x="9392102" y="1195504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EC9A3E-1C9F-7C41-3D5C-F29BEE7FF2EB}"/>
                </a:ext>
              </a:extLst>
            </p:cNvPr>
            <p:cNvSpPr txBox="1"/>
            <p:nvPr/>
          </p:nvSpPr>
          <p:spPr>
            <a:xfrm>
              <a:off x="10507380" y="1195504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2892C25-9B6D-3690-DAB0-8B4CA65EC3F0}"/>
                </a:ext>
              </a:extLst>
            </p:cNvPr>
            <p:cNvSpPr txBox="1"/>
            <p:nvPr/>
          </p:nvSpPr>
          <p:spPr>
            <a:xfrm>
              <a:off x="8483837" y="2215729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F05365-2C03-5918-D808-B5081E94761B}"/>
                </a:ext>
              </a:extLst>
            </p:cNvPr>
            <p:cNvSpPr txBox="1"/>
            <p:nvPr/>
          </p:nvSpPr>
          <p:spPr>
            <a:xfrm>
              <a:off x="10539289" y="2165040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167205-A2AA-4BF3-B3D6-D9778FA0D964}"/>
                </a:ext>
              </a:extLst>
            </p:cNvPr>
            <p:cNvSpPr txBox="1"/>
            <p:nvPr/>
          </p:nvSpPr>
          <p:spPr>
            <a:xfrm>
              <a:off x="9414617" y="2195695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55D8C06-A3C4-FFDE-4A6C-2EEB2668DDCB}"/>
                </a:ext>
              </a:extLst>
            </p:cNvPr>
            <p:cNvSpPr txBox="1"/>
            <p:nvPr/>
          </p:nvSpPr>
          <p:spPr>
            <a:xfrm>
              <a:off x="11437680" y="2165040"/>
              <a:ext cx="310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Octagon 26">
              <a:extLst>
                <a:ext uri="{FF2B5EF4-FFF2-40B4-BE49-F238E27FC236}">
                  <a16:creationId xmlns:a16="http://schemas.microsoft.com/office/drawing/2014/main" id="{4CD2DAA7-D0B0-0C22-3D4A-B1A26AF97B24}"/>
                </a:ext>
              </a:extLst>
            </p:cNvPr>
            <p:cNvSpPr/>
            <p:nvPr/>
          </p:nvSpPr>
          <p:spPr>
            <a:xfrm>
              <a:off x="9297838" y="2783514"/>
              <a:ext cx="375795" cy="375795"/>
            </a:xfrm>
            <a:prstGeom prst="octagon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8" name="Octagon 27">
              <a:extLst>
                <a:ext uri="{FF2B5EF4-FFF2-40B4-BE49-F238E27FC236}">
                  <a16:creationId xmlns:a16="http://schemas.microsoft.com/office/drawing/2014/main" id="{4311F907-269B-6EB2-3992-5A6643FDA86D}"/>
                </a:ext>
              </a:extLst>
            </p:cNvPr>
            <p:cNvSpPr/>
            <p:nvPr/>
          </p:nvSpPr>
          <p:spPr>
            <a:xfrm>
              <a:off x="10574073" y="2811251"/>
              <a:ext cx="375795" cy="375795"/>
            </a:xfrm>
            <a:prstGeom prst="octagon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0" name="Octagon 29">
              <a:extLst>
                <a:ext uri="{FF2B5EF4-FFF2-40B4-BE49-F238E27FC236}">
                  <a16:creationId xmlns:a16="http://schemas.microsoft.com/office/drawing/2014/main" id="{A5D07312-A650-9101-C5E2-FC7FD219A2B0}"/>
                </a:ext>
              </a:extLst>
            </p:cNvPr>
            <p:cNvSpPr/>
            <p:nvPr/>
          </p:nvSpPr>
          <p:spPr>
            <a:xfrm>
              <a:off x="11326370" y="2777091"/>
              <a:ext cx="375795" cy="375795"/>
            </a:xfrm>
            <a:prstGeom prst="octagon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8BDAC9-5565-8C27-AADB-B7C1DCFE078A}"/>
              </a:ext>
            </a:extLst>
          </p:cNvPr>
          <p:cNvGrpSpPr/>
          <p:nvPr/>
        </p:nvGrpSpPr>
        <p:grpSpPr>
          <a:xfrm>
            <a:off x="10305121" y="772417"/>
            <a:ext cx="1442822" cy="2321980"/>
            <a:chOff x="8914889" y="1068847"/>
            <a:chExt cx="1442822" cy="2321980"/>
          </a:xfrm>
        </p:grpSpPr>
        <p:pic>
          <p:nvPicPr>
            <p:cNvPr id="33" name="Picture 32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C24EA8E7-1AEF-714D-2149-E6A0526FF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1068" y="2913051"/>
              <a:ext cx="477776" cy="477776"/>
            </a:xfrm>
            <a:prstGeom prst="rect">
              <a:avLst/>
            </a:prstGeom>
          </p:spPr>
        </p:pic>
        <p:pic>
          <p:nvPicPr>
            <p:cNvPr id="34" name="Picture 33" descr="A coin next to a sign&#10;&#10;Description automatically generated">
              <a:extLst>
                <a:ext uri="{FF2B5EF4-FFF2-40B4-BE49-F238E27FC236}">
                  <a16:creationId xmlns:a16="http://schemas.microsoft.com/office/drawing/2014/main" id="{5EB8D5DE-B0D8-290C-3231-E97FC114B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4889" y="2906455"/>
              <a:ext cx="477776" cy="477776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B75438D-6118-4C03-A12D-24C913A8AED2}"/>
                </a:ext>
              </a:extLst>
            </p:cNvPr>
            <p:cNvCxnSpPr/>
            <p:nvPr/>
          </p:nvCxnSpPr>
          <p:spPr>
            <a:xfrm>
              <a:off x="9391067" y="1617187"/>
              <a:ext cx="0" cy="342151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89D15F2-D772-617F-DEFC-E442C7F80896}"/>
                </a:ext>
              </a:extLst>
            </p:cNvPr>
            <p:cNvCxnSpPr/>
            <p:nvPr/>
          </p:nvCxnSpPr>
          <p:spPr>
            <a:xfrm>
              <a:off x="9863970" y="1617187"/>
              <a:ext cx="0" cy="342151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CC6BFA09-5C47-867A-4F64-1240B4DAC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2179" y="1068847"/>
              <a:ext cx="477777" cy="477777"/>
            </a:xfrm>
            <a:prstGeom prst="rect">
              <a:avLst/>
            </a:prstGeom>
          </p:spPr>
        </p:pic>
        <p:pic>
          <p:nvPicPr>
            <p:cNvPr id="40" name="Picture 39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B032CE11-9FB2-6B2F-2EED-2BD5DCA1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9955" y="1076215"/>
              <a:ext cx="477777" cy="477777"/>
            </a:xfrm>
            <a:prstGeom prst="rect">
              <a:avLst/>
            </a:prstGeom>
          </p:spPr>
        </p:pic>
        <p:pic>
          <p:nvPicPr>
            <p:cNvPr id="43" name="Picture 42" descr="An old photo of a person&#10;&#10;Description automatically generated">
              <a:extLst>
                <a:ext uri="{FF2B5EF4-FFF2-40B4-BE49-F238E27FC236}">
                  <a16:creationId xmlns:a16="http://schemas.microsoft.com/office/drawing/2014/main" id="{1CDBA128-F09B-A565-55A6-F1D0E6D33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9935" y="2903225"/>
              <a:ext cx="477776" cy="477776"/>
            </a:xfrm>
            <a:prstGeom prst="rect">
              <a:avLst/>
            </a:prstGeom>
          </p:spPr>
        </p:pic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0D32088-C44A-5E09-08B8-33FD15DBAE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8271" y="2330487"/>
              <a:ext cx="137919" cy="53734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9D86446-C8FF-447B-E295-8178CE9EA9C3}"/>
                </a:ext>
              </a:extLst>
            </p:cNvPr>
            <p:cNvCxnSpPr>
              <a:cxnSpLocks/>
            </p:cNvCxnSpPr>
            <p:nvPr/>
          </p:nvCxnSpPr>
          <p:spPr>
            <a:xfrm>
              <a:off x="9915283" y="2334389"/>
              <a:ext cx="114949" cy="529543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2AA360E-0B4C-FF3E-CF6A-1CDE35598BC6}"/>
                </a:ext>
              </a:extLst>
            </p:cNvPr>
            <p:cNvCxnSpPr>
              <a:cxnSpLocks/>
            </p:cNvCxnSpPr>
            <p:nvPr/>
          </p:nvCxnSpPr>
          <p:spPr>
            <a:xfrm>
              <a:off x="9620251" y="2391262"/>
              <a:ext cx="0" cy="4727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CF1DE4F-FA15-BC76-A42A-3ABBF48540F4}"/>
                    </a:ext>
                  </a:extLst>
                </p:cNvPr>
                <p:cNvSpPr/>
                <p:nvPr/>
              </p:nvSpPr>
              <p:spPr>
                <a:xfrm>
                  <a:off x="9043164" y="1972877"/>
                  <a:ext cx="1141535" cy="552892"/>
                </a:xfrm>
                <a:custGeom>
                  <a:avLst/>
                  <a:gdLst>
                    <a:gd name="connsiteX0" fmla="*/ 1286539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434856 w 3657600"/>
                    <a:gd name="connsiteY3" fmla="*/ 10633 h 829339"/>
                    <a:gd name="connsiteX4" fmla="*/ 1286539 w 3657600"/>
                    <a:gd name="connsiteY4" fmla="*/ 0 h 829339"/>
                    <a:gd name="connsiteX0" fmla="*/ 1286539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424224 w 3657600"/>
                    <a:gd name="connsiteY3" fmla="*/ 1 h 829339"/>
                    <a:gd name="connsiteX4" fmla="*/ 1286539 w 3657600"/>
                    <a:gd name="connsiteY4" fmla="*/ 0 h 829339"/>
                    <a:gd name="connsiteX0" fmla="*/ 1190846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424224 w 3657600"/>
                    <a:gd name="connsiteY3" fmla="*/ 1 h 829339"/>
                    <a:gd name="connsiteX4" fmla="*/ 1190846 w 3657600"/>
                    <a:gd name="connsiteY4" fmla="*/ 0 h 829339"/>
                    <a:gd name="connsiteX0" fmla="*/ 1190846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498652 w 3657600"/>
                    <a:gd name="connsiteY3" fmla="*/ 1 h 829339"/>
                    <a:gd name="connsiteX4" fmla="*/ 1190846 w 3657600"/>
                    <a:gd name="connsiteY4" fmla="*/ 0 h 829339"/>
                    <a:gd name="connsiteX0" fmla="*/ 1031357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498652 w 3657600"/>
                    <a:gd name="connsiteY3" fmla="*/ 1 h 829339"/>
                    <a:gd name="connsiteX4" fmla="*/ 1031357 w 3657600"/>
                    <a:gd name="connsiteY4" fmla="*/ 0 h 829339"/>
                    <a:gd name="connsiteX0" fmla="*/ 1031357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604977 w 3657600"/>
                    <a:gd name="connsiteY3" fmla="*/ 10633 h 829339"/>
                    <a:gd name="connsiteX4" fmla="*/ 1031357 w 3657600"/>
                    <a:gd name="connsiteY4" fmla="*/ 0 h 829339"/>
                    <a:gd name="connsiteX0" fmla="*/ 1031357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817628 w 3657600"/>
                    <a:gd name="connsiteY3" fmla="*/ 10633 h 829339"/>
                    <a:gd name="connsiteX4" fmla="*/ 1031357 w 3657600"/>
                    <a:gd name="connsiteY4" fmla="*/ 0 h 829339"/>
                    <a:gd name="connsiteX0" fmla="*/ 861236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817628 w 3657600"/>
                    <a:gd name="connsiteY3" fmla="*/ 10633 h 829339"/>
                    <a:gd name="connsiteX4" fmla="*/ 861236 w 3657600"/>
                    <a:gd name="connsiteY4" fmla="*/ 0 h 829339"/>
                    <a:gd name="connsiteX0" fmla="*/ 396776 w 3193140"/>
                    <a:gd name="connsiteY0" fmla="*/ 0 h 829339"/>
                    <a:gd name="connsiteX1" fmla="*/ 0 w 3193140"/>
                    <a:gd name="connsiteY1" fmla="*/ 829339 h 829339"/>
                    <a:gd name="connsiteX2" fmla="*/ 3193140 w 3193140"/>
                    <a:gd name="connsiteY2" fmla="*/ 829339 h 829339"/>
                    <a:gd name="connsiteX3" fmla="*/ 2353168 w 3193140"/>
                    <a:gd name="connsiteY3" fmla="*/ 10633 h 829339"/>
                    <a:gd name="connsiteX4" fmla="*/ 396776 w 3193140"/>
                    <a:gd name="connsiteY4" fmla="*/ 0 h 829339"/>
                    <a:gd name="connsiteX0" fmla="*/ 396776 w 2662330"/>
                    <a:gd name="connsiteY0" fmla="*/ 0 h 841548"/>
                    <a:gd name="connsiteX1" fmla="*/ 0 w 2662330"/>
                    <a:gd name="connsiteY1" fmla="*/ 829339 h 841548"/>
                    <a:gd name="connsiteX2" fmla="*/ 2662330 w 2662330"/>
                    <a:gd name="connsiteY2" fmla="*/ 841548 h 841548"/>
                    <a:gd name="connsiteX3" fmla="*/ 2353168 w 2662330"/>
                    <a:gd name="connsiteY3" fmla="*/ 10633 h 841548"/>
                    <a:gd name="connsiteX4" fmla="*/ 396776 w 2662330"/>
                    <a:gd name="connsiteY4" fmla="*/ 0 h 84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62330" h="841548">
                      <a:moveTo>
                        <a:pt x="396776" y="0"/>
                      </a:moveTo>
                      <a:lnTo>
                        <a:pt x="0" y="829339"/>
                      </a:lnTo>
                      <a:lnTo>
                        <a:pt x="2662330" y="841548"/>
                      </a:lnTo>
                      <a:lnTo>
                        <a:pt x="2353168" y="10633"/>
                      </a:lnTo>
                      <a:lnTo>
                        <a:pt x="396776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7CF1DE4F-FA15-BC76-A42A-3ABBF48540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3164" y="1972877"/>
                  <a:ext cx="1141535" cy="552892"/>
                </a:xfrm>
                <a:custGeom>
                  <a:avLst/>
                  <a:gdLst>
                    <a:gd name="connsiteX0" fmla="*/ 1286539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434856 w 3657600"/>
                    <a:gd name="connsiteY3" fmla="*/ 10633 h 829339"/>
                    <a:gd name="connsiteX4" fmla="*/ 1286539 w 3657600"/>
                    <a:gd name="connsiteY4" fmla="*/ 0 h 829339"/>
                    <a:gd name="connsiteX0" fmla="*/ 1286539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424224 w 3657600"/>
                    <a:gd name="connsiteY3" fmla="*/ 1 h 829339"/>
                    <a:gd name="connsiteX4" fmla="*/ 1286539 w 3657600"/>
                    <a:gd name="connsiteY4" fmla="*/ 0 h 829339"/>
                    <a:gd name="connsiteX0" fmla="*/ 1190846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424224 w 3657600"/>
                    <a:gd name="connsiteY3" fmla="*/ 1 h 829339"/>
                    <a:gd name="connsiteX4" fmla="*/ 1190846 w 3657600"/>
                    <a:gd name="connsiteY4" fmla="*/ 0 h 829339"/>
                    <a:gd name="connsiteX0" fmla="*/ 1190846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498652 w 3657600"/>
                    <a:gd name="connsiteY3" fmla="*/ 1 h 829339"/>
                    <a:gd name="connsiteX4" fmla="*/ 1190846 w 3657600"/>
                    <a:gd name="connsiteY4" fmla="*/ 0 h 829339"/>
                    <a:gd name="connsiteX0" fmla="*/ 1031357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498652 w 3657600"/>
                    <a:gd name="connsiteY3" fmla="*/ 1 h 829339"/>
                    <a:gd name="connsiteX4" fmla="*/ 1031357 w 3657600"/>
                    <a:gd name="connsiteY4" fmla="*/ 0 h 829339"/>
                    <a:gd name="connsiteX0" fmla="*/ 1031357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604977 w 3657600"/>
                    <a:gd name="connsiteY3" fmla="*/ 10633 h 829339"/>
                    <a:gd name="connsiteX4" fmla="*/ 1031357 w 3657600"/>
                    <a:gd name="connsiteY4" fmla="*/ 0 h 829339"/>
                    <a:gd name="connsiteX0" fmla="*/ 1031357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817628 w 3657600"/>
                    <a:gd name="connsiteY3" fmla="*/ 10633 h 829339"/>
                    <a:gd name="connsiteX4" fmla="*/ 1031357 w 3657600"/>
                    <a:gd name="connsiteY4" fmla="*/ 0 h 829339"/>
                    <a:gd name="connsiteX0" fmla="*/ 861236 w 3657600"/>
                    <a:gd name="connsiteY0" fmla="*/ 0 h 829339"/>
                    <a:gd name="connsiteX1" fmla="*/ 0 w 3657600"/>
                    <a:gd name="connsiteY1" fmla="*/ 829339 h 829339"/>
                    <a:gd name="connsiteX2" fmla="*/ 3657600 w 3657600"/>
                    <a:gd name="connsiteY2" fmla="*/ 829339 h 829339"/>
                    <a:gd name="connsiteX3" fmla="*/ 2817628 w 3657600"/>
                    <a:gd name="connsiteY3" fmla="*/ 10633 h 829339"/>
                    <a:gd name="connsiteX4" fmla="*/ 861236 w 3657600"/>
                    <a:gd name="connsiteY4" fmla="*/ 0 h 829339"/>
                    <a:gd name="connsiteX0" fmla="*/ 396776 w 3193140"/>
                    <a:gd name="connsiteY0" fmla="*/ 0 h 829339"/>
                    <a:gd name="connsiteX1" fmla="*/ 0 w 3193140"/>
                    <a:gd name="connsiteY1" fmla="*/ 829339 h 829339"/>
                    <a:gd name="connsiteX2" fmla="*/ 3193140 w 3193140"/>
                    <a:gd name="connsiteY2" fmla="*/ 829339 h 829339"/>
                    <a:gd name="connsiteX3" fmla="*/ 2353168 w 3193140"/>
                    <a:gd name="connsiteY3" fmla="*/ 10633 h 829339"/>
                    <a:gd name="connsiteX4" fmla="*/ 396776 w 3193140"/>
                    <a:gd name="connsiteY4" fmla="*/ 0 h 829339"/>
                    <a:gd name="connsiteX0" fmla="*/ 396776 w 2662330"/>
                    <a:gd name="connsiteY0" fmla="*/ 0 h 841548"/>
                    <a:gd name="connsiteX1" fmla="*/ 0 w 2662330"/>
                    <a:gd name="connsiteY1" fmla="*/ 829339 h 841548"/>
                    <a:gd name="connsiteX2" fmla="*/ 2662330 w 2662330"/>
                    <a:gd name="connsiteY2" fmla="*/ 841548 h 841548"/>
                    <a:gd name="connsiteX3" fmla="*/ 2353168 w 2662330"/>
                    <a:gd name="connsiteY3" fmla="*/ 10633 h 841548"/>
                    <a:gd name="connsiteX4" fmla="*/ 396776 w 2662330"/>
                    <a:gd name="connsiteY4" fmla="*/ 0 h 84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62330" h="841548">
                      <a:moveTo>
                        <a:pt x="396776" y="0"/>
                      </a:moveTo>
                      <a:lnTo>
                        <a:pt x="0" y="829339"/>
                      </a:lnTo>
                      <a:lnTo>
                        <a:pt x="2662330" y="841548"/>
                      </a:lnTo>
                      <a:lnTo>
                        <a:pt x="2353168" y="10633"/>
                      </a:lnTo>
                      <a:lnTo>
                        <a:pt x="396776" y="0"/>
                      </a:lnTo>
                      <a:close/>
                    </a:path>
                  </a:pathLst>
                </a:cu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092FCDCA-B04B-E389-CE59-2E7F044AD96E}"/>
              </a:ext>
            </a:extLst>
          </p:cNvPr>
          <p:cNvSpPr/>
          <p:nvPr/>
        </p:nvSpPr>
        <p:spPr>
          <a:xfrm rot="5400000">
            <a:off x="10920491" y="2458423"/>
            <a:ext cx="199391" cy="1584019"/>
          </a:xfrm>
          <a:prstGeom prst="rightBrace">
            <a:avLst>
              <a:gd name="adj1" fmla="val 6037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98025C-803F-8A44-7337-DFECF9580220}"/>
                  </a:ext>
                </a:extLst>
              </p:cNvPr>
              <p:cNvSpPr txBox="1"/>
              <p:nvPr/>
            </p:nvSpPr>
            <p:spPr>
              <a:xfrm>
                <a:off x="10827216" y="3290152"/>
                <a:ext cx="404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298025C-803F-8A44-7337-DFECF9580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216" y="3290152"/>
                <a:ext cx="40465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72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30518C-E99D-E7EE-4208-2E397995BD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7568" y="20727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Fooling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decision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C30518C-E99D-E7EE-4208-2E397995B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7568" y="207273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A3EE-F6D7-26A1-7068-35E11DB4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989A07-D335-867F-21A9-E22B7F462259}"/>
                  </a:ext>
                </a:extLst>
              </p:cNvPr>
              <p:cNvSpPr/>
              <p:nvPr/>
            </p:nvSpPr>
            <p:spPr>
              <a:xfrm>
                <a:off x="390793" y="1664869"/>
                <a:ext cx="11410413" cy="2239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[Naor, Naor 1993] [Alon,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Goldreich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Håstad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Peralta 1992] 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Kushilevitz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Mansour 1993]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explicit PRG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fools depth-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decision trees with error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seed length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lit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8989A07-D335-867F-21A9-E22B7F462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93" y="1664869"/>
                <a:ext cx="11410413" cy="2239128"/>
              </a:xfrm>
              <a:prstGeom prst="rect">
                <a:avLst/>
              </a:prstGeom>
              <a:blipFill>
                <a:blip r:embed="rId3"/>
                <a:stretch>
                  <a:fillRect l="-213" r="-53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6CD64EC2-C543-05D4-71E6-C3CC309A3EE4}"/>
                  </a:ext>
                </a:extLst>
              </p:cNvPr>
              <p:cNvSpPr/>
              <p:nvPr/>
            </p:nvSpPr>
            <p:spPr>
              <a:xfrm>
                <a:off x="690662" y="4036030"/>
                <a:ext cx="9144002" cy="2685423"/>
              </a:xfrm>
              <a:prstGeom prst="cloudCallout">
                <a:avLst>
                  <a:gd name="adj1" fmla="val 35399"/>
                  <a:gd name="adj2" fmla="val -5821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Proof sketch: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Use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-wise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-biased generator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Seed length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2⋅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hought Bubble: Cloud 9">
                <a:extLst>
                  <a:ext uri="{FF2B5EF4-FFF2-40B4-BE49-F238E27FC236}">
                    <a16:creationId xmlns:a16="http://schemas.microsoft.com/office/drawing/2014/main" id="{6CD64EC2-C543-05D4-71E6-C3CC309A3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62" y="4036030"/>
                <a:ext cx="9144002" cy="2685423"/>
              </a:xfrm>
              <a:prstGeom prst="cloudCallout">
                <a:avLst>
                  <a:gd name="adj1" fmla="val 35399"/>
                  <a:gd name="adj2" fmla="val -58213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8B3845-2ED9-60EB-9F54-27B0C87D4104}"/>
                  </a:ext>
                </a:extLst>
              </p:cNvPr>
              <p:cNvSpPr/>
              <p:nvPr/>
            </p:nvSpPr>
            <p:spPr>
              <a:xfrm>
                <a:off x="390793" y="4168063"/>
                <a:ext cx="11410413" cy="22391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(this work): </a:t>
                </a:r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an arbitrarily small constant.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explicit PRG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fools depth-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decision trees with error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seed length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8B3845-2ED9-60EB-9F54-27B0C87D4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93" y="4168063"/>
                <a:ext cx="11410413" cy="2239128"/>
              </a:xfrm>
              <a:prstGeom prst="rect">
                <a:avLst/>
              </a:prstGeom>
              <a:blipFill>
                <a:blip r:embed="rId6"/>
                <a:stretch>
                  <a:fillRect l="-213" r="-53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544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81634-C40B-8A58-C8D1-9398D1D9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E26814-7A7D-A568-07C0-0ADC4F75FA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7568" y="20727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Fooling </a:t>
                </a:r>
                <a:r>
                  <a:rPr lang="en-US" dirty="0">
                    <a:solidFill>
                      <a:schemeClr val="accent1"/>
                    </a:solidFill>
                  </a:rPr>
                  <a:t>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decision trees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5E26814-7A7D-A568-07C0-0ADC4F75F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7568" y="207273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D20A-1B89-4EED-386E-FA8AB7A8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BF53BF-BB0B-F993-0AF2-E4BFBB77A10A}"/>
                  </a:ext>
                </a:extLst>
              </p:cNvPr>
              <p:cNvSpPr/>
              <p:nvPr/>
            </p:nvSpPr>
            <p:spPr>
              <a:xfrm>
                <a:off x="390793" y="1664869"/>
                <a:ext cx="11410413" cy="22391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[Naor, Naor 1993] [Alon,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Goldreich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Håstad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Peralta 1992] 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Kushilevitz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Mansour 1993]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explicit PRG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fools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decision trees with error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seed length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m:rPr>
                                    <m:lit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BF53BF-BB0B-F993-0AF2-E4BFBB77A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93" y="1664869"/>
                <a:ext cx="11410413" cy="2239128"/>
              </a:xfrm>
              <a:prstGeom prst="rect">
                <a:avLst/>
              </a:prstGeom>
              <a:blipFill>
                <a:blip r:embed="rId3"/>
                <a:stretch>
                  <a:fillRect l="-213" b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23710C-36C3-C6F3-E149-1AEA6197C283}"/>
                  </a:ext>
                </a:extLst>
              </p:cNvPr>
              <p:cNvSpPr/>
              <p:nvPr/>
            </p:nvSpPr>
            <p:spPr>
              <a:xfrm>
                <a:off x="390793" y="4168063"/>
                <a:ext cx="11410413" cy="22391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(this work): </a:t>
                </a:r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an arbitrarily small constant.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explicit PRG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fools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size-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decision trees with error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seed length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323710C-36C3-C6F3-E149-1AEA6197C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93" y="4168063"/>
                <a:ext cx="11410413" cy="2239128"/>
              </a:xfrm>
              <a:prstGeom prst="rect">
                <a:avLst/>
              </a:prstGeom>
              <a:blipFill>
                <a:blip r:embed="rId4"/>
                <a:stretch>
                  <a:fillRect l="-213" b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915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5470-E7F6-EC2E-B6CE-70B51EE0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care about this factor of two?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043B5-354F-F69D-5EFB-AEBC5B9ACC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Answer 1: It’s a fundamental problem</a:t>
                </a:r>
              </a:p>
              <a:p>
                <a:r>
                  <a:rPr lang="en-US" dirty="0"/>
                  <a:t>Answer 2: One can prove a lower bound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Answer 3 (main): There is a connection with </a:t>
                </a:r>
                <a:r>
                  <a:rPr lang="en-US" dirty="0">
                    <a:solidFill>
                      <a:schemeClr val="accent1"/>
                    </a:solidFill>
                  </a:rPr>
                  <a:t>circuit complexity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043B5-354F-F69D-5EFB-AEBC5B9AC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18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7A4B2-B40E-7798-2B48-21EF5669B9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Circuits over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basis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7A4B2-B40E-7798-2B48-21EF5669B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D7503-D8A8-8B9C-6A45-4124E5679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464" y="1825625"/>
                <a:ext cx="7683229" cy="4667250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-circuit </a:t>
                </a:r>
                <a:r>
                  <a:rPr lang="en-US" dirty="0"/>
                  <a:t>is a network of AND/OR/NOT gates applied to Boolean variables</a:t>
                </a:r>
              </a:p>
              <a:p>
                <a:r>
                  <a:rPr lang="en-US" dirty="0"/>
                  <a:t>Each AND/OR gate has only </a:t>
                </a:r>
                <a:r>
                  <a:rPr lang="en-US" dirty="0">
                    <a:solidFill>
                      <a:schemeClr val="accent1"/>
                    </a:solidFill>
                  </a:rPr>
                  <a:t>two incoming wires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size</a:t>
                </a:r>
                <a:r>
                  <a:rPr lang="en-US" dirty="0"/>
                  <a:t> of the circuit is the total number of </a:t>
                </a:r>
                <a:r>
                  <a:rPr lang="en-US" dirty="0">
                    <a:solidFill>
                      <a:schemeClr val="accent1"/>
                    </a:solidFill>
                  </a:rPr>
                  <a:t>AND/OR</a:t>
                </a:r>
                <a:r>
                  <a:rPr lang="en-US" dirty="0"/>
                  <a:t> gates</a:t>
                </a:r>
              </a:p>
              <a:p>
                <a:pPr lvl="1"/>
                <a:r>
                  <a:rPr lang="en-US" dirty="0"/>
                  <a:t>NOT gates are not counted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D7503-D8A8-8B9C-6A45-4124E5679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464" y="1825625"/>
                <a:ext cx="7683229" cy="4667250"/>
              </a:xfr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755871A-C0BD-C4CC-FE46-BFC5B09C377E}"/>
              </a:ext>
            </a:extLst>
          </p:cNvPr>
          <p:cNvGrpSpPr/>
          <p:nvPr/>
        </p:nvGrpSpPr>
        <p:grpSpPr>
          <a:xfrm>
            <a:off x="8335062" y="77821"/>
            <a:ext cx="3624327" cy="6624535"/>
            <a:chOff x="8335062" y="77821"/>
            <a:chExt cx="3624327" cy="662453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B246B3-3103-C056-989D-591F563DDF6C}"/>
                </a:ext>
              </a:extLst>
            </p:cNvPr>
            <p:cNvSpPr/>
            <p:nvPr/>
          </p:nvSpPr>
          <p:spPr>
            <a:xfrm>
              <a:off x="8335062" y="77821"/>
              <a:ext cx="3624327" cy="66245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27E9D4-702D-07BE-4F67-B940FD4F8171}"/>
                    </a:ext>
                  </a:extLst>
                </p:cNvPr>
                <p:cNvSpPr/>
                <p:nvPr/>
              </p:nvSpPr>
              <p:spPr>
                <a:xfrm>
                  <a:off x="9104781" y="5108193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27E9D4-702D-07BE-4F67-B940FD4F8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4781" y="5108193"/>
                  <a:ext cx="574715" cy="57471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B118696-22BB-5054-904D-7BFD6CF0A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5013" y="5625729"/>
              <a:ext cx="154989" cy="5351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29B0CD7-92F0-4024-0A30-F75276685929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 flipV="1">
              <a:off x="9595331" y="5598743"/>
              <a:ext cx="598254" cy="5522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850D49-A8ED-E12B-BE50-2D16AF1E8B67}"/>
                    </a:ext>
                  </a:extLst>
                </p:cNvPr>
                <p:cNvSpPr txBox="1"/>
                <p:nvPr/>
              </p:nvSpPr>
              <p:spPr>
                <a:xfrm>
                  <a:off x="8854358" y="6118749"/>
                  <a:ext cx="485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850D49-A8ED-E12B-BE50-2D16AF1E8B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358" y="6118749"/>
                  <a:ext cx="48597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A222734-476B-256F-C44E-1A59AD7B4E3B}"/>
                    </a:ext>
                  </a:extLst>
                </p:cNvPr>
                <p:cNvSpPr/>
                <p:nvPr/>
              </p:nvSpPr>
              <p:spPr>
                <a:xfrm>
                  <a:off x="10082521" y="5127142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A222734-476B-256F-C44E-1A59AD7B4E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521" y="5127142"/>
                  <a:ext cx="574715" cy="57471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2D31F57-7EA4-EE9D-6EF9-69D90DFADA01}"/>
                    </a:ext>
                  </a:extLst>
                </p:cNvPr>
                <p:cNvSpPr/>
                <p:nvPr/>
              </p:nvSpPr>
              <p:spPr>
                <a:xfrm>
                  <a:off x="11052976" y="5123320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2D31F57-7EA4-EE9D-6EF9-69D90DFADA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976" y="5123320"/>
                  <a:ext cx="574715" cy="57471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300B126-4AA1-A2BA-0A50-34912A059C74}"/>
                    </a:ext>
                  </a:extLst>
                </p:cNvPr>
                <p:cNvSpPr txBox="1"/>
                <p:nvPr/>
              </p:nvSpPr>
              <p:spPr>
                <a:xfrm>
                  <a:off x="10161230" y="6109021"/>
                  <a:ext cx="485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300B126-4AA1-A2BA-0A50-34912A059C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1230" y="6109021"/>
                  <a:ext cx="48597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2A7F117-AA13-8052-0FF7-6A1D40295BE5}"/>
                    </a:ext>
                  </a:extLst>
                </p:cNvPr>
                <p:cNvSpPr txBox="1"/>
                <p:nvPr/>
              </p:nvSpPr>
              <p:spPr>
                <a:xfrm>
                  <a:off x="11406116" y="6118749"/>
                  <a:ext cx="485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2A7F117-AA13-8052-0FF7-6A1D40295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06116" y="6118749"/>
                  <a:ext cx="48597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87CD0B8-8B70-33A9-950D-88AE1BA9A801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V="1">
              <a:off x="9260991" y="5617692"/>
              <a:ext cx="905695" cy="543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D6CD0EC-B402-58F6-78D2-59BDBAB7F502}"/>
                </a:ext>
              </a:extLst>
            </p:cNvPr>
            <p:cNvCxnSpPr>
              <a:cxnSpLocks/>
              <a:endCxn id="32" idx="5"/>
            </p:cNvCxnSpPr>
            <p:nvPr/>
          </p:nvCxnSpPr>
          <p:spPr>
            <a:xfrm flipH="1" flipV="1">
              <a:off x="10573071" y="5617692"/>
              <a:ext cx="776489" cy="5670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8CFEBEC-47B2-7070-E5D9-EA7E97BB94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438725" y="5674368"/>
              <a:ext cx="126460" cy="428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C749C44-7C6A-F03C-06BA-2B85C282ED2B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V="1">
              <a:off x="10563236" y="5613870"/>
              <a:ext cx="573905" cy="53715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BD9DBDB-5724-FF90-2FD7-B23B4511CD20}"/>
                    </a:ext>
                  </a:extLst>
                </p:cNvPr>
                <p:cNvSpPr/>
                <p:nvPr/>
              </p:nvSpPr>
              <p:spPr>
                <a:xfrm>
                  <a:off x="9605061" y="4035451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BD9DBDB-5724-FF90-2FD7-B23B4511CD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5061" y="4035451"/>
                  <a:ext cx="574715" cy="57471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8CB5266-FEC2-26CA-6D52-2725DBEE11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9943" y="4573599"/>
              <a:ext cx="243192" cy="5544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1B6067C-20A8-3AC7-5499-FFB13205458F}"/>
                </a:ext>
              </a:extLst>
            </p:cNvPr>
            <p:cNvCxnSpPr>
              <a:cxnSpLocks/>
            </p:cNvCxnSpPr>
            <p:nvPr/>
          </p:nvCxnSpPr>
          <p:spPr>
            <a:xfrm>
              <a:off x="10028267" y="4574916"/>
              <a:ext cx="243192" cy="5447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14C7213-98AB-AB0A-4DDC-0D1E40CC2E98}"/>
                    </a:ext>
                  </a:extLst>
                </p:cNvPr>
                <p:cNvSpPr/>
                <p:nvPr/>
              </p:nvSpPr>
              <p:spPr>
                <a:xfrm>
                  <a:off x="10759249" y="3135051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14C7213-98AB-AB0A-4DDC-0D1E40CC2E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9249" y="3135051"/>
                  <a:ext cx="574715" cy="57471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FC12011-CF53-CED3-80E8-9D43225DF677}"/>
                </a:ext>
              </a:extLst>
            </p:cNvPr>
            <p:cNvCxnSpPr>
              <a:cxnSpLocks/>
              <a:stCxn id="76" idx="3"/>
              <a:endCxn id="67" idx="7"/>
            </p:cNvCxnSpPr>
            <p:nvPr/>
          </p:nvCxnSpPr>
          <p:spPr>
            <a:xfrm flipH="1">
              <a:off x="10095611" y="3625601"/>
              <a:ext cx="747803" cy="49401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CC8C7A8-25FC-5E33-3A79-682B9630D965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11137168" y="3670470"/>
              <a:ext cx="203166" cy="145285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430C6C3-339F-4BD0-777A-41DF90E4BCD5}"/>
                    </a:ext>
                  </a:extLst>
                </p:cNvPr>
                <p:cNvSpPr/>
                <p:nvPr/>
              </p:nvSpPr>
              <p:spPr>
                <a:xfrm>
                  <a:off x="9990919" y="2407450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B430C6C3-339F-4BD0-777A-41DF90E4B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0919" y="2407450"/>
                  <a:ext cx="574715" cy="57471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CA55408-5EE3-1A19-41BB-BD3E708F59FF}"/>
                    </a:ext>
                  </a:extLst>
                </p:cNvPr>
                <p:cNvSpPr/>
                <p:nvPr/>
              </p:nvSpPr>
              <p:spPr>
                <a:xfrm>
                  <a:off x="9196107" y="2405002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CCA55408-5EE3-1A19-41BB-BD3E708F59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107" y="2405002"/>
                  <a:ext cx="574715" cy="57471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527DA0E-D40F-4E93-C71D-42BEF1FC70C2}"/>
                    </a:ext>
                  </a:extLst>
                </p:cNvPr>
                <p:cNvSpPr txBox="1"/>
                <p:nvPr/>
              </p:nvSpPr>
              <p:spPr>
                <a:xfrm>
                  <a:off x="8574003" y="3158402"/>
                  <a:ext cx="485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8527DA0E-D40F-4E93-C71D-42BEF1FC7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003" y="3158402"/>
                  <a:ext cx="48597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776617C-5231-A023-2805-2430525EFB42}"/>
                </a:ext>
              </a:extLst>
            </p:cNvPr>
            <p:cNvCxnSpPr>
              <a:cxnSpLocks/>
              <a:stCxn id="88" idx="5"/>
              <a:endCxn id="76" idx="1"/>
            </p:cNvCxnSpPr>
            <p:nvPr/>
          </p:nvCxnSpPr>
          <p:spPr>
            <a:xfrm>
              <a:off x="10481469" y="2898000"/>
              <a:ext cx="361945" cy="32121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3F455D20-59C9-4AD7-BB70-F34DE752CEA8}"/>
                </a:ext>
              </a:extLst>
            </p:cNvPr>
            <p:cNvCxnSpPr>
              <a:cxnSpLocks/>
              <a:stCxn id="90" idx="3"/>
            </p:cNvCxnSpPr>
            <p:nvPr/>
          </p:nvCxnSpPr>
          <p:spPr>
            <a:xfrm flipH="1">
              <a:off x="8937842" y="2895552"/>
              <a:ext cx="342430" cy="34463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2AE4EBD-B715-5AB7-661E-C5DF70F255FF}"/>
                    </a:ext>
                  </a:extLst>
                </p:cNvPr>
                <p:cNvSpPr/>
                <p:nvPr/>
              </p:nvSpPr>
              <p:spPr>
                <a:xfrm>
                  <a:off x="9001683" y="1508317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E2AE4EBD-B715-5AB7-661E-C5DF70F255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1683" y="1508317"/>
                  <a:ext cx="574715" cy="574715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B08C2802-D6A4-A86D-2ED4-149D3714FCF0}"/>
                    </a:ext>
                  </a:extLst>
                </p:cNvPr>
                <p:cNvSpPr/>
                <p:nvPr/>
              </p:nvSpPr>
              <p:spPr>
                <a:xfrm>
                  <a:off x="10262092" y="1489408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00" name="Oval 99">
                  <a:extLst>
                    <a:ext uri="{FF2B5EF4-FFF2-40B4-BE49-F238E27FC236}">
                      <a16:creationId xmlns:a16="http://schemas.microsoft.com/office/drawing/2014/main" id="{B08C2802-D6A4-A86D-2ED4-149D3714FC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2092" y="1489408"/>
                  <a:ext cx="574715" cy="574715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50DBD65-80F4-5EE4-ADAC-2B2D7BA36E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4358" y="2055678"/>
              <a:ext cx="269184" cy="11385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09C206F-8D8D-DFC7-2CF0-660A7B2AE245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10679968" y="2026495"/>
              <a:ext cx="366639" cy="110855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0771136-4787-FC55-0CB5-2E6B0E8DAE99}"/>
                </a:ext>
              </a:extLst>
            </p:cNvPr>
            <p:cNvCxnSpPr>
              <a:cxnSpLocks/>
              <a:stCxn id="99" idx="5"/>
              <a:endCxn id="88" idx="1"/>
            </p:cNvCxnSpPr>
            <p:nvPr/>
          </p:nvCxnSpPr>
          <p:spPr>
            <a:xfrm>
              <a:off x="9492233" y="1998867"/>
              <a:ext cx="582851" cy="49274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011AEF8-1C3A-7F13-0B6C-C89C9D5504FC}"/>
                </a:ext>
              </a:extLst>
            </p:cNvPr>
            <p:cNvCxnSpPr>
              <a:cxnSpLocks/>
              <a:stCxn id="100" idx="3"/>
              <a:endCxn id="90" idx="7"/>
            </p:cNvCxnSpPr>
            <p:nvPr/>
          </p:nvCxnSpPr>
          <p:spPr>
            <a:xfrm flipH="1">
              <a:off x="9686657" y="1979958"/>
              <a:ext cx="659600" cy="5092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D682F9AC-180E-9524-AA81-8DA3D82F3306}"/>
                    </a:ext>
                  </a:extLst>
                </p:cNvPr>
                <p:cNvSpPr/>
                <p:nvPr/>
              </p:nvSpPr>
              <p:spPr>
                <a:xfrm>
                  <a:off x="9638325" y="721888"/>
                  <a:ext cx="574715" cy="574715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D682F9AC-180E-9524-AA81-8DA3D82F33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8325" y="721888"/>
                  <a:ext cx="574715" cy="574715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3AE32BD-89E2-1253-2079-06DE892587B1}"/>
                </a:ext>
              </a:extLst>
            </p:cNvPr>
            <p:cNvCxnSpPr>
              <a:cxnSpLocks/>
              <a:stCxn id="115" idx="5"/>
              <a:endCxn id="100" idx="1"/>
            </p:cNvCxnSpPr>
            <p:nvPr/>
          </p:nvCxnSpPr>
          <p:spPr>
            <a:xfrm>
              <a:off x="10128875" y="1212438"/>
              <a:ext cx="217382" cy="36113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11DBC11A-C861-CE35-30DB-9997449D3C2F}"/>
                </a:ext>
              </a:extLst>
            </p:cNvPr>
            <p:cNvCxnSpPr>
              <a:cxnSpLocks/>
              <a:stCxn id="115" idx="3"/>
              <a:endCxn id="99" idx="7"/>
            </p:cNvCxnSpPr>
            <p:nvPr/>
          </p:nvCxnSpPr>
          <p:spPr>
            <a:xfrm flipH="1">
              <a:off x="9492233" y="1212438"/>
              <a:ext cx="230257" cy="3800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01A72-582F-FE89-EB3F-17D777FDDB91}"/>
                </a:ext>
              </a:extLst>
            </p:cNvPr>
            <p:cNvCxnSpPr>
              <a:cxnSpLocks/>
              <a:endCxn id="115" idx="0"/>
            </p:cNvCxnSpPr>
            <p:nvPr/>
          </p:nvCxnSpPr>
          <p:spPr>
            <a:xfrm>
              <a:off x="9925682" y="296694"/>
              <a:ext cx="1" cy="4251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727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1BD8B2-B413-202D-CD51-EA505A2EA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6" y="1825625"/>
                <a:ext cx="11410950" cy="45466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[Shannon 1949]</a:t>
                </a:r>
                <a:r>
                  <a:rPr lang="en-US" dirty="0"/>
                  <a:t>: There </a:t>
                </a:r>
                <a:r>
                  <a:rPr lang="en-US" dirty="0">
                    <a:solidFill>
                      <a:schemeClr val="accent1"/>
                    </a:solidFill>
                  </a:rPr>
                  <a:t>exists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such that every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if we want an explicit hard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[Schnorr 1974]</a:t>
                </a:r>
                <a:r>
                  <a:rPr lang="en-US" dirty="0"/>
                  <a:t>: 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such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Theorem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[Zwick 1991]</a:t>
                </a:r>
                <a:r>
                  <a:rPr lang="en-US" dirty="0"/>
                  <a:t>: 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such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[Lachish and Raz 2001]</a:t>
                </a:r>
                <a:r>
                  <a:rPr lang="en-US" dirty="0"/>
                  <a:t>: 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such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4.5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1600" dirty="0">
                    <a:solidFill>
                      <a:srgbClr val="C00000"/>
                    </a:solidFill>
                  </a:rPr>
                  <a:t>[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Iwama</a:t>
                </a:r>
                <a:r>
                  <a:rPr lang="en-US" sz="1600" dirty="0">
                    <a:solidFill>
                      <a:srgbClr val="C00000"/>
                    </a:solidFill>
                  </a:rPr>
                  <a:t> and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Morizumi</a:t>
                </a:r>
                <a:r>
                  <a:rPr lang="en-US" sz="1600" dirty="0">
                    <a:solidFill>
                      <a:srgbClr val="C00000"/>
                    </a:solidFill>
                  </a:rPr>
                  <a:t> 2002]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such that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-circuit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01BD8B2-B413-202D-CD51-EA505A2EA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6" y="1825625"/>
                <a:ext cx="11410950" cy="4546600"/>
              </a:xfrm>
              <a:blipFill>
                <a:blip r:embed="rId2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6D9D48E-AC8B-EE89-10CD-3378FB75F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Circuits are poorly understood</a:t>
            </a:r>
          </a:p>
        </p:txBody>
      </p:sp>
    </p:spTree>
    <p:extLst>
      <p:ext uri="{BB962C8B-B14F-4D97-AF65-F5344CB8AC3E}">
        <p14:creationId xmlns:p14="http://schemas.microsoft.com/office/powerpoint/2010/main" val="41765667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15529</TotalTime>
  <Words>1844</Words>
  <Application>Microsoft Office PowerPoint</Application>
  <PresentationFormat>Widescreen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Fooling Near-Maximal Decision Trees</vt:lpstr>
      <vt:lpstr>Pseudorandom generators</vt:lpstr>
      <vt:lpstr>Decision trees</vt:lpstr>
      <vt:lpstr>Example: Fooling depth-2 decision trees</vt:lpstr>
      <vt:lpstr>Fooling depth-k decision trees</vt:lpstr>
      <vt:lpstr>Fooling size-2^k decision trees</vt:lpstr>
      <vt:lpstr>Why care about this factor of two?</vt:lpstr>
      <vt:lpstr>Circuits over the U_2 basis</vt:lpstr>
      <vt:lpstr>Circuits are poorly understood</vt:lpstr>
      <vt:lpstr>Our contribution: A PRG that fools U_2-circuits</vt:lpstr>
      <vt:lpstr>How we construct our new PRG</vt:lpstr>
      <vt:lpstr>k-wise uniform bits</vt:lpstr>
      <vt:lpstr>A classic k-wise uniform generator</vt:lpstr>
      <vt:lpstr>The regime k=Θ(n)</vt:lpstr>
      <vt:lpstr>Almost k-wise uniformity</vt:lpstr>
      <vt:lpstr>Almost k-wise uniformity</vt:lpstr>
      <vt:lpstr>Key new concept: k-wise probable uniformity</vt:lpstr>
      <vt:lpstr>Main technical contribution</vt:lpstr>
      <vt:lpstr>Pairwise uniform hash functions</vt:lpstr>
      <vt:lpstr>A sampling lemma</vt:lpstr>
      <vt:lpstr>Proof of sampling lemma</vt:lpstr>
      <vt:lpstr>We can tolerate “bad events”</vt:lpstr>
      <vt:lpstr>Fooling decision trees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Fooling Near-Maximal Decision Trees</dc:title>
  <dc:creator>William Hoza</dc:creator>
  <cp:lastModifiedBy>William Hoza</cp:lastModifiedBy>
  <cp:revision>107</cp:revision>
  <dcterms:created xsi:type="dcterms:W3CDTF">2024-01-25T04:46:48Z</dcterms:created>
  <dcterms:modified xsi:type="dcterms:W3CDTF">2025-01-29T18:03:54Z</dcterms:modified>
</cp:coreProperties>
</file>