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00" r:id="rId2"/>
    <p:sldId id="498" r:id="rId3"/>
    <p:sldId id="606" r:id="rId4"/>
    <p:sldId id="605" r:id="rId5"/>
    <p:sldId id="607" r:id="rId6"/>
    <p:sldId id="500" r:id="rId7"/>
    <p:sldId id="408" r:id="rId8"/>
    <p:sldId id="748" r:id="rId9"/>
    <p:sldId id="640" r:id="rId10"/>
    <p:sldId id="497" r:id="rId11"/>
    <p:sldId id="401" r:id="rId12"/>
    <p:sldId id="750" r:id="rId13"/>
    <p:sldId id="410" r:id="rId14"/>
    <p:sldId id="411" r:id="rId15"/>
    <p:sldId id="412" r:id="rId16"/>
    <p:sldId id="413" r:id="rId17"/>
    <p:sldId id="414" r:id="rId18"/>
    <p:sldId id="409" r:id="rId19"/>
    <p:sldId id="402" r:id="rId20"/>
    <p:sldId id="403" r:id="rId21"/>
    <p:sldId id="644" r:id="rId22"/>
    <p:sldId id="643" r:id="rId23"/>
    <p:sldId id="404" r:id="rId24"/>
    <p:sldId id="405" r:id="rId25"/>
    <p:sldId id="406" r:id="rId26"/>
    <p:sldId id="415" r:id="rId27"/>
    <p:sldId id="407" r:id="rId28"/>
    <p:sldId id="416" r:id="rId29"/>
    <p:sldId id="419" r:id="rId30"/>
    <p:sldId id="417" r:id="rId31"/>
    <p:sldId id="418" r:id="rId32"/>
    <p:sldId id="420" r:id="rId33"/>
    <p:sldId id="421" r:id="rId34"/>
    <p:sldId id="422" r:id="rId35"/>
    <p:sldId id="64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89" d="100"/>
          <a:sy n="89" d="100"/>
        </p:scale>
        <p:origin x="3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smallest solution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1766319049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226153980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smallest solution to </a:t>
                </a:r>
                <a:r>
                  <a:rPr lang="en-US" b="0" i="0">
                    <a:latin typeface="Cambria Math" panose="02040503050406030204" pitchFamily="18" charset="0"/>
                  </a:rPr>
                  <a:t>𝑥^2=61𝑦^2+1</a:t>
                </a:r>
                <a:r>
                  <a:rPr lang="en-US" dirty="0"/>
                  <a:t> is given by 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</a:rPr>
                  <a:t>,𝑦)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1766319049, 226153980)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courses/49946/" TargetMode="External"/><Relationship Id="rId2" Type="http://schemas.openxmlformats.org/officeDocument/2006/relationships/hyperlink" Target="https://williamhoza.com/teaching/winter2024-intro-to-complex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adescope.com/courses/67545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C9D-0E52-C6A7-3B0A-B84B0A1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28-2324-A3B4-4655-104481C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will be 7 problem sets throughout the quarter</a:t>
            </a:r>
          </a:p>
          <a:p>
            <a:pPr>
              <a:lnSpc>
                <a:spcPct val="150000"/>
              </a:lnSpc>
            </a:pPr>
            <a:r>
              <a:rPr lang="en-US" dirty="0"/>
              <a:t>First problem set is due </a:t>
            </a:r>
            <a:r>
              <a:rPr lang="en-US" b="1" dirty="0">
                <a:highlight>
                  <a:srgbClr val="FFFF00"/>
                </a:highlight>
              </a:rPr>
              <a:t>Thursday, January 11</a:t>
            </a:r>
          </a:p>
          <a:p>
            <a:pPr>
              <a:lnSpc>
                <a:spcPct val="150000"/>
              </a:lnSpc>
            </a:pPr>
            <a:r>
              <a:rPr lang="en-US" dirty="0"/>
              <a:t>Grading: 35% problem sets, 25% midterm exam, 40% final exam.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327F-8B21-6161-D978-57B0685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487"/>
            <a:ext cx="10515600" cy="46110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The central question of this course:</a:t>
            </a:r>
            <a:br>
              <a:rPr lang="en-US" sz="5400" dirty="0"/>
            </a:b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765-C0DE-549E-F2CE-2EA4BE79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5"/>
            <a:ext cx="10515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8730-1C58-28C8-3F9C-16C04CB3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3291839"/>
            <a:ext cx="11224479" cy="3532069"/>
          </a:xfrm>
        </p:spPr>
        <p:txBody>
          <a:bodyPr>
            <a:normAutofit/>
          </a:bodyPr>
          <a:lstStyle/>
          <a:p>
            <a:r>
              <a:rPr lang="en-US" dirty="0"/>
              <a:t>Is it possible to solve this problem using computation?</a:t>
            </a:r>
          </a:p>
          <a:p>
            <a:r>
              <a:rPr lang="en-US" dirty="0"/>
              <a:t>Is there an “</a:t>
            </a:r>
            <a:r>
              <a:rPr lang="en-US" dirty="0">
                <a:solidFill>
                  <a:schemeClr val="accent1"/>
                </a:solidFill>
              </a:rPr>
              <a:t>algorithm</a:t>
            </a:r>
            <a:r>
              <a:rPr lang="en-US" dirty="0"/>
              <a:t>” that solves this problem?</a:t>
            </a:r>
          </a:p>
          <a:p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FFC3A-D643-7866-78B9-D1EF26DA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A689D8-F677-B66B-71DE-EA3C38EE5D29}"/>
                  </a:ext>
                </a:extLst>
              </p:cNvPr>
              <p:cNvSpPr/>
              <p:nvPr/>
            </p:nvSpPr>
            <p:spPr>
              <a:xfrm>
                <a:off x="428229" y="1356278"/>
                <a:ext cx="8853714" cy="17027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 1: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Given an integer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determine whether there exist integers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A689D8-F677-B66B-71DE-EA3C38EE5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9" y="1356278"/>
                <a:ext cx="8853714" cy="1702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F62959BC-FED9-560F-8498-5F926FD7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48" y="34091"/>
            <a:ext cx="2071857" cy="242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77765-C0DE-549E-F2CE-2EA4BE79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5"/>
            <a:ext cx="10515600" cy="1325563"/>
          </a:xfrm>
        </p:spPr>
        <p:txBody>
          <a:bodyPr/>
          <a:lstStyle/>
          <a:p>
            <a:r>
              <a:rPr lang="en-US" dirty="0"/>
              <a:t>Example 1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C8730-1C58-28C8-3F9C-16C04CB3A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507" y="3291839"/>
                <a:ext cx="11224479" cy="35320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Algorithm: Output “YES”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of correctness: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then the equation is satisfied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then the equation cannot be satisfied, because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always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C8730-1C58-28C8-3F9C-16C04CB3A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507" y="3291839"/>
                <a:ext cx="11224479" cy="3532069"/>
              </a:xfrm>
              <a:blipFill>
                <a:blip r:embed="rId3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FFC3A-D643-7866-78B9-D1EF26DA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13" descr="A math equations on a notebook&#10;&#10;Description automatically generated with medium confidence">
            <a:extLst>
              <a:ext uri="{FF2B5EF4-FFF2-40B4-BE49-F238E27FC236}">
                <a16:creationId xmlns:a16="http://schemas.microsoft.com/office/drawing/2014/main" id="{DB0B0D4E-F2FC-C191-1F9C-B8F282FD9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50" y="1705071"/>
            <a:ext cx="2318500" cy="30902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A689D8-F677-B66B-71DE-EA3C38EE5D29}"/>
                  </a:ext>
                </a:extLst>
              </p:cNvPr>
              <p:cNvSpPr/>
              <p:nvPr/>
            </p:nvSpPr>
            <p:spPr>
              <a:xfrm>
                <a:off x="428229" y="1356278"/>
                <a:ext cx="8853714" cy="17027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 1: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Given an integer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determine whether there exist integers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9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A689D8-F677-B66B-71DE-EA3C38EE5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9" y="1356278"/>
                <a:ext cx="8853714" cy="1702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AA1-EDF7-785F-5834-9200CFEC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5DB30-34B9-C31B-998E-FDC46DE82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292" y="3135999"/>
                <a:ext cx="8747122" cy="37220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Is there an algorithm that solves this problem?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Yes! Key 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should output “YES” </a:t>
                </a:r>
                <a:r>
                  <a:rPr lang="en-US" b="0" dirty="0"/>
                  <a:t>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is a </a:t>
                </a:r>
                <a:r>
                  <a:rPr lang="en-US" b="0" dirty="0">
                    <a:solidFill>
                      <a:schemeClr val="accent1"/>
                    </a:solidFill>
                  </a:rPr>
                  <a:t>perfect square</a:t>
                </a:r>
                <a:r>
                  <a:rPr lang="en-US" b="0" dirty="0"/>
                  <a:t>, which we can check computationally </a:t>
                </a:r>
                <a:r>
                  <a:rPr lang="en-US" dirty="0"/>
                  <a:t>✔️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5DB30-34B9-C31B-998E-FDC46DE82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292" y="3135999"/>
                <a:ext cx="8747122" cy="3722001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D154-D941-D1B1-8097-81717A03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B71BA2F4-886B-EB2C-65C8-F40ADBB0F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87079"/>
            <a:ext cx="1936507" cy="2269345"/>
          </a:xfrm>
          <a:prstGeom prst="rect">
            <a:avLst/>
          </a:prstGeom>
        </p:spPr>
      </p:pic>
      <p:pic>
        <p:nvPicPr>
          <p:cNvPr id="6" name="Picture 5" descr="A math equations on a notebook&#10;&#10;Description automatically generated with medium confidence">
            <a:extLst>
              <a:ext uri="{FF2B5EF4-FFF2-40B4-BE49-F238E27FC236}">
                <a16:creationId xmlns:a16="http://schemas.microsoft.com/office/drawing/2014/main" id="{839BC61C-C39F-BCE1-803B-B14482AA3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028878"/>
            <a:ext cx="2318500" cy="3090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0147D0-9BC5-42F2-5B7B-29733A44435A}"/>
                  </a:ext>
                </a:extLst>
              </p:cNvPr>
              <p:cNvSpPr/>
              <p:nvPr/>
            </p:nvSpPr>
            <p:spPr>
              <a:xfrm>
                <a:off x="424700" y="1422940"/>
                <a:ext cx="8853714" cy="17027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ctr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Problem 2: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Given an integer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determine whether there exist integers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+4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m:rPr>
                        <m:aln/>
                      </m:rP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0147D0-9BC5-42F2-5B7B-29733A444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0" y="1422940"/>
                <a:ext cx="8853714" cy="1702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E8E2-CE7A-EEA4-7AAB-8F7C583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610A-1BF1-A433-0BC1-5FD8704D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08011"/>
            <a:ext cx="11296650" cy="24837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Can this problem be solved through computation? Is there an algorithm?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7C3E7-FE3C-F349-3BDC-1B15E10C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99F43F-A209-5E16-77D6-252AFCF8D6E5}"/>
                  </a:ext>
                </a:extLst>
              </p:cNvPr>
              <p:cNvSpPr/>
              <p:nvPr/>
            </p:nvSpPr>
            <p:spPr>
              <a:xfrm>
                <a:off x="331108" y="1690688"/>
                <a:ext cx="11182349" cy="22828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Problem 3:</a:t>
                </a: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rgbClr val="4472C4"/>
                    </a:solidFill>
                  </a:rPr>
                  <a:t>Given a polynomial equation </a:t>
                </a:r>
                <a:r>
                  <a:rPr lang="en-US" sz="2800" dirty="0">
                    <a:solidFill>
                      <a:prstClr val="black"/>
                    </a:solidFill>
                  </a:rPr>
                  <a:t>with integer coefficients such as</a:t>
                </a:r>
              </a:p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marL="228600" lvl="0" algn="ctr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prstClr val="black"/>
                    </a:solidFill>
                  </a:rPr>
                  <a:t>determine whether there is an integer solution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99F43F-A209-5E16-77D6-252AFCF8D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8" y="1690688"/>
                <a:ext cx="11182349" cy="2282834"/>
              </a:xfrm>
              <a:prstGeom prst="rect">
                <a:avLst/>
              </a:prstGeom>
              <a:blipFill>
                <a:blip r:embed="rId3"/>
                <a:stretch>
                  <a:fillRect b="-2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1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61A-F4DC-8757-760A-C2D87189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"/>
            <a:ext cx="10515600" cy="1325563"/>
          </a:xfrm>
        </p:spPr>
        <p:txBody>
          <a:bodyPr/>
          <a:lstStyle/>
          <a:p>
            <a:r>
              <a:rPr lang="en-US" dirty="0"/>
              <a:t>Impossibility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64A8-90B6-490C-FD7B-27F3D1D8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33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persuasively argue that certain problems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 solved through computation, we will take a </a:t>
            </a:r>
            <a:r>
              <a:rPr lang="en-US" dirty="0">
                <a:solidFill>
                  <a:schemeClr val="accent1"/>
                </a:solidFill>
              </a:rPr>
              <a:t>mathematical</a:t>
            </a:r>
            <a:r>
              <a:rPr lang="en-US" dirty="0"/>
              <a:t> approach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formulate precise mathematical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“Problem”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“Computation”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“Solve”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Then we will write rigorous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of impossibility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4662-6B01-EDB0-18ED-1B40E80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F17B-F805-E610-E7DF-8F8E3BAD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497294"/>
            <a:ext cx="10515600" cy="1325563"/>
          </a:xfrm>
        </p:spPr>
        <p:txBody>
          <a:bodyPr/>
          <a:lstStyle/>
          <a:p>
            <a:r>
              <a:rPr lang="en-US" dirty="0"/>
              <a:t>Computability vs.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A953-B2DC-CE38-B58E-E55334D4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" y="1742576"/>
            <a:ext cx="11799481" cy="4748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First part of the course: </a:t>
            </a:r>
            <a:r>
              <a:rPr lang="en-US" dirty="0">
                <a:solidFill>
                  <a:schemeClr val="accent1"/>
                </a:solidFill>
              </a:rPr>
              <a:t>We don’t care how long it takes</a:t>
            </a:r>
            <a:r>
              <a:rPr lang="en-US" dirty="0"/>
              <a:t> to solve a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problem can be solved in some </a:t>
            </a:r>
            <a:r>
              <a:rPr lang="en-US" dirty="0">
                <a:solidFill>
                  <a:schemeClr val="accent1"/>
                </a:solidFill>
              </a:rPr>
              <a:t>finite</a:t>
            </a:r>
            <a:r>
              <a:rPr lang="en-US" dirty="0"/>
              <a:t> amount of time, we will consider it “solvable”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“Computability Theory.” </a:t>
            </a:r>
            <a:r>
              <a:rPr lang="en-US" dirty="0">
                <a:solidFill>
                  <a:schemeClr val="accent1"/>
                </a:solidFill>
              </a:rPr>
              <a:t>Possible vs. Impossible</a:t>
            </a:r>
          </a:p>
          <a:p>
            <a:pPr>
              <a:lnSpc>
                <a:spcPct val="150000"/>
              </a:lnSpc>
            </a:pPr>
            <a:r>
              <a:rPr lang="en-US" dirty="0"/>
              <a:t>Second part of the course: We do care how long it takes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problem requires trillions of years to solve, then it might as well be unsolvable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“Complexity Theory.” </a:t>
            </a:r>
            <a:r>
              <a:rPr lang="en-US" dirty="0">
                <a:solidFill>
                  <a:schemeClr val="accent1"/>
                </a:solidFill>
              </a:rPr>
              <a:t>Tractable vs. Intractable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will also consider other </a:t>
            </a:r>
            <a:r>
              <a:rPr lang="en-US" dirty="0">
                <a:solidFill>
                  <a:schemeClr val="accent1"/>
                </a:solidFill>
              </a:rPr>
              <a:t>computational resources</a:t>
            </a:r>
            <a:r>
              <a:rPr lang="en-US" dirty="0"/>
              <a:t> besides time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A998-AC9C-6881-784D-9B37D28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791A83F-4E27-A6E2-D1A0-D4311DD4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27077" y="1881554"/>
            <a:ext cx="286629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7B9C-E8C6-2DEB-671D-108676CB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8" y="309879"/>
            <a:ext cx="10515600" cy="1325563"/>
          </a:xfrm>
        </p:spPr>
        <p:txBody>
          <a:bodyPr/>
          <a:lstStyle/>
          <a:p>
            <a:r>
              <a:rPr lang="en-US" dirty="0"/>
              <a:t>Examples of computational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4E59-26A0-343A-A2D1-83FB5DD03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008" y="1701208"/>
                <a:ext cx="11277600" cy="4846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Problem:</a:t>
                </a:r>
                <a:r>
                  <a:rPr lang="en-US" dirty="0"/>
                  <a:t> Given a multivariate 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equation </a:t>
                </a:r>
                <a:r>
                  <a:rPr lang="en-US" dirty="0"/>
                  <a:t>with integer coefficients, determine whether it has an integer solution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Sort</a:t>
                </a:r>
                <a:r>
                  <a:rPr lang="en-US" dirty="0"/>
                  <a:t> a given list of integers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Problem: </a:t>
                </a:r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two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compute the length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shortest path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4E59-26A0-343A-A2D1-83FB5DD03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008" y="1701208"/>
                <a:ext cx="11277600" cy="4846913"/>
              </a:xfrm>
              <a:blipFill>
                <a:blip r:embed="rId2"/>
                <a:stretch>
                  <a:fillRect l="-973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28A3-8923-0FBA-415D-15E7E6E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7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7B62-12C0-AD4A-86A3-EF8673F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583D-6B00-0953-A0E3-014DD35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95" y="1861657"/>
            <a:ext cx="10515600" cy="44582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course, we will study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mathematical and philosophical foundations</a:t>
            </a:r>
            <a:r>
              <a:rPr lang="en-US" dirty="0"/>
              <a:t> of computer science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ultimate limits</a:t>
            </a:r>
            <a:r>
              <a:rPr lang="en-US" dirty="0"/>
              <a:t>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give you powerful </a:t>
            </a:r>
            <a:r>
              <a:rPr lang="en-US" dirty="0">
                <a:solidFill>
                  <a:schemeClr val="accent1"/>
                </a:solidFill>
              </a:rPr>
              <a:t>conceptual tools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reasoning about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will be little to no programming</a:t>
            </a:r>
          </a:p>
          <a:p>
            <a:pPr>
              <a:lnSpc>
                <a:spcPct val="150000"/>
              </a:lnSpc>
            </a:pPr>
            <a:r>
              <a:rPr lang="en-US" dirty="0"/>
              <a:t>Homework and exams will be primarily proof-based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54B2-5579-B6F8-6DD2-459768A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AAA6-1811-9543-B847-83F076A6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3773C-540C-6C6A-4266-1CCB55B03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627" y="1690688"/>
                <a:ext cx="11302410" cy="49333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“Given a ___, compute the ___”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we can model a problem as a </a:t>
                </a:r>
                <a:r>
                  <a:rPr lang="en-US" dirty="0">
                    <a:solidFill>
                      <a:schemeClr val="accent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each possible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there is some </a:t>
                </a:r>
                <a:r>
                  <a:rPr lang="en-US" dirty="0">
                    <a:solidFill>
                      <a:schemeClr val="accent1"/>
                    </a:solidFill>
                  </a:rPr>
                  <a:t>correct output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3773C-540C-6C6A-4266-1CCB55B03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27" y="1690688"/>
                <a:ext cx="11302410" cy="493339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FDBF1-EEB2-879D-F7BA-3146004B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70560-2322-2FAD-ACEA-90B3CE4746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B70560-2322-2FAD-ACEA-90B3CE474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A62A-C8FF-68D1-553E-08799235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⚠️</a:t>
            </a:r>
            <a:r>
              <a:rPr lang="en-US" sz="2800" i="1" dirty="0">
                <a:solidFill>
                  <a:schemeClr val="tx1"/>
                </a:solidFill>
              </a:rPr>
              <a:t>Warning:</a:t>
            </a:r>
            <a:r>
              <a:rPr lang="en-US" sz="2800" dirty="0">
                <a:solidFill>
                  <a:schemeClr val="tx1"/>
                </a:solidFill>
              </a:rPr>
              <a:t> A “function” in math is not the same as a “function” in programming!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In Python, JavaScript, etc., the word “function” refers to a </a:t>
            </a:r>
            <a:r>
              <a:rPr lang="en-US" sz="2800" i="1" dirty="0">
                <a:solidFill>
                  <a:schemeClr val="tx1"/>
                </a:solidFill>
              </a:rPr>
              <a:t>subroutine</a:t>
            </a:r>
            <a:r>
              <a:rPr lang="en-US" sz="2800" dirty="0">
                <a:solidFill>
                  <a:schemeClr val="tx1"/>
                </a:solidFill>
              </a:rPr>
              <a:t>: a </a:t>
            </a:r>
            <a:r>
              <a:rPr lang="en-US" sz="2800" dirty="0">
                <a:solidFill>
                  <a:schemeClr val="accent1"/>
                </a:solidFill>
              </a:rPr>
              <a:t>chunk of code</a:t>
            </a:r>
            <a:r>
              <a:rPr lang="en-US" sz="2800" dirty="0">
                <a:solidFill>
                  <a:schemeClr val="tx1"/>
                </a:solidFill>
              </a:rPr>
              <a:t> that can be called/executed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In mathematics (and in this course), “function” essentially means a finite or infinite </a:t>
            </a:r>
            <a:r>
              <a:rPr lang="en-US" sz="2800" dirty="0"/>
              <a:t>list</a:t>
            </a:r>
            <a:r>
              <a:rPr lang="en-US" sz="2800" dirty="0">
                <a:solidFill>
                  <a:schemeClr val="tx1"/>
                </a:solidFill>
              </a:rPr>
              <a:t> of (input, output) pairs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20B0-D756-D83D-52C8-AEECC54C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508E-8262-0062-C754-B87BC958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Definition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008F5-E43C-C631-F0F1-9F8F570A6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229" y="1825624"/>
                <a:ext cx="10613571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Definition: A function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sets (the “domain” and the “codomain”)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(the “graph”)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there is exactly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function 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008F5-E43C-C631-F0F1-9F8F570A6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29" y="1825624"/>
                <a:ext cx="10613571" cy="4665219"/>
              </a:xfrm>
              <a:blipFill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5D387-E821-13AA-EA1D-53D8BACD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9C70-18FB-2743-165B-C53CBB82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US" dirty="0"/>
              <a:t>Representing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D66A4-0EA2-5329-3428-75C5AA1F5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981" y="1655763"/>
                <a:ext cx="11669694" cy="52022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say things like “Sort the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dirty="0"/>
                  <a:t> list of integers”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Is it truly possible to “give” someone an </a:t>
                </a:r>
                <a:r>
                  <a:rPr lang="en-US" dirty="0">
                    <a:solidFill>
                      <a:schemeClr val="accent1"/>
                    </a:solidFill>
                  </a:rPr>
                  <a:t>abstract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concept</a:t>
                </a:r>
                <a:r>
                  <a:rPr lang="en-US" dirty="0"/>
                  <a:t> such as an integer? 🤔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 can give you some </a:t>
                </a:r>
                <a:r>
                  <a:rPr lang="en-US" dirty="0">
                    <a:solidFill>
                      <a:schemeClr val="accent1"/>
                    </a:solidFill>
                  </a:rPr>
                  <a:t>text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chemeClr val="accent1"/>
                    </a:solidFill>
                  </a:rPr>
                  <a:t>represents </a:t>
                </a:r>
                <a:r>
                  <a:rPr lang="en-US" dirty="0"/>
                  <a:t>(“encodes”) an integer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problem can be easier/harder depending on </a:t>
                </a:r>
                <a:r>
                  <a:rPr lang="en-US" dirty="0">
                    <a:solidFill>
                      <a:schemeClr val="accent1"/>
                    </a:solidFill>
                  </a:rPr>
                  <a:t>how</a:t>
                </a:r>
                <a:r>
                  <a:rPr lang="en-US" dirty="0"/>
                  <a:t> the input is encoded!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E.g., try sorting the list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11⋅13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D66A4-0EA2-5329-3428-75C5AA1F5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981" y="1655763"/>
                <a:ext cx="11669694" cy="5202237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5C78-2D7C-4D26-C095-858A6B0C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A close-up of a pipe&#10;&#10;Description automatically generated">
            <a:extLst>
              <a:ext uri="{FF2B5EF4-FFF2-40B4-BE49-F238E27FC236}">
                <a16:creationId xmlns:a16="http://schemas.microsoft.com/office/drawing/2014/main" id="{7C341749-43D7-4BD3-7843-7925EB72A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59" y="165100"/>
            <a:ext cx="3065416" cy="214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F014B-91AC-16DD-C2EE-1F88D35D9F99}"/>
              </a:ext>
            </a:extLst>
          </p:cNvPr>
          <p:cNvSpPr txBox="1"/>
          <p:nvPr/>
        </p:nvSpPr>
        <p:spPr>
          <a:xfrm>
            <a:off x="8812259" y="2402421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“This is not a pipe.”</a:t>
            </a:r>
          </a:p>
          <a:p>
            <a:r>
              <a:rPr lang="en-US" dirty="0"/>
              <a:t>(1929 painting by René Magritte)</a:t>
            </a:r>
          </a:p>
        </p:txBody>
      </p:sp>
    </p:spTree>
    <p:extLst>
      <p:ext uri="{BB962C8B-B14F-4D97-AF65-F5344CB8AC3E}">
        <p14:creationId xmlns:p14="http://schemas.microsoft.com/office/powerpoint/2010/main" val="81980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A61-E71F-A447-308A-E7F8D9D7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“alphabet”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any nonempty, finite set of “symbols”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⚾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🍕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C63-16C9-5F43-0356-FC0FEB6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7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352-71F6-A8BC-A1AC-F84DFC0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75" y="1325563"/>
                <a:ext cx="11306175" cy="4851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string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length of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symbols,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nonnegative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the set of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111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75" y="1325563"/>
                <a:ext cx="11306175" cy="4851400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070-4C2D-E3A8-E7C0-A831DF2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4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879-7E72-34D3-6CB1-ADBD479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empty string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Denoted </a:t>
                </a:r>
                <a:r>
                  <a:rPr lang="en-US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""</a:t>
                </a:r>
                <a:r>
                  <a:rPr lang="en-US" dirty="0"/>
                  <a:t> in popular programming languages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dirty="0"/>
                  <a:t> is an alphabet,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E87-F889-1AC2-CF63-70D9DC5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409-E8F2-887B-0034-D133C9E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Arbitrary-length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set of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any finite length: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 1, 00, 01, 10, 11, 000, 001, 010, 011, …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BE8B-468F-A9E2-D08C-0774BA5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8E78-8682-294B-B381-1B427922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</a:t>
            </a:r>
            <a:r>
              <a:rPr lang="en-US" dirty="0">
                <a:solidFill>
                  <a:schemeClr val="accent1"/>
                </a:solidFill>
              </a:rPr>
              <a:t>numbers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1E408-C048-2FC0-CC75-65B3003A1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825624"/>
                <a:ext cx="11249024" cy="48228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nonnegative integer,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 its binary encoding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1E408-C048-2FC0-CC75-65B3003A1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825624"/>
                <a:ext cx="11249024" cy="4822825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C729-ED09-99F6-0B13-DCFBDC3B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7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8469-C2D1-D475-8A5D-9C3524E9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</a:t>
            </a:r>
            <a:r>
              <a:rPr lang="en-US" dirty="0">
                <a:solidFill>
                  <a:schemeClr val="accent1"/>
                </a:solidFill>
              </a:rPr>
              <a:t>pairs</a:t>
            </a:r>
            <a:r>
              <a:rPr lang="en-US" dirty="0"/>
              <a:t> of numbers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13DA1-4B69-345E-F7FB-90D0FC6BD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are nonnegative integers, then we 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0, 1, 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13DA1-4B69-345E-F7FB-90D0FC6BD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84D2-4B72-0836-92DC-11CF90B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3-C766-5023-B621-E2D7284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E5D-0A27-D317-97A1-F5ADFDC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students, math students, and anyone who is curious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Experience with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CMSC 27200 or CMSC 27230 or CMSC 37000, or MATH 15900 or MATH 15910 or MATH 16300 or MATH 16310 or MATH 19900 or MATH 25500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614A-9E9C-FEA2-9430-8DB8818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9EA0-7608-EDDA-5601-407B23B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</a:t>
            </a:r>
            <a:r>
              <a:rPr lang="en-US" dirty="0">
                <a:solidFill>
                  <a:schemeClr val="accent1"/>
                </a:solidFill>
              </a:rPr>
              <a:t>graphs</a:t>
            </a:r>
            <a:r>
              <a:rPr lang="en-US" dirty="0"/>
              <a:t>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A8714-F290-450F-EE3C-E8276630F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 its adjacency matrix, unraveled into a string, so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A8714-F290-450F-EE3C-E8276630F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5931-3492-7D7B-A650-E472B64E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1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1325563"/>
                <a:ext cx="11487150" cy="51149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encoded as a string</a:t>
                </a:r>
                <a:r>
                  <a:rPr lang="en-US" dirty="0"/>
                  <a:t> (a number, a graph, a polynomial, a function, …), then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specific choice of how to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string is usually not too important, </a:t>
                </a:r>
                <a:r>
                  <a:rPr lang="en-US" dirty="0">
                    <a:solidFill>
                      <a:schemeClr val="accent1"/>
                    </a:solidFill>
                  </a:rPr>
                  <a:t>as long as we choose something 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325563"/>
                <a:ext cx="11487150" cy="5114925"/>
              </a:xfrm>
              <a:blipFill>
                <a:blip r:embed="rId2"/>
                <a:stretch>
                  <a:fillRect l="-955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331B-CD15-67A6-7AF1-1E000813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dirty="0"/>
              <a:t>Computational problems as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78F2-6A50-2A2B-1BD5-A2B4859AD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374" y="1245996"/>
                <a:ext cx="11668125" cy="55326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problem can be modeled as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some alphabets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Consider the problem “Given a non-negative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prime.”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Alphabets: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m:rPr>
                            <m:lit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m:rPr>
                            <m:lit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prime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78F2-6A50-2A2B-1BD5-A2B4859AD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4" y="1245996"/>
                <a:ext cx="11668125" cy="5532629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F6C4-9CCF-6511-A9D2-9D2C9F92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90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A60-D730-8BB5-D81A-CDE3B20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80CE9-FC5F-FC1C-41CB-8CF37D6BF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825625"/>
                <a:ext cx="111252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decision problem</a:t>
                </a:r>
                <a:r>
                  <a:rPr lang="en-US" dirty="0"/>
                  <a:t> is a problem where the answer is YES or NO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Example: Given a nonnegative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prime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Modeled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simplicity, we will mainly focus on decision problems in this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80CE9-FC5F-FC1C-41CB-8CF37D6BF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825625"/>
                <a:ext cx="11125200" cy="4351338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C683-6A5F-76E9-8836-C26AAA43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2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BE77-0721-EE89-8A2C-244E057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891"/>
            <a:ext cx="10515600" cy="1325563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718BD-D811-4011-6B4E-16CC3F9CB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266825"/>
                <a:ext cx="11658600" cy="5362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Definition: 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decision problem: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Decision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Decision Problem. We will mainly work with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718BD-D811-4011-6B4E-16CC3F9CB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266825"/>
                <a:ext cx="11658600" cy="5362575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5CE28-D36C-91CA-3145-2A38A93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2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9A6F-53D9-6D49-86DB-237DA975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90" y="161267"/>
            <a:ext cx="10515600" cy="1325563"/>
          </a:xfrm>
        </p:spPr>
        <p:txBody>
          <a:bodyPr/>
          <a:lstStyle/>
          <a:p>
            <a:r>
              <a:rPr lang="en-US" dirty="0"/>
              <a:t>“Invalid”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A214-2C6D-FC9B-BFA4-14B20623E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499" y="1486830"/>
                <a:ext cx="11515411" cy="52931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Consider the problem “Given nonnegative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Convention: </a:t>
                </a:r>
                <a:r>
                  <a:rPr lang="en-US" dirty="0">
                    <a:solidFill>
                      <a:schemeClr val="accent1"/>
                    </a:solidFill>
                  </a:rPr>
                  <a:t>Invalid inputs are mapped to 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nonnegative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integers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multiple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A214-2C6D-FC9B-BFA4-14B20623E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499" y="1486830"/>
                <a:ext cx="11515411" cy="5293112"/>
              </a:xfrm>
              <a:blipFill>
                <a:blip r:embed="rId2"/>
                <a:stretch>
                  <a:fillRect l="-953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2D09-42A6-C4DE-388E-B99E933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53B0C4-39FE-938C-CA9C-45988821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67293"/>
              </p:ext>
            </p:extLst>
          </p:nvPr>
        </p:nvGraphicFramePr>
        <p:xfrm>
          <a:off x="723591" y="3076290"/>
          <a:ext cx="5833326" cy="1956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692">
                  <a:extLst>
                    <a:ext uri="{9D8B030D-6E8A-4147-A177-3AD203B41FA5}">
                      <a16:colId xmlns:a16="http://schemas.microsoft.com/office/drawing/2014/main" val="1080607746"/>
                    </a:ext>
                  </a:extLst>
                </a:gridCol>
                <a:gridCol w="1263805">
                  <a:extLst>
                    <a:ext uri="{9D8B030D-6E8A-4147-A177-3AD203B41FA5}">
                      <a16:colId xmlns:a16="http://schemas.microsoft.com/office/drawing/2014/main" val="1896674292"/>
                    </a:ext>
                  </a:extLst>
                </a:gridCol>
                <a:gridCol w="3010829">
                  <a:extLst>
                    <a:ext uri="{9D8B030D-6E8A-4147-A177-3AD203B41FA5}">
                      <a16:colId xmlns:a16="http://schemas.microsoft.com/office/drawing/2014/main" val="2194784335"/>
                    </a:ext>
                  </a:extLst>
                </a:gridCol>
              </a:tblGrid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05943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100#10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is a multiple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17222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101#11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is not a multiple of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55276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1#1#0###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Invalid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6E2-2FB3-5043-F8F2-7DAA7EC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D54-41EF-65B7-FB91-4563AB6C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1605517"/>
            <a:ext cx="11196083" cy="488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 would like </a:t>
            </a:r>
            <a:r>
              <a:rPr lang="en-US" dirty="0">
                <a:solidFill>
                  <a:schemeClr val="accent1"/>
                </a:solidFill>
              </a:rPr>
              <a:t>every CS student</a:t>
            </a:r>
            <a:r>
              <a:rPr lang="en-US" dirty="0"/>
              <a:t> to take this course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okay if you don’t consider yourself “theory-oriented.” </a:t>
            </a:r>
            <a:r>
              <a:rPr lang="en-US" dirty="0">
                <a:solidFill>
                  <a:schemeClr val="accent1"/>
                </a:solidFill>
              </a:rPr>
              <a:t>You belong here</a:t>
            </a:r>
          </a:p>
          <a:p>
            <a:pPr>
              <a:lnSpc>
                <a:spcPct val="150000"/>
              </a:lnSpc>
            </a:pPr>
            <a:r>
              <a:rPr lang="en-US" dirty="0"/>
              <a:t>I consider it my job to give you resources so you can </a:t>
            </a:r>
            <a:r>
              <a:rPr lang="en-US" dirty="0">
                <a:solidFill>
                  <a:schemeClr val="accent1"/>
                </a:solidFill>
              </a:rPr>
              <a:t>learn and succeed</a:t>
            </a:r>
          </a:p>
          <a:p>
            <a:pPr>
              <a:lnSpc>
                <a:spcPct val="150000"/>
              </a:lnSpc>
            </a:pPr>
            <a:r>
              <a:rPr lang="en-US" dirty="0"/>
              <a:t>I also consider it my job to </a:t>
            </a:r>
            <a:r>
              <a:rPr lang="en-US" dirty="0">
                <a:solidFill>
                  <a:schemeClr val="accent1"/>
                </a:solidFill>
              </a:rPr>
              <a:t>persuade</a:t>
            </a:r>
            <a:r>
              <a:rPr lang="en-US" dirty="0"/>
              <a:t> you that complexity theory is important, interesting, enlightening, fun, cool, and generally </a:t>
            </a:r>
            <a:r>
              <a:rPr lang="en-US" dirty="0">
                <a:solidFill>
                  <a:schemeClr val="accent1"/>
                </a:solidFill>
              </a:rPr>
              <a:t>worthy of your attention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FAE4-3C6D-8AF4-E19C-079C70F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8EF-B993-A913-5F68-94D7102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68C-5B9F-2629-190D-A96E8C0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ask questions!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“How do we know _____?”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“Can you remind me what _____ means?”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 don’t get it. Can you explain that again?”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We are not in a hurry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025E-5876-594F-FFCC-6890D9F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F8D-43C0-BDC7-7DE9-6226ABD6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4826-5509-E0B6-40BD-C0AB221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book cover of a book&#10;&#10;Description automatically generated">
            <a:extLst>
              <a:ext uri="{FF2B5EF4-FFF2-40B4-BE49-F238E27FC236}">
                <a16:creationId xmlns:a16="http://schemas.microsoft.com/office/drawing/2014/main" id="{5DD09F13-2281-B744-0A1C-BC235DD2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2" y="826474"/>
            <a:ext cx="4064438" cy="520505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D7F6A6-C776-F3D9-4DB0-EE7756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29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Classic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free ☹️</a:t>
            </a:r>
          </a:p>
        </p:txBody>
      </p:sp>
    </p:spTree>
    <p:extLst>
      <p:ext uri="{BB962C8B-B14F-4D97-AF65-F5344CB8AC3E}">
        <p14:creationId xmlns:p14="http://schemas.microsoft.com/office/powerpoint/2010/main" val="22002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3BCB-3BB4-68EA-2C43-2CE14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9B4E-29A3-E29C-6DF1-3EDF2D7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9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Wednesdays from 10:30am to 12:30pm in JCL 311</a:t>
            </a:r>
          </a:p>
          <a:p>
            <a:pPr>
              <a:lnSpc>
                <a:spcPct val="150000"/>
              </a:lnSpc>
            </a:pPr>
            <a:r>
              <a:rPr lang="en-US" dirty="0"/>
              <a:t>Stop by! This is the best time to discuss: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Questions about the course material or the homework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Concerns, complaints, or suggestions about how to improve the course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Complexity theory topics that you’re simply curious about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3056-4233-5CBB-6AE2-4C4F12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BCC-F487-B02F-7D92-39D9D5C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B39-6621-BBBA-5602-033FBFD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Tapan Srivastava</a:t>
            </a:r>
          </a:p>
          <a:p>
            <a:pPr lvl="1"/>
            <a:r>
              <a:rPr lang="en-US" dirty="0"/>
              <a:t>Office hours: TBA</a:t>
            </a:r>
          </a:p>
          <a:p>
            <a:r>
              <a:rPr lang="en-US" dirty="0"/>
              <a:t>Christopher Zhu</a:t>
            </a:r>
          </a:p>
          <a:p>
            <a:pPr lvl="1"/>
            <a:r>
              <a:rPr lang="en-US" dirty="0"/>
              <a:t>Office hours: TBA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23D7-5FA6-523E-1717-8B1DC0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68E-81F6-5AF4-0922-A86FF26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EF6E-DE14-0F59-D46B-88BCD297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676401"/>
            <a:ext cx="10716491" cy="49970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Course webpage: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https://williamhoza.com/teaching/winter2024-intro-to-complexity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Course policies; slides</a:t>
            </a:r>
          </a:p>
          <a:p>
            <a:r>
              <a:rPr lang="en-US" dirty="0"/>
              <a:t>Ed: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https://edstem.org/us/courses/49946/</a:t>
            </a:r>
            <a:r>
              <a:rPr lang="en-US" sz="1400" dirty="0"/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Discussions; announcements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Gradescope</a:t>
            </a:r>
            <a:r>
              <a:rPr lang="en-US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https://www.gradescope.com/courses/675457/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Problem sets; grades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ADE-81EE-00AF-1C7D-C779186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129638</TotalTime>
  <Words>1921</Words>
  <Application>Microsoft Office PowerPoint</Application>
  <PresentationFormat>Widescreen</PresentationFormat>
  <Paragraphs>255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Winter 2024 Instructor: William Hoza</vt:lpstr>
      <vt:lpstr>The nature of this course</vt:lpstr>
      <vt:lpstr>Who this course is designed for</vt:lpstr>
      <vt:lpstr>Who this course is designed for</vt:lpstr>
      <vt:lpstr>Class participation</vt:lpstr>
      <vt:lpstr>Textbook</vt:lpstr>
      <vt:lpstr>My office hours</vt:lpstr>
      <vt:lpstr>TAs</vt:lpstr>
      <vt:lpstr>Technology</vt:lpstr>
      <vt:lpstr>Assessment</vt:lpstr>
      <vt:lpstr>The central question of this course: Which problems can be solved through computation?</vt:lpstr>
      <vt:lpstr>Example 1</vt:lpstr>
      <vt:lpstr>Example 1 (continued)</vt:lpstr>
      <vt:lpstr>Example 2</vt:lpstr>
      <vt:lpstr>Example 3</vt:lpstr>
      <vt:lpstr>Impossibility proofs</vt:lpstr>
      <vt:lpstr>Computability vs. Complexity</vt:lpstr>
      <vt:lpstr>Which problems can be solved through computation?</vt:lpstr>
      <vt:lpstr>Examples of computational problems</vt:lpstr>
      <vt:lpstr>Computational problem</vt:lpstr>
      <vt:lpstr>Function ≠ algorithm</vt:lpstr>
      <vt:lpstr>Review: Definition of a function</vt:lpstr>
      <vt:lpstr>Representing the input</vt:lpstr>
      <vt:lpstr>Alphabets</vt:lpstr>
      <vt:lpstr>Strings</vt:lpstr>
      <vt:lpstr>The empty string</vt:lpstr>
      <vt:lpstr>Arbitrary-length strings</vt:lpstr>
      <vt:lpstr>Encoding numbers as strings</vt:lpstr>
      <vt:lpstr>Encoding pairs of numbers as strings</vt:lpstr>
      <vt:lpstr>Encoding graphs as strings</vt:lpstr>
      <vt:lpstr>Encoding other things as strings</vt:lpstr>
      <vt:lpstr>Computational problems as functions</vt:lpstr>
      <vt:lpstr>Decision problems</vt:lpstr>
      <vt:lpstr>Languages</vt:lpstr>
      <vt:lpstr>“Invalid”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322</cp:revision>
  <dcterms:created xsi:type="dcterms:W3CDTF">2022-12-12T23:26:37Z</dcterms:created>
  <dcterms:modified xsi:type="dcterms:W3CDTF">2024-01-01T21:13:44Z</dcterms:modified>
</cp:coreProperties>
</file>