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400" r:id="rId2"/>
    <p:sldId id="770" r:id="rId3"/>
    <p:sldId id="758" r:id="rId4"/>
    <p:sldId id="760" r:id="rId5"/>
    <p:sldId id="761" r:id="rId6"/>
    <p:sldId id="762" r:id="rId7"/>
    <p:sldId id="764" r:id="rId8"/>
    <p:sldId id="763" r:id="rId9"/>
    <p:sldId id="765" r:id="rId10"/>
    <p:sldId id="651" r:id="rId11"/>
    <p:sldId id="771" r:id="rId12"/>
    <p:sldId id="772" r:id="rId13"/>
    <p:sldId id="773" r:id="rId14"/>
    <p:sldId id="774" r:id="rId15"/>
    <p:sldId id="776" r:id="rId16"/>
    <p:sldId id="777" r:id="rId17"/>
    <p:sldId id="778" r:id="rId18"/>
    <p:sldId id="779" r:id="rId19"/>
    <p:sldId id="745" r:id="rId20"/>
    <p:sldId id="784" r:id="rId21"/>
    <p:sldId id="785" r:id="rId22"/>
    <p:sldId id="743" r:id="rId23"/>
    <p:sldId id="787" r:id="rId24"/>
    <p:sldId id="788" r:id="rId25"/>
    <p:sldId id="791" r:id="rId26"/>
    <p:sldId id="792" r:id="rId27"/>
    <p:sldId id="656" r:id="rId28"/>
    <p:sldId id="793" r:id="rId29"/>
    <p:sldId id="794" r:id="rId30"/>
    <p:sldId id="795" r:id="rId31"/>
    <p:sldId id="79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464" autoAdjust="0"/>
  </p:normalViewPr>
  <p:slideViewPr>
    <p:cSldViewPr snapToGrid="0">
      <p:cViewPr varScale="1">
        <p:scale>
          <a:sx n="129" d="100"/>
          <a:sy n="129" d="100"/>
        </p:scale>
        <p:origin x="900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State the best known bound, and then say we’ll prove a weaker bound. Also, the small bound should be o(T(n))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83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99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6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Winter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A5C9508-EAAB-9323-26DC-4BA8C2883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12347"/>
              </p:ext>
            </p:extLst>
          </p:nvPr>
        </p:nvGraphicFramePr>
        <p:xfrm>
          <a:off x="6163406" y="992226"/>
          <a:ext cx="4756635" cy="4722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15">
                  <a:extLst>
                    <a:ext uri="{9D8B030D-6E8A-4147-A177-3AD203B41FA5}">
                      <a16:colId xmlns:a16="http://schemas.microsoft.com/office/drawing/2014/main" val="367172918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708923137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085203164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111601318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173736495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999636826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65155429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26516839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20610565"/>
                    </a:ext>
                  </a:extLst>
                </a:gridCol>
              </a:tblGrid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1332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93671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327872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31389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683317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33995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49024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881498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8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358A-6288-30A3-15A9-728A962C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vs. 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85F828-A4C0-F56C-CCB0-6121CA06DA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93346"/>
                <a:ext cx="10607936" cy="459749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are especially interested in the distinction between a </a:t>
                </a:r>
                <a:r>
                  <a:rPr lang="en-US" dirty="0">
                    <a:solidFill>
                      <a:schemeClr val="accent1"/>
                    </a:solidFill>
                  </a:rPr>
                  <a:t>polynomial</a:t>
                </a:r>
                <a:r>
                  <a:rPr lang="en-US" dirty="0"/>
                  <a:t> time complexity, such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and an </a:t>
                </a:r>
                <a:r>
                  <a:rPr lang="en-US" dirty="0">
                    <a:solidFill>
                      <a:schemeClr val="accent1"/>
                    </a:solidFill>
                  </a:rPr>
                  <a:t>exponential</a:t>
                </a:r>
                <a:r>
                  <a:rPr lang="en-US" dirty="0"/>
                  <a:t> time complexity, such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Exponentials grow much faster than polynomials!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85F828-A4C0-F56C-CCB0-6121CA06DA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93346"/>
                <a:ext cx="10607936" cy="4597497"/>
              </a:xfrm>
              <a:blipFill>
                <a:blip r:embed="rId2"/>
                <a:stretch>
                  <a:fillRect l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69E54-8E25-4645-F2AB-A6B8C2C8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26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15BA-7702-1306-6195-FC282AC8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vs. 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B9C048-5858-B664-07F1-176268648A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</a:t>
                </a:r>
                <a:r>
                  <a:rPr lang="en-US" dirty="0"/>
                  <a:t> For every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Proof: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subsets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eqAr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Therefore,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Therefore,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B9C048-5858-B664-07F1-176268648A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ED384-F1B0-6BC4-76C8-82FD2410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76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6096000" y="3091229"/>
            <a:ext cx="1952625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2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5973BF-B7AB-C8A9-44E3-17D9D803D4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5973BF-B7AB-C8A9-44E3-17D9D803D4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E68592-0FF4-83E5-E646-5EE507CE4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4767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For any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we 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denote the </a:t>
                </a:r>
                <a:r>
                  <a:rPr lang="en-US" dirty="0">
                    <a:solidFill>
                      <a:schemeClr val="accent1"/>
                    </a:solidFill>
                  </a:rPr>
                  <a:t>class of all languages that can be decided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We 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denote the class of all languages that can be decided in </a:t>
                </a:r>
                <a:r>
                  <a:rPr lang="en-US" dirty="0">
                    <a:solidFill>
                      <a:schemeClr val="accent1"/>
                    </a:solidFill>
                  </a:rPr>
                  <a:t>polynomial time</a:t>
                </a:r>
                <a:r>
                  <a:rPr lang="en-US" dirty="0"/>
                  <a:t>, i.e.,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E68592-0FF4-83E5-E646-5EE507CE4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4767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5E6F3-BECE-7712-FA53-C7CC0C29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25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865880-046F-00AD-42EE-5FF0BE2038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: Our model of tractability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865880-046F-00AD-42EE-5FF0BE203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E42140-0346-DE3C-A541-7BBDD021B1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</p:spPr>
            <p:txBody>
              <a:bodyPr/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 be a language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then we will 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“tractable”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then we will 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“intractable”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E42140-0346-DE3C-A541-7BBDD021B1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AFBB9-5E7A-AA33-249F-3B202E88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17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BB50-D887-1965-DF9C-501BCEA5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 of computation should we use?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074277-61E1-858C-A3A1-55A0620F7F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Note: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is the set of languages that can be decided in polynomial time on a </a:t>
                </a:r>
                <a:r>
                  <a:rPr lang="en-US" dirty="0">
                    <a:solidFill>
                      <a:schemeClr val="accent1"/>
                    </a:solidFill>
                  </a:rPr>
                  <a:t>one-tape Turing machine</a:t>
                </a:r>
              </a:p>
              <a:p>
                <a:r>
                  <a:rPr lang="en-US" dirty="0"/>
                  <a:t>OBJECTION: If we can decide a language in polynomial time using a multi-tape Turing machine, then the language should be considered tractable.</a:t>
                </a:r>
              </a:p>
              <a:p>
                <a:r>
                  <a:rPr lang="en-US" dirty="0"/>
                  <a:t>RESPONSE: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074277-61E1-858C-A3A1-55A0620F7F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348DD-EB06-19DC-5380-5B1EE846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710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91AD5D-68DD-7977-DF23-B681D4A0A5E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Efficiently 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using one tape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91AD5D-68DD-7977-DF23-B681D4A0A5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DEB434-E904-54D2-A219-578153900E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44116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be a positive integer,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which is still polynomial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DEB434-E904-54D2-A219-578153900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44116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84CB5-131A-3202-A7FC-6D5AC0C4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4FD2FF4-32A9-1BA1-97CC-510869903C71}"/>
                  </a:ext>
                </a:extLst>
              </p:cNvPr>
              <p:cNvSpPr/>
              <p:nvPr/>
            </p:nvSpPr>
            <p:spPr>
              <a:xfrm>
                <a:off x="838200" y="2865030"/>
                <a:ext cx="10112188" cy="22725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</a:t>
                </a:r>
                <a:r>
                  <a:rPr lang="en-US" sz="2800" dirty="0">
                    <a:solidFill>
                      <a:schemeClr val="tx1"/>
                    </a:solidFill>
                  </a:rPr>
                  <a:t> If there is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-tape Turing machine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with time complexity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there is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-tape Turing machine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with time complexity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4FD2FF4-32A9-1BA1-97CC-510869903C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65030"/>
                <a:ext cx="10112188" cy="2272528"/>
              </a:xfrm>
              <a:prstGeom prst="rect">
                <a:avLst/>
              </a:prstGeom>
              <a:blipFill>
                <a:blip r:embed="rId4"/>
                <a:stretch>
                  <a:fillRect b="-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08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737E73-F06F-020B-EC4D-E2E27486CE9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Efficiently 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using one tape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737E73-F06F-020B-EC4D-E2E27486CE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F36914-E8BA-D9A7-4466-EA2A3F6133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92526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Proof sketch: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-tape Turing machine deciding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Recall simulation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by a one-tape machine</a:t>
                </a:r>
              </a:p>
              <a:p>
                <a:r>
                  <a:rPr lang="en-US" dirty="0"/>
                  <a:t>To simulate one step, we scan back and forth over the entire tape</a:t>
                </a:r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has 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it only visits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cells of its tape</a:t>
                </a:r>
              </a:p>
              <a:p>
                <a:r>
                  <a:rPr lang="en-US" dirty="0"/>
                  <a:t>Therefore, simulating one step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steps</a:t>
                </a:r>
              </a:p>
              <a:p>
                <a:r>
                  <a:rPr lang="en-US" dirty="0"/>
                  <a:t>Overall time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F36914-E8BA-D9A7-4466-EA2A3F6133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925265"/>
              </a:xfrm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3658-F8F3-514D-EBC1-961D68380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94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CFFF-8B75-E8D4-1A20-665CACAB8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Which model of computation should we use?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B5A7C5-230E-32B2-ED66-834016F0EC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0155" y="1355464"/>
                <a:ext cx="10783645" cy="550253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Conclusion: We could define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using one-tape Turing machines or using multi-tape Turing machines. Either way, we get </a:t>
                </a:r>
                <a:r>
                  <a:rPr lang="en-US" dirty="0">
                    <a:solidFill>
                      <a:schemeClr val="accent1"/>
                    </a:solidFill>
                  </a:rPr>
                  <a:t>the exact same set of languages</a:t>
                </a:r>
              </a:p>
              <a:p>
                <a:r>
                  <a:rPr lang="en-US" dirty="0"/>
                  <a:t> Similarly, one can consider Turing machines with two-dimensional tapes, or Turing machines that can “teleport” to any specified location on the tape in a single step</a:t>
                </a:r>
              </a:p>
              <a:p>
                <a:r>
                  <a:rPr lang="en-US" dirty="0"/>
                  <a:t>Exercise: If a language can be decided in polynomial time in any one of these models, then it is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B5A7C5-230E-32B2-ED66-834016F0EC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155" y="1355464"/>
                <a:ext cx="10783645" cy="5502536"/>
              </a:xfrm>
              <a:blipFill>
                <a:blip r:embed="rId2"/>
                <a:stretch>
                  <a:fillRect l="-1018" r="-1074" b="-1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223AD-BFBD-1CB1-7903-D65EA422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606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2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Asymptotic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46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E33189-67A2-F908-8972-EF42921F67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438901"/>
                <a:ext cx="10515600" cy="3980198"/>
              </a:xfrm>
            </p:spPr>
            <p:txBody>
              <a:bodyPr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5400" b="1" dirty="0"/>
                  <a:t>Which languages are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5400" b="1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5400" b="1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E33189-67A2-F908-8972-EF42921F6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438901"/>
                <a:ext cx="10515600" cy="39801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65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E33189-67A2-F908-8972-EF42921F67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438901"/>
                <a:ext cx="10515600" cy="3980198"/>
              </a:xfrm>
            </p:spPr>
            <p:txBody>
              <a:bodyPr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5400" b="1" dirty="0"/>
                  <a:t>Which languages are </a:t>
                </a:r>
                <a:r>
                  <a:rPr lang="en-US" sz="5400" b="1" dirty="0">
                    <a:solidFill>
                      <a:schemeClr val="accent1"/>
                    </a:solidFill>
                  </a:rPr>
                  <a:t>not</a:t>
                </a:r>
                <a:r>
                  <a:rPr lang="en-US" sz="5400" b="1" dirty="0"/>
                  <a:t>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5400" b="1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5400" b="1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E33189-67A2-F908-8972-EF42921F6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438901"/>
                <a:ext cx="10515600" cy="39801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09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581E-44FE-0D14-C884-7DC0D717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443"/>
            <a:ext cx="10515600" cy="1325563"/>
          </a:xfrm>
        </p:spPr>
        <p:txBody>
          <a:bodyPr/>
          <a:lstStyle/>
          <a:p>
            <a:r>
              <a:rPr lang="en-US" dirty="0"/>
              <a:t>Longest increasing subsequence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61FD0E-31CF-9EF3-EF97-8070D6C7A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8641" y="1690688"/>
                <a:ext cx="11274014" cy="487486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LIS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sequence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increasing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subsequence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length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least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designed an algorithm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LIS</m:t>
                    </m:r>
                  </m:oMath>
                </a14:m>
                <a:r>
                  <a:rPr lang="en-US" dirty="0"/>
                  <a:t>, but the runtime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Does this mean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LIS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61FD0E-31CF-9EF3-EF97-8070D6C7A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641" y="1690688"/>
                <a:ext cx="11274014" cy="4874869"/>
              </a:xfrm>
              <a:blipFill>
                <a:blip r:embed="rId2"/>
                <a:stretch>
                  <a:fillRect l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A2624-A22F-6DBA-E103-BED6201E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2A8766E-6A08-0C6C-9682-6577A486754A}"/>
                  </a:ext>
                </a:extLst>
              </p:cNvPr>
              <p:cNvSpPr/>
              <p:nvPr/>
            </p:nvSpPr>
            <p:spPr>
              <a:xfrm>
                <a:off x="4054737" y="5167312"/>
                <a:ext cx="3647739" cy="9646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LIS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2A8766E-6A08-0C6C-9682-6577A4867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737" y="5167312"/>
                <a:ext cx="3647739" cy="9646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62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2D581E-44FE-0D14-C884-7DC0D7172C5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92443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Longest increasing subsequence is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2D581E-44FE-0D14-C884-7DC0D7172C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92443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61FD0E-31CF-9EF3-EF97-8070D6C7A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9698" y="2818504"/>
                <a:ext cx="11715078" cy="392654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proof is based on an algorithm technique called </a:t>
                </a:r>
                <a:r>
                  <a:rPr lang="en-US" dirty="0">
                    <a:solidFill>
                      <a:schemeClr val="accent1"/>
                    </a:solidFill>
                  </a:rPr>
                  <a:t>“dynamic programming”</a:t>
                </a:r>
              </a:p>
              <a:p>
                <a:r>
                  <a:rPr lang="en-US" dirty="0"/>
                  <a:t>Goal: Compute length of the longest increasing subsequence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length of longest increasing subsequence </a:t>
                </a:r>
                <a:r>
                  <a:rPr lang="en-US" dirty="0">
                    <a:solidFill>
                      <a:schemeClr val="accent1"/>
                    </a:solidFill>
                  </a:rPr>
                  <a:t>that ends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</m:e>
                    </m:func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if there is no such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So,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etc. Store results in an array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61FD0E-31CF-9EF3-EF97-8070D6C7A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698" y="2818504"/>
                <a:ext cx="11715078" cy="3926541"/>
              </a:xfrm>
              <a:blipFill>
                <a:blip r:embed="rId3"/>
                <a:stretch>
                  <a:fillRect l="-937" b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A2624-A22F-6DBA-E103-BED6201E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2A8766E-6A08-0C6C-9682-6577A486754A}"/>
                  </a:ext>
                </a:extLst>
              </p:cNvPr>
              <p:cNvSpPr/>
              <p:nvPr/>
            </p:nvSpPr>
            <p:spPr>
              <a:xfrm>
                <a:off x="4033222" y="1618006"/>
                <a:ext cx="3647739" cy="9646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LIS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2A8766E-6A08-0C6C-9682-6577A4867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22" y="1618006"/>
                <a:ext cx="3647739" cy="9646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148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0499-C65C-BDCF-2E7D-94700B1A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difficulty of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6D02FE-EE73-A0D0-0025-6D6BA687CE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Remember,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is a set of problems, not a set of algorithms</a:t>
                </a:r>
              </a:p>
              <a:p>
                <a:r>
                  <a:rPr lang="en-US" dirty="0"/>
                  <a:t>We are trying to understand </a:t>
                </a:r>
                <a:r>
                  <a:rPr lang="en-US" dirty="0">
                    <a:solidFill>
                      <a:schemeClr val="accent1"/>
                    </a:solidFill>
                  </a:rPr>
                  <a:t>how intrinsically difficult</a:t>
                </a:r>
                <a:r>
                  <a:rPr lang="en-US" dirty="0"/>
                  <a:t> various languages are</a:t>
                </a:r>
              </a:p>
              <a:p>
                <a:r>
                  <a:rPr lang="en-US" dirty="0"/>
                  <a:t>If we don’t know a polynomial-time algorithm for deciding some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that </a:t>
                </a:r>
                <a:r>
                  <a:rPr lang="en-US" dirty="0">
                    <a:solidFill>
                      <a:schemeClr val="accent1"/>
                    </a:solidFill>
                  </a:rPr>
                  <a:t>might</a:t>
                </a:r>
                <a:r>
                  <a:rPr lang="en-US" dirty="0"/>
                  <a:t> mean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… or it might simply mean that we haven’t </a:t>
                </a:r>
                <a:r>
                  <a:rPr lang="en-US" dirty="0">
                    <a:solidFill>
                      <a:schemeClr val="accent1"/>
                    </a:solidFill>
                  </a:rPr>
                  <a:t>found</a:t>
                </a:r>
                <a:r>
                  <a:rPr lang="en-US" dirty="0"/>
                  <a:t> the right algorithm yet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6D02FE-EE73-A0D0-0025-6D6BA687C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91F92-223E-AB21-D6BB-104D939B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30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BF57-6198-4BB5-B000-594FD44C6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Intractability vs. undecidability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B0036E-0AAE-5759-1965-3899AB3F22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199"/>
                <a:ext cx="10515600" cy="50577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can we prove that certain languages are outside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Certainly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Is every </a:t>
                </a:r>
                <a:r>
                  <a:rPr lang="en-US" dirty="0">
                    <a:solidFill>
                      <a:schemeClr val="accent1"/>
                    </a:solidFill>
                  </a:rPr>
                  <a:t>decidable</a:t>
                </a:r>
                <a:r>
                  <a:rPr lang="en-US" dirty="0"/>
                  <a:t> language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This would mean that every algorithm can be modified to make it run in polynomial time!</a:t>
                </a:r>
              </a:p>
              <a:p>
                <a:r>
                  <a:rPr lang="en-US" dirty="0"/>
                  <a:t>Or does there exist a decidable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B0036E-0AAE-5759-1965-3899AB3F22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199"/>
                <a:ext cx="10515600" cy="505777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77C08-D02F-028A-A336-0C2AAF75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10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DBF208A-406B-349F-915B-E315E2A1727A}"/>
              </a:ext>
            </a:extLst>
          </p:cNvPr>
          <p:cNvSpPr/>
          <p:nvPr/>
        </p:nvSpPr>
        <p:spPr>
          <a:xfrm>
            <a:off x="3823055" y="3070860"/>
            <a:ext cx="3369719" cy="332590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2CE2D-5113-8662-1125-D445A311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Intractability vs. undecidability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5C513E-4FC9-F423-3071-7B0D8791CEC2}"/>
              </a:ext>
            </a:extLst>
          </p:cNvPr>
          <p:cNvSpPr/>
          <p:nvPr/>
        </p:nvSpPr>
        <p:spPr>
          <a:xfrm>
            <a:off x="4819426" y="4303059"/>
            <a:ext cx="1376979" cy="19578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/>
              <p:nvPr/>
            </p:nvSpPr>
            <p:spPr>
              <a:xfrm>
                <a:off x="5314278" y="4470697"/>
                <a:ext cx="430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278" y="4470697"/>
                <a:ext cx="4303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D47C240-9F3D-8145-D07D-685CDC2ACFC8}"/>
              </a:ext>
            </a:extLst>
          </p:cNvPr>
          <p:cNvSpPr txBox="1"/>
          <p:nvPr/>
        </p:nvSpPr>
        <p:spPr>
          <a:xfrm>
            <a:off x="4520622" y="3325534"/>
            <a:ext cx="240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Decidable languages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BD1613-F2EF-C094-6186-AF30E0C69A58}"/>
              </a:ext>
            </a:extLst>
          </p:cNvPr>
          <p:cNvSpPr/>
          <p:nvPr/>
        </p:nvSpPr>
        <p:spPr>
          <a:xfrm>
            <a:off x="3157932" y="1854683"/>
            <a:ext cx="4680248" cy="47297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F5798A-BE69-C701-69A0-CAF4177C7629}"/>
              </a:ext>
            </a:extLst>
          </p:cNvPr>
          <p:cNvSpPr txBox="1"/>
          <p:nvPr/>
        </p:nvSpPr>
        <p:spPr>
          <a:xfrm>
            <a:off x="4791632" y="2031817"/>
            <a:ext cx="152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languages</a:t>
            </a: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C757EF44-2A23-C55D-8769-7038B6E5D1A6}"/>
              </a:ext>
            </a:extLst>
          </p:cNvPr>
          <p:cNvSpPr/>
          <p:nvPr/>
        </p:nvSpPr>
        <p:spPr>
          <a:xfrm>
            <a:off x="6338158" y="2638932"/>
            <a:ext cx="167638" cy="1676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946EAE74-20A0-2D2F-8948-BB12843687FF}"/>
              </a:ext>
            </a:extLst>
          </p:cNvPr>
          <p:cNvSpPr/>
          <p:nvPr/>
        </p:nvSpPr>
        <p:spPr>
          <a:xfrm>
            <a:off x="6028767" y="3923128"/>
            <a:ext cx="167638" cy="1676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AAD2BFE7-A3AB-6F1B-80DE-A2758ACBEC98}"/>
              </a:ext>
            </a:extLst>
          </p:cNvPr>
          <p:cNvSpPr/>
          <p:nvPr/>
        </p:nvSpPr>
        <p:spPr>
          <a:xfrm>
            <a:off x="5632190" y="5214063"/>
            <a:ext cx="167638" cy="1676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434B8A7-48B1-318E-7D0D-5B1F5C04FE67}"/>
              </a:ext>
            </a:extLst>
          </p:cNvPr>
          <p:cNvSpPr/>
          <p:nvPr/>
        </p:nvSpPr>
        <p:spPr>
          <a:xfrm>
            <a:off x="6547542" y="2243596"/>
            <a:ext cx="2562225" cy="419100"/>
          </a:xfrm>
          <a:custGeom>
            <a:avLst/>
            <a:gdLst>
              <a:gd name="connsiteX0" fmla="*/ 2581275 w 2581275"/>
              <a:gd name="connsiteY0" fmla="*/ 419109 h 419109"/>
              <a:gd name="connsiteX1" fmla="*/ 1333500 w 2581275"/>
              <a:gd name="connsiteY1" fmla="*/ 9 h 419109"/>
              <a:gd name="connsiteX2" fmla="*/ 0 w 2581275"/>
              <a:gd name="connsiteY2" fmla="*/ 409584 h 419109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419100">
                <a:moveTo>
                  <a:pt x="2562225" y="0"/>
                </a:moveTo>
                <a:cubicBezTo>
                  <a:pt x="1708150" y="6350"/>
                  <a:pt x="787400" y="22225"/>
                  <a:pt x="0" y="41910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24CB1D-FD35-CCE8-E86E-944EEC63E13E}"/>
                  </a:ext>
                </a:extLst>
              </p:cNvPr>
              <p:cNvSpPr txBox="1"/>
              <p:nvPr/>
            </p:nvSpPr>
            <p:spPr>
              <a:xfrm>
                <a:off x="8333032" y="4640205"/>
                <a:ext cx="7810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LIS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24CB1D-FD35-CCE8-E86E-944EEC63E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032" y="4640205"/>
                <a:ext cx="7810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22131F-DFF5-EF7B-29B2-F65682367E29}"/>
                  </a:ext>
                </a:extLst>
              </p:cNvPr>
              <p:cNvSpPr txBox="1"/>
              <p:nvPr/>
            </p:nvSpPr>
            <p:spPr>
              <a:xfrm>
                <a:off x="9109767" y="2031817"/>
                <a:ext cx="7810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HALT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22131F-DFF5-EF7B-29B2-F65682367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767" y="2031817"/>
                <a:ext cx="7810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908180F-19E4-C1E5-410C-1AB3FB4DB03A}"/>
              </a:ext>
            </a:extLst>
          </p:cNvPr>
          <p:cNvSpPr/>
          <p:nvPr/>
        </p:nvSpPr>
        <p:spPr>
          <a:xfrm>
            <a:off x="5861742" y="4824871"/>
            <a:ext cx="2562225" cy="419100"/>
          </a:xfrm>
          <a:custGeom>
            <a:avLst/>
            <a:gdLst>
              <a:gd name="connsiteX0" fmla="*/ 2581275 w 2581275"/>
              <a:gd name="connsiteY0" fmla="*/ 419109 h 419109"/>
              <a:gd name="connsiteX1" fmla="*/ 1333500 w 2581275"/>
              <a:gd name="connsiteY1" fmla="*/ 9 h 419109"/>
              <a:gd name="connsiteX2" fmla="*/ 0 w 2581275"/>
              <a:gd name="connsiteY2" fmla="*/ 409584 h 419109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419100">
                <a:moveTo>
                  <a:pt x="2562225" y="0"/>
                </a:moveTo>
                <a:cubicBezTo>
                  <a:pt x="1708150" y="6350"/>
                  <a:pt x="787400" y="22225"/>
                  <a:pt x="0" y="41910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D03667F-96E7-C614-FE4C-2B114D3E02A5}"/>
              </a:ext>
            </a:extLst>
          </p:cNvPr>
          <p:cNvSpPr/>
          <p:nvPr/>
        </p:nvSpPr>
        <p:spPr>
          <a:xfrm>
            <a:off x="6271317" y="3529471"/>
            <a:ext cx="2562225" cy="419100"/>
          </a:xfrm>
          <a:custGeom>
            <a:avLst/>
            <a:gdLst>
              <a:gd name="connsiteX0" fmla="*/ 2581275 w 2581275"/>
              <a:gd name="connsiteY0" fmla="*/ 419109 h 419109"/>
              <a:gd name="connsiteX1" fmla="*/ 1333500 w 2581275"/>
              <a:gd name="connsiteY1" fmla="*/ 9 h 419109"/>
              <a:gd name="connsiteX2" fmla="*/ 0 w 2581275"/>
              <a:gd name="connsiteY2" fmla="*/ 409584 h 419109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419100">
                <a:moveTo>
                  <a:pt x="2562225" y="0"/>
                </a:moveTo>
                <a:cubicBezTo>
                  <a:pt x="1708150" y="6350"/>
                  <a:pt x="787400" y="22225"/>
                  <a:pt x="0" y="41910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1D5831-4494-B39A-EC1D-DAB2A344C96F}"/>
              </a:ext>
            </a:extLst>
          </p:cNvPr>
          <p:cNvSpPr txBox="1"/>
          <p:nvPr/>
        </p:nvSpPr>
        <p:spPr>
          <a:xfrm>
            <a:off x="8837410" y="3325534"/>
            <a:ext cx="7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14623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F310-BF0B-791C-E8C8-0B4D9BC48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Decidable but intractable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56BA-4A8F-EB0D-8D1C-FEAE03B7E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3061845"/>
          </a:xfrm>
        </p:spPr>
        <p:txBody>
          <a:bodyPr/>
          <a:lstStyle/>
          <a:p>
            <a:r>
              <a:rPr lang="en-US" dirty="0"/>
              <a:t>We will study </a:t>
            </a:r>
            <a:r>
              <a:rPr lang="en-US" dirty="0">
                <a:solidFill>
                  <a:schemeClr val="accent1"/>
                </a:solidFill>
              </a:rPr>
              <a:t>two distinct proofs</a:t>
            </a:r>
            <a:r>
              <a:rPr lang="en-US" dirty="0"/>
              <a:t> of this theorem</a:t>
            </a:r>
          </a:p>
          <a:p>
            <a:r>
              <a:rPr lang="en-US" dirty="0"/>
              <a:t>Each proof will give us new insights into the nature of efficient computation</a:t>
            </a:r>
          </a:p>
          <a:p>
            <a:r>
              <a:rPr lang="en-US" dirty="0"/>
              <a:t>Our first proof is based on the “Time Hierarchy Theorem”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93F1F-C3A5-01C1-93F1-8ED9282A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D1DA520-7EE1-2C60-A0F2-6F7DAAC102A2}"/>
                  </a:ext>
                </a:extLst>
              </p:cNvPr>
              <p:cNvSpPr/>
              <p:nvPr/>
            </p:nvSpPr>
            <p:spPr>
              <a:xfrm>
                <a:off x="956929" y="1882074"/>
                <a:ext cx="10292317" cy="1422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There exists a decidable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D1DA520-7EE1-2C60-A0F2-6F7DAAC102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29" y="1882074"/>
                <a:ext cx="10292317" cy="14229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05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34C8-B00C-1CEB-940A-403CDF3E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en-US" dirty="0"/>
              <a:t>The Time Hierarchy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8FC1BE-BBC8-3B3C-D60E-13D99ED613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6567" y="1447043"/>
                <a:ext cx="11589489" cy="51652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be a “reasonable” time complexity bound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means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TIME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Note that trivially,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Given a little more time, we can solve more problems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8FC1BE-BBC8-3B3C-D60E-13D99ED613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6567" y="1447043"/>
                <a:ext cx="11589489" cy="5165281"/>
              </a:xfrm>
              <a:blipFill>
                <a:blip r:embed="rId3"/>
                <a:stretch>
                  <a:fillRect l="-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AEA16-63FF-9305-50C2-4A88055D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666A0DA-77CD-1E9B-FABA-214F5B7A6871}"/>
                  </a:ext>
                </a:extLst>
              </p:cNvPr>
              <p:cNvSpPr/>
              <p:nvPr/>
            </p:nvSpPr>
            <p:spPr>
              <a:xfrm>
                <a:off x="2267414" y="2615084"/>
                <a:ext cx="7657171" cy="90257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func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666A0DA-77CD-1E9B-FABA-214F5B7A68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414" y="2615084"/>
                <a:ext cx="7657171" cy="9025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75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BC32-189F-6394-C57B-B305C547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278"/>
            <a:ext cx="10515600" cy="1325563"/>
          </a:xfrm>
        </p:spPr>
        <p:txBody>
          <a:bodyPr/>
          <a:lstStyle/>
          <a:p>
            <a:r>
              <a:rPr lang="en-US" dirty="0"/>
              <a:t>The Time Hierarchy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7B496A-E57C-9532-C60D-2377532C63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823" y="1315844"/>
                <a:ext cx="11285035" cy="52336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will prove a slightly weaker version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be a “reasonable” time complexity bound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 The theorem says there is 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so in particular,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decidable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dirty="0"/>
                  <a:t>, so in particular,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7B496A-E57C-9532-C60D-2377532C63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823" y="1315844"/>
                <a:ext cx="11285035" cy="5233639"/>
              </a:xfrm>
              <a:blipFill>
                <a:blip r:embed="rId2"/>
                <a:stretch>
                  <a:fillRect l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6E62F-5308-3A5B-44B9-6858B650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8C4CDF5-F008-8876-7386-4C5477B5661B}"/>
                  </a:ext>
                </a:extLst>
              </p:cNvPr>
              <p:cNvSpPr/>
              <p:nvPr/>
            </p:nvSpPr>
            <p:spPr>
              <a:xfrm>
                <a:off x="2185639" y="3191107"/>
                <a:ext cx="7657171" cy="90257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8C4CDF5-F008-8876-7386-4C5477B566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639" y="3191107"/>
                <a:ext cx="7657171" cy="90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30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BBD63F-57C8-845A-683A-F8C45BCB61B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notation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BBD63F-57C8-845A-683A-F8C45BCB6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057106-94F2-CE61-46FA-BDB94AC463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76226"/>
                <a:ext cx="10515600" cy="441461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+14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+64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b="0" dirty="0"/>
                  <a:t> are both “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0" dirty="0"/>
                  <a:t>”</a:t>
                </a:r>
              </a:p>
              <a:p>
                <a:r>
                  <a:rPr lang="en-US" dirty="0"/>
                  <a:t>More generally,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b="0" dirty="0"/>
                  <a:t> be any two functions</a:t>
                </a:r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b="0" dirty="0"/>
                  <a:t> if there exist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b="0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b="0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/>
                  <a:t>Notation: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b="0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b="0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057106-94F2-CE61-46FA-BDB94AC46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76226"/>
                <a:ext cx="10515600" cy="4414617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1D2B1-3A37-E7BC-6183-AF1D4A23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0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9B0B-D5B5-3590-A537-C61AFFA9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Proof of the Time Hierarchy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4A265-37F3-CB4F-72D2-EFD14A87C8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272" y="2349795"/>
                <a:ext cx="11947451" cy="4412512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Claim 1: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any Turing machine with time complexity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does not decide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modified version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with the following modifications:</a:t>
                </a:r>
              </a:p>
              <a:p>
                <a:pPr lvl="1"/>
                <a:r>
                  <a:rPr lang="en-US" dirty="0"/>
                  <a:t>Replace accepting transitions with looping transitions</a:t>
                </a:r>
              </a:p>
              <a:p>
                <a:pPr lvl="1"/>
                <a:r>
                  <a:rPr lang="en-US" dirty="0"/>
                  <a:t>Add dummy states to ensure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large enough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and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rejects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4A265-37F3-CB4F-72D2-EFD14A87C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272" y="2349795"/>
                <a:ext cx="11947451" cy="4412512"/>
              </a:xfrm>
              <a:blipFill>
                <a:blip r:embed="rId3"/>
                <a:stretch>
                  <a:fillRect l="-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3B15D-0884-B1E7-815B-2CC3C492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6D9133-E106-BF8C-18AF-8267FCA2E933}"/>
                  </a:ext>
                </a:extLst>
              </p:cNvPr>
              <p:cNvSpPr/>
              <p:nvPr/>
            </p:nvSpPr>
            <p:spPr>
              <a:xfrm>
                <a:off x="1072999" y="1242534"/>
                <a:ext cx="10045995" cy="101009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halts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〈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⟩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within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⟨</m:t>
                            </m:r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⟩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steps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6D9133-E106-BF8C-18AF-8267FCA2E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999" y="1242534"/>
                <a:ext cx="10045995" cy="10100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745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9B0B-D5B5-3590-A537-C61AFFA9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Proof of the Time Hierarchy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4A265-37F3-CB4F-72D2-EFD14A87C8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272" y="2653989"/>
                <a:ext cx="11947451" cy="410831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Claim 2: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4A265-37F3-CB4F-72D2-EFD14A87C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272" y="2653989"/>
                <a:ext cx="11947451" cy="4108317"/>
              </a:xfrm>
              <a:blipFill>
                <a:blip r:embed="rId3"/>
                <a:stretch>
                  <a:fillRect l="-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3B15D-0884-B1E7-815B-2CC3C492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6D9133-E106-BF8C-18AF-8267FCA2E933}"/>
                  </a:ext>
                </a:extLst>
              </p:cNvPr>
              <p:cNvSpPr/>
              <p:nvPr/>
            </p:nvSpPr>
            <p:spPr>
              <a:xfrm>
                <a:off x="1072999" y="1242534"/>
                <a:ext cx="10045995" cy="101009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halts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〈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⟩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within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⟨</m:t>
                            </m:r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⟩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steps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6D9133-E106-BF8C-18AF-8267FCA2E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999" y="1242534"/>
                <a:ext cx="10045995" cy="10100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458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51514A-B0B5-23CD-D76D-F1BBEED649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and 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51514A-B0B5-23CD-D76D-F1BBEED64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7FA267-8C6A-BC00-7CE5-D1622FFC83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be any two functions</a:t>
                </a:r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if there exist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7FA267-8C6A-BC00-7CE5-D1622FFC83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A7652-0332-B36E-4E7D-92A2599D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1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9B080B-E0A4-D458-B8D8-A5CE4387AB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, 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, and 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examples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9B080B-E0A4-D458-B8D8-A5CE4387A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B1CA6C-C56C-0093-E620-7DA5BA778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+14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+14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+14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+14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1.4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B1CA6C-C56C-0093-E620-7DA5BA778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2D65F-033D-9D6C-AB5E-CB198605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5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6C5E10-C97B-57A9-23AD-97AF805875A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Little-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/>
                  <a:t> notation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6C5E10-C97B-57A9-23AD-97AF80587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637544-09BA-C1F4-D139-C53D29854A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be any two functions</a:t>
                </a:r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if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exists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Equivalent: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637544-09BA-C1F4-D139-C53D29854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27C89-3CB6-2401-88B5-6BA075DF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7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6C5E10-C97B-57A9-23AD-97AF805875A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Little-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notation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6C5E10-C97B-57A9-23AD-97AF80587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637544-09BA-C1F4-D139-C53D29854A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be any two functions</a:t>
                </a:r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if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exists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Equivalent: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637544-09BA-C1F4-D139-C53D29854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27C89-3CB6-2401-88B5-6BA075DF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0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6D28-A7C2-B596-986B-60E57560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asymptotic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BB4B8821-F2AF-3ABD-D144-0B24497F50F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64833783"/>
                  </p:ext>
                </p:extLst>
              </p:nvPr>
            </p:nvGraphicFramePr>
            <p:xfrm>
              <a:off x="1607820" y="1690687"/>
              <a:ext cx="8784068" cy="463878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18834">
                      <a:extLst>
                        <a:ext uri="{9D8B030D-6E8A-4147-A177-3AD203B41FA5}">
                          <a16:colId xmlns:a16="http://schemas.microsoft.com/office/drawing/2014/main" val="3972310553"/>
                        </a:ext>
                      </a:extLst>
                    </a:gridCol>
                    <a:gridCol w="5668286">
                      <a:extLst>
                        <a:ext uri="{9D8B030D-6E8A-4147-A177-3AD203B41FA5}">
                          <a16:colId xmlns:a16="http://schemas.microsoft.com/office/drawing/2014/main" val="2190668843"/>
                        </a:ext>
                      </a:extLst>
                    </a:gridCol>
                    <a:gridCol w="1496948">
                      <a:extLst>
                        <a:ext uri="{9D8B030D-6E8A-4147-A177-3AD203B41FA5}">
                          <a16:colId xmlns:a16="http://schemas.microsoft.com/office/drawing/2014/main" val="408960952"/>
                        </a:ext>
                      </a:extLst>
                    </a:gridCol>
                  </a:tblGrid>
                  <a:tr h="7735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In words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Analogy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228309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grows </a:t>
                          </a:r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more slowly</a:t>
                          </a:r>
                          <a:r>
                            <a:rPr lang="en-US" sz="2400" baseline="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than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baseline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1887879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at most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2019154"/>
                      </a:ext>
                    </a:extLst>
                  </a:tr>
                  <a:tr h="7735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grow at the </a:t>
                          </a:r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same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0070823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at least</a:t>
                          </a:r>
                          <a:r>
                            <a:rPr lang="en-US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593184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grows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>
                              <a:solidFill>
                                <a:schemeClr val="accent1"/>
                              </a:solidFill>
                            </a:rPr>
                            <a:t>more quickly </a:t>
                          </a:r>
                          <a:r>
                            <a:rPr lang="en-US" sz="2400" baseline="0" dirty="0"/>
                            <a:t>than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56680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BB4B8821-F2AF-3ABD-D144-0B24497F50F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64833783"/>
                  </p:ext>
                </p:extLst>
              </p:nvPr>
            </p:nvGraphicFramePr>
            <p:xfrm>
              <a:off x="1607820" y="1690687"/>
              <a:ext cx="8784068" cy="463878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18834">
                      <a:extLst>
                        <a:ext uri="{9D8B030D-6E8A-4147-A177-3AD203B41FA5}">
                          <a16:colId xmlns:a16="http://schemas.microsoft.com/office/drawing/2014/main" val="3972310553"/>
                        </a:ext>
                      </a:extLst>
                    </a:gridCol>
                    <a:gridCol w="5668286">
                      <a:extLst>
                        <a:ext uri="{9D8B030D-6E8A-4147-A177-3AD203B41FA5}">
                          <a16:colId xmlns:a16="http://schemas.microsoft.com/office/drawing/2014/main" val="2190668843"/>
                        </a:ext>
                      </a:extLst>
                    </a:gridCol>
                    <a:gridCol w="1496948">
                      <a:extLst>
                        <a:ext uri="{9D8B030D-6E8A-4147-A177-3AD203B41FA5}">
                          <a16:colId xmlns:a16="http://schemas.microsoft.com/office/drawing/2014/main" val="408960952"/>
                        </a:ext>
                      </a:extLst>
                    </a:gridCol>
                  </a:tblGrid>
                  <a:tr h="7735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In words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Analogy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228309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6" t="-100787" r="-443609" b="-4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710" t="-100787" r="-26882" b="-4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6585" t="-100787" r="-1626" b="-40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1887879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6" t="-200787" r="-443609" b="-3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710" t="-200787" r="-26882" b="-3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6585" t="-200787" r="-1626" b="-30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2019154"/>
                      </a:ext>
                    </a:extLst>
                  </a:tr>
                  <a:tr h="7735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6" t="-300787" r="-443609" b="-2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710" t="-300787" r="-26882" b="-2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6585" t="-300787" r="-1626" b="-20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0070823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6" t="-400787" r="-443609" b="-1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710" t="-400787" r="-26882" b="-1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6585" t="-400787" r="-1626" b="-10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593184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6" t="-500787" r="-443609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710" t="-500787" r="-26882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6585" t="-500787" r="-1626" b="-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56680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EA989-2257-92CE-ED54-F32B1FFF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4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5B6E6CE-57C8-50A3-DD53-3EEC0938B8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Note: Big-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is not just for time complexity!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5B6E6CE-57C8-50A3-DD53-3EEC0938B8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710D6B-8D07-530A-6CA5-B896354E5F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use asymptotic notation (big-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, etc.) any time we are trying to understand some kind of “</a:t>
                </a:r>
                <a:r>
                  <a:rPr lang="en-US" dirty="0">
                    <a:solidFill>
                      <a:schemeClr val="accent1"/>
                    </a:solidFill>
                  </a:rPr>
                  <a:t>scaling behavior</a:t>
                </a:r>
                <a:r>
                  <a:rPr lang="en-US" dirty="0"/>
                  <a:t>”</a:t>
                </a:r>
              </a:p>
              <a:p>
                <a:r>
                  <a:rPr lang="en-US" dirty="0"/>
                  <a:t>For example,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be a simple undirected graph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vertices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edges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connected,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edges</a:t>
                </a:r>
              </a:p>
              <a:p>
                <a:r>
                  <a:rPr lang="en-US" dirty="0"/>
                  <a:t>That being said, we are especially interested in time complexity…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710D6B-8D07-530A-6CA5-B896354E5F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F2818-EFA3-7E3E-F965-6EFED2B8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5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164572</TotalTime>
  <Words>1714</Words>
  <Application>Microsoft Office PowerPoint</Application>
  <PresentationFormat>Widescreen</PresentationFormat>
  <Paragraphs>218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CMSC 28100  Introduction to Complexity Theory  Winter 2024 Instructor: William Hoza</vt:lpstr>
      <vt:lpstr>Asymptotic analysis</vt:lpstr>
      <vt:lpstr>Big-O notation</vt:lpstr>
      <vt:lpstr>Big-Ω and big-Θ</vt:lpstr>
      <vt:lpstr>Big-O, big-Ω, and big-Θ examples</vt:lpstr>
      <vt:lpstr>Little-o notation</vt:lpstr>
      <vt:lpstr>Little-ω notation</vt:lpstr>
      <vt:lpstr>Summary of asymptotic notation</vt:lpstr>
      <vt:lpstr>Note: Big-O is not just for time complexity!</vt:lpstr>
      <vt:lpstr>Exponential vs. polynomial</vt:lpstr>
      <vt:lpstr>Exponential vs. polynomial</vt:lpstr>
      <vt:lpstr>Which problems can be solved through computation?</vt:lpstr>
      <vt:lpstr>The complexity class "P"</vt:lpstr>
      <vt:lpstr>"P": Our model of tractability</vt:lpstr>
      <vt:lpstr>Which model of computation should we use?</vt:lpstr>
      <vt:lpstr>Efficiently simulating k tapes using one tape</vt:lpstr>
      <vt:lpstr>Efficiently simulating k tapes using one tape</vt:lpstr>
      <vt:lpstr>Which model of computation should we use?</vt:lpstr>
      <vt:lpstr>Which problems can be solved through computation?</vt:lpstr>
      <vt:lpstr>Which languages are in "P"?</vt:lpstr>
      <vt:lpstr>Which languages are not in "P"?</vt:lpstr>
      <vt:lpstr>Longest increasing subsequence</vt:lpstr>
      <vt:lpstr>Longest increasing subsequence is in "P"</vt:lpstr>
      <vt:lpstr>Intrinsic difficulty of problems</vt:lpstr>
      <vt:lpstr>Intractability vs. undecidability</vt:lpstr>
      <vt:lpstr>Intractability vs. undecidability</vt:lpstr>
      <vt:lpstr>Decidable but intractable</vt:lpstr>
      <vt:lpstr>The Time Hierarchy Theorem</vt:lpstr>
      <vt:lpstr>The Time Hierarchy Theorem</vt:lpstr>
      <vt:lpstr>Proof of the Time Hierarchy Theorem</vt:lpstr>
      <vt:lpstr>Proof of the Time Hierarchy Theorem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Pseudorandomness and Space Complexity</dc:title>
  <dc:creator>William Hoza</dc:creator>
  <cp:lastModifiedBy>William Hoza</cp:lastModifiedBy>
  <cp:revision>344</cp:revision>
  <dcterms:created xsi:type="dcterms:W3CDTF">2022-12-12T23:26:37Z</dcterms:created>
  <dcterms:modified xsi:type="dcterms:W3CDTF">2024-01-26T21:51:23Z</dcterms:modified>
</cp:coreProperties>
</file>