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1134" r:id="rId2"/>
    <p:sldId id="740" r:id="rId3"/>
    <p:sldId id="745" r:id="rId4"/>
    <p:sldId id="904" r:id="rId5"/>
    <p:sldId id="905" r:id="rId6"/>
    <p:sldId id="827" r:id="rId7"/>
    <p:sldId id="901" r:id="rId8"/>
    <p:sldId id="902" r:id="rId9"/>
    <p:sldId id="791" r:id="rId10"/>
    <p:sldId id="748" r:id="rId11"/>
    <p:sldId id="744" r:id="rId12"/>
    <p:sldId id="749" r:id="rId13"/>
    <p:sldId id="766" r:id="rId14"/>
    <p:sldId id="770" r:id="rId15"/>
    <p:sldId id="756" r:id="rId16"/>
    <p:sldId id="757" r:id="rId17"/>
    <p:sldId id="758" r:id="rId18"/>
    <p:sldId id="759" r:id="rId19"/>
    <p:sldId id="913" r:id="rId20"/>
    <p:sldId id="914" r:id="rId21"/>
    <p:sldId id="760" r:id="rId22"/>
    <p:sldId id="916" r:id="rId23"/>
    <p:sldId id="917" r:id="rId24"/>
    <p:sldId id="918" r:id="rId25"/>
    <p:sldId id="651" r:id="rId26"/>
    <p:sldId id="920" r:id="rId27"/>
    <p:sldId id="762" r:id="rId28"/>
    <p:sldId id="764" r:id="rId29"/>
    <p:sldId id="772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1248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cycle on n &gt; 3 vertices does not have a 3-clique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https://www.eecs.yorku.ca/course_archive/2008-09/W/6115/palindrome.pdf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325A-713E-0F48-AB46-1565D09D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Question:</a:t>
                </a:r>
                <a:r>
                  <a:rPr lang="en-US" dirty="0"/>
                  <a:t> In the year 1988, were there 50 U.S. senators, every pair of which voted the same way more than 50% of the time?</a:t>
                </a:r>
              </a:p>
              <a:p>
                <a:r>
                  <a:rPr lang="en-US" b="1" dirty="0"/>
                  <a:t>Step 1: </a:t>
                </a:r>
                <a:r>
                  <a:rPr lang="en-US" dirty="0"/>
                  <a:t>Gather data ✔️</a:t>
                </a:r>
              </a:p>
              <a:p>
                <a:r>
                  <a:rPr lang="en-US" b="1" dirty="0"/>
                  <a:t>Step 2:</a:t>
                </a:r>
                <a:r>
                  <a:rPr lang="en-US" dirty="0"/>
                  <a:t> Construct agreement graph ✔️</a:t>
                </a:r>
              </a:p>
              <a:p>
                <a:r>
                  <a:rPr lang="en-US" b="1" dirty="0"/>
                  <a:t>Step 3:</a:t>
                </a:r>
                <a:r>
                  <a:rPr lang="en-US" dirty="0"/>
                  <a:t> Apply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76BC5-A5A6-30D4-5EEF-205F2929E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02583-381F-72D0-4A60-10B6B574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03A-0E32-B760-4B05-5CD2023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is so slow that it’s worthless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2006600"/>
                <a:ext cx="10350499" cy="42465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Question:</a:t>
                </a:r>
                <a:r>
                  <a:rPr lang="en-US" dirty="0"/>
                  <a:t> In the year 1988, were there 50 U.S. senators, every pair of which voted the same way more than 50% of the time?</a:t>
                </a:r>
              </a:p>
              <a:p>
                <a:r>
                  <a:rPr lang="en-US" dirty="0"/>
                  <a:t>Checking all possible sets of senators would take </a:t>
                </a:r>
                <a:r>
                  <a:rPr lang="en-US" dirty="0">
                    <a:solidFill>
                      <a:schemeClr val="accent1"/>
                    </a:solidFill>
                  </a:rPr>
                  <a:t>longer than a lifetime!</a:t>
                </a:r>
              </a:p>
              <a:p>
                <a:r>
                  <a:rPr lang="en-US" dirty="0"/>
                  <a:t>One begins to feel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might as well be undecidable!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2006600"/>
                <a:ext cx="10350499" cy="4246598"/>
              </a:xfrm>
              <a:blipFill>
                <a:blip r:embed="rId2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CB68-280B-7179-F205-75EDDA3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EA43-5DC7-B60A-BD1F-EE4F3EAFDADD}"/>
              </a:ext>
            </a:extLst>
          </p:cNvPr>
          <p:cNvSpPr txBox="1"/>
          <p:nvPr/>
        </p:nvSpPr>
        <p:spPr>
          <a:xfrm>
            <a:off x="10537549" y="427741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872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E999-E805-8AF8-9800-5A9754B7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DEE-4FD7-153E-134C-FCA425A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6" y="1868237"/>
            <a:ext cx="10955767" cy="4805169"/>
          </a:xfrm>
        </p:spPr>
        <p:txBody>
          <a:bodyPr>
            <a:normAutofit/>
          </a:bodyPr>
          <a:lstStyle/>
          <a:p>
            <a:r>
              <a:rPr lang="en-US" dirty="0"/>
              <a:t>Our model so far: Decidable vs. undecidable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Now we will </a:t>
            </a:r>
            <a:r>
              <a:rPr lang="en-US" dirty="0">
                <a:solidFill>
                  <a:schemeClr val="accent1"/>
                </a:solidFill>
              </a:rPr>
              <a:t>refine</a:t>
            </a:r>
            <a:r>
              <a:rPr lang="en-US" dirty="0"/>
              <a:t> our model</a:t>
            </a:r>
          </a:p>
          <a:p>
            <a:pPr lvl="1"/>
            <a:r>
              <a:rPr lang="en-US" dirty="0"/>
              <a:t>We only have a </a:t>
            </a:r>
            <a:r>
              <a:rPr lang="en-US" dirty="0">
                <a:solidFill>
                  <a:schemeClr val="accent1"/>
                </a:solidFill>
              </a:rPr>
              <a:t>limited amount of time</a:t>
            </a:r>
            <a:r>
              <a:rPr lang="en-US" dirty="0"/>
              <a:t> (and other resources)</a:t>
            </a:r>
          </a:p>
          <a:p>
            <a:r>
              <a:rPr lang="en-US" dirty="0"/>
              <a:t>“Complexity theory” vs. “Computability theory”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063F-EF20-A5F0-9729-614D5114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5E582-5EC5-185B-2596-EBBAC13C75EE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63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5574-3FC8-9052-88E2-17EF9A7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time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running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focus on the </a:t>
                </a:r>
                <a:r>
                  <a:rPr lang="en-US" dirty="0">
                    <a:solidFill>
                      <a:schemeClr val="accent1"/>
                    </a:solidFill>
                  </a:rPr>
                  <a:t>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-bit input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17F07-3EAE-6351-9BC0-1B4895DF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AC4FD-F97C-BF9B-5A43-A7765DFEF2BC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1404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ED9-F076-F0E5-DD7D-74825FA5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</p:spPr>
            <p:txBody>
              <a:bodyPr/>
              <a:lstStyle/>
              <a:p>
                <a:r>
                  <a:rPr lang="en-US" dirty="0"/>
                  <a:t>We focus on the </a:t>
                </a:r>
                <a:r>
                  <a:rPr lang="en-US" dirty="0">
                    <a:solidFill>
                      <a:schemeClr val="accent1"/>
                    </a:solidFill>
                  </a:rPr>
                  <a:t>limiting behavior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“quickly” does the running time increase when we consider larger and larger inputs?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9AC7-8F32-76D7-E681-0809A159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C32F-2690-40A0-1FAC-B0B9346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possible time complexities: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is large, the leading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term </a:t>
                </a:r>
                <a:r>
                  <a:rPr lang="en-US" b="0" dirty="0">
                    <a:solidFill>
                      <a:schemeClr val="accent1"/>
                    </a:solidFill>
                  </a:rPr>
                  <a:t>dominates</a:t>
                </a:r>
              </a:p>
              <a:p>
                <a:r>
                  <a:rPr lang="en-US" dirty="0"/>
                  <a:t>We will </a:t>
                </a:r>
                <a:r>
                  <a:rPr lang="en-US" dirty="0">
                    <a:solidFill>
                      <a:schemeClr val="accent1"/>
                    </a:solidFill>
                  </a:rPr>
                  <a:t>ignore</a:t>
                </a:r>
                <a:r>
                  <a:rPr lang="en-US" dirty="0"/>
                  <a:t> the low-order terms and the leading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focus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part (“quadratic time”)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6FD1-B7C6-2A44-392A-BAD2D9E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76226"/>
                <a:ext cx="10908323" cy="4414617"/>
              </a:xfr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1.9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427DB-E921-C78B-F2A6-5690746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9912-3E03-B913-858A-49C0622D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AF328-8938-4B00-9938-76695BB1D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1507" y="3650288"/>
                <a:ext cx="10515600" cy="3114406"/>
              </a:xfrm>
            </p:spPr>
            <p:txBody>
              <a:bodyPr/>
              <a:lstStyle/>
              <a:p>
                <a:r>
                  <a:rPr lang="en-US" b="1" dirty="0"/>
                  <a:t>Proof sketch:</a:t>
                </a:r>
                <a:r>
                  <a:rPr lang="en-US" dirty="0"/>
                  <a:t> Recall our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back-and-forth passes over the input</a:t>
                </a:r>
              </a:p>
              <a:p>
                <a:r>
                  <a:rPr lang="en-US" dirty="0"/>
                  <a:t>Each back-and-forth pass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AF328-8938-4B00-9938-76695BB1D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1507" y="3650288"/>
                <a:ext cx="10515600" cy="3114406"/>
              </a:xfrm>
              <a:blipFill>
                <a:blip r:embed="rId2"/>
                <a:stretch>
                  <a:fillRect l="-1043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A61A2-80EA-2974-9017-80EB36F5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6CAFA8-2343-138F-385F-727378FA7D47}"/>
                  </a:ext>
                </a:extLst>
              </p:cNvPr>
              <p:cNvSpPr/>
              <p:nvPr/>
            </p:nvSpPr>
            <p:spPr>
              <a:xfrm>
                <a:off x="1584649" y="1936270"/>
                <a:ext cx="9022702" cy="1653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Claim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6CAFA8-2343-138F-385F-727378FA7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49" y="1936270"/>
                <a:ext cx="9022702" cy="16530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EF85117-A1A9-B473-C95E-A1A39D4DE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300" y="237870"/>
            <a:ext cx="3506347" cy="2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will be in class on </a:t>
            </a:r>
            <a:r>
              <a:rPr lang="en-US" b="1" dirty="0">
                <a:highlight>
                  <a:srgbClr val="FFFF00"/>
                </a:highlight>
              </a:rPr>
              <a:t>Friday, October 24</a:t>
            </a:r>
          </a:p>
          <a:p>
            <a:r>
              <a:rPr lang="en-US" dirty="0"/>
              <a:t>To prepare for the midterm, you only need to study the material prior to </a:t>
            </a:r>
            <a:r>
              <a:rPr lang="en-US" dirty="0">
                <a:solidFill>
                  <a:schemeClr val="accent1"/>
                </a:solidFill>
              </a:rPr>
              <a:t>this point</a:t>
            </a:r>
          </a:p>
          <a:p>
            <a:r>
              <a:rPr lang="en-US" dirty="0"/>
              <a:t>The midterm will be about </a:t>
            </a:r>
            <a:r>
              <a:rPr lang="en-US" dirty="0">
                <a:solidFill>
                  <a:schemeClr val="accent1"/>
                </a:solidFill>
              </a:rPr>
              <a:t>Turing machines, decidability, and undecidability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2DB2-4985-3874-791A-BB60E3C0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02D0C-4FD3-AB0C-E0B4-19BD2F8CA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</a:t>
                </a:r>
                <a:r>
                  <a:rPr lang="en-US" dirty="0">
                    <a:solidFill>
                      <a:schemeClr val="accent1"/>
                    </a:solidFill>
                  </a:rPr>
                  <a:t>faster</a:t>
                </a:r>
                <a:r>
                  <a:rPr lang="en-US" dirty="0"/>
                  <a:t>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Answer: No</a:t>
                </a:r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notation</a:t>
                </a:r>
                <a:r>
                  <a:rPr lang="en-US" dirty="0"/>
                  <a:t> to make this precise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02D0C-4FD3-AB0C-E0B4-19BD2F8CA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1D5F-6544-E79D-2435-5C183C7E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33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7652-0332-B36E-4E7D-92A2599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9671-BA48-293E-E85D-4F54A2A7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 time complexity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BC539-FFC7-6FF6-75D2-297B07F3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one-tape Turing machine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(Proof omitted)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BC539-FFC7-6FF6-75D2-297B07F3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52A2-EC07-1C59-92DD-2B30ABF7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21ACC9-5DB4-5B50-1D40-642E12744386}"/>
                  </a:ext>
                </a:extLst>
              </p:cNvPr>
              <p:cNvSpPr/>
              <p:nvPr/>
            </p:nvSpPr>
            <p:spPr>
              <a:xfrm>
                <a:off x="2534816" y="2854411"/>
                <a:ext cx="7122367" cy="1653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</a:t>
                </a:r>
                <a:r>
                  <a:rPr lang="en-US" sz="2800" dirty="0">
                    <a:solidFill>
                      <a:prstClr val="black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then 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21ACC9-5DB4-5B50-1D40-642E12744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16" y="2854411"/>
                <a:ext cx="7122367" cy="165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043A-388C-3E38-F1C5-47DE927C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4D39-F6AC-5AE3-7A89-E7DBF93A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0113"/>
            <a:ext cx="10515600" cy="2407299"/>
          </a:xfrm>
        </p:spPr>
        <p:txBody>
          <a:bodyPr/>
          <a:lstStyle/>
          <a:p>
            <a:r>
              <a:rPr lang="en-US" b="1" dirty="0"/>
              <a:t>Proof sketch: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Copy the input to tape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Scan tape 1 from </a:t>
            </a:r>
            <a:r>
              <a:rPr lang="en-US" dirty="0">
                <a:solidFill>
                  <a:schemeClr val="accent1"/>
                </a:solidFill>
              </a:rPr>
              <a:t>left to right</a:t>
            </a:r>
            <a:r>
              <a:rPr lang="en-US" dirty="0"/>
              <a:t> and scan tape 2 from </a:t>
            </a:r>
            <a:r>
              <a:rPr lang="en-US" dirty="0">
                <a:solidFill>
                  <a:schemeClr val="accent1"/>
                </a:solidFill>
              </a:rPr>
              <a:t>right to left</a:t>
            </a:r>
            <a:r>
              <a:rPr lang="en-US" dirty="0"/>
              <a:t> to compare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D0F1-AA6F-2177-353F-F76D97D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CA7480-DA50-587E-3328-36DC90619972}"/>
                  </a:ext>
                </a:extLst>
              </p:cNvPr>
              <p:cNvSpPr/>
              <p:nvPr/>
            </p:nvSpPr>
            <p:spPr>
              <a:xfrm>
                <a:off x="1584649" y="1936270"/>
                <a:ext cx="9022702" cy="16530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Claim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two-tape</a:t>
                </a:r>
                <a:r>
                  <a:rPr lang="en-US" sz="2800" dirty="0">
                    <a:solidFill>
                      <a:schemeClr val="tx1"/>
                    </a:solidFill>
                  </a:rPr>
                  <a:t>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CA7480-DA50-587E-3328-36DC9061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49" y="1936270"/>
                <a:ext cx="9022702" cy="165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ABEF-F685-2891-DD21-E14A35A5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FCE82-45D8-D5E7-065B-5BA90A2175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812" y="2202023"/>
                <a:ext cx="10709988" cy="3974939"/>
              </a:xfrm>
            </p:spPr>
            <p:txBody>
              <a:bodyPr/>
              <a:lstStyle/>
              <a:p>
                <a:r>
                  <a:rPr lang="en-US" dirty="0"/>
                  <a:t>Multi-tape TMs can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time…</a:t>
                </a:r>
              </a:p>
              <a:p>
                <a:r>
                  <a:rPr lang="en-US" dirty="0"/>
                  <a:t>But single-tape TMs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time!</a:t>
                </a:r>
              </a:p>
              <a:p>
                <a:r>
                  <a:rPr lang="en-US" dirty="0"/>
                  <a:t>So multi-tape / single-tape TMs are </a:t>
                </a:r>
                <a:r>
                  <a:rPr lang="en-US" dirty="0">
                    <a:solidFill>
                      <a:schemeClr val="accent1"/>
                    </a:solidFill>
                  </a:rPr>
                  <a:t>not equivalent</a:t>
                </a:r>
                <a:r>
                  <a:rPr lang="en-US" dirty="0"/>
                  <a:t> after all?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FCE82-45D8-D5E7-065B-5BA90A217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812" y="2202023"/>
                <a:ext cx="10709988" cy="3974939"/>
              </a:xfrm>
              <a:blipFill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46E3-6A5C-CE8D-6AD8-4EC89EA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3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358A-6288-30A3-15A9-728A962C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457" y="1893346"/>
                <a:ext cx="10727679" cy="45974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this course, we are </a:t>
                </a:r>
                <a:r>
                  <a:rPr lang="en-US" dirty="0">
                    <a:solidFill>
                      <a:schemeClr val="accent1"/>
                    </a:solidFill>
                  </a:rPr>
                  <a:t>not concerned</a:t>
                </a:r>
                <a:r>
                  <a:rPr lang="en-US" dirty="0"/>
                  <a:t> with the distinction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We’re happy with either</a:t>
                </a:r>
              </a:p>
              <a:p>
                <a:r>
                  <a:rPr lang="en-US" dirty="0"/>
                  <a:t>Our focus: The distinction between a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an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</a:t>
                </a:r>
                <a:r>
                  <a:rPr lang="en-US" dirty="0"/>
                  <a:t> time complexity,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Usable vs. useless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85F828-A4C0-F56C-CCB0-6121CA06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457" y="1893346"/>
                <a:ext cx="10727679" cy="4597497"/>
              </a:xfrm>
              <a:blipFill>
                <a:blip r:embed="rId2"/>
                <a:stretch>
                  <a:fillRect l="-1023" r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69E54-8E25-4645-F2AB-A6B8C2C8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5B15-074D-96DF-C2FF-97C82278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8F0F1-E18B-CEBB-49AC-64E3E4E61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is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Exponentials grow much faster than polynomials!</a:t>
                </a:r>
              </a:p>
              <a:p>
                <a:r>
                  <a:rPr lang="en-US" dirty="0"/>
                  <a:t>We can make this precise using </a:t>
                </a:r>
                <a:r>
                  <a:rPr lang="en-US" dirty="0">
                    <a:solidFill>
                      <a:schemeClr val="accent1"/>
                    </a:solidFill>
                  </a:rPr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8F0F1-E18B-CEBB-49AC-64E3E4E61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D084E-0D23-1121-DC25-DBC78959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7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Little-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6C5E10-C97B-57A9-23AD-97AF80587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Equivalent: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7544-09BA-C1F4-D139-C53D29854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7C89-3CB6-2401-88B5-6BA075DF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09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5BA-7702-1306-6195-FC282AC8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vs. polynomial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subsets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2, 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9C048-5858-B664-07F1-176268648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61249"/>
                <a:ext cx="10515600" cy="365884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ED384-F1B0-6BC4-76C8-82FD2410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/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Claim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constant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D03F93-AA69-CE7C-BD35-D06A8F3D5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91" y="1690688"/>
                <a:ext cx="8406618" cy="86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88AE4C-BFB6-ECC1-929F-D903305776C7}"/>
              </a:ext>
            </a:extLst>
          </p:cNvPr>
          <p:cNvSpPr/>
          <p:nvPr/>
        </p:nvSpPr>
        <p:spPr>
          <a:xfrm>
            <a:off x="11601450" y="3292072"/>
            <a:ext cx="153035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02ED1-1049-C540-93A9-6D3B8BDCFD95}"/>
              </a:ext>
            </a:extLst>
          </p:cNvPr>
          <p:cNvSpPr/>
          <p:nvPr/>
        </p:nvSpPr>
        <p:spPr>
          <a:xfrm>
            <a:off x="11601450" y="4790672"/>
            <a:ext cx="1784350" cy="75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5992D-B0AE-246C-E9AA-86513005650A}"/>
              </a:ext>
            </a:extLst>
          </p:cNvPr>
          <p:cNvSpPr/>
          <p:nvPr/>
        </p:nvSpPr>
        <p:spPr>
          <a:xfrm>
            <a:off x="11601450" y="5631233"/>
            <a:ext cx="1784350" cy="759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CAC97-E7D6-00F2-F5EC-DAD9A849B2D6}"/>
              </a:ext>
            </a:extLst>
          </p:cNvPr>
          <p:cNvSpPr/>
          <p:nvPr/>
        </p:nvSpPr>
        <p:spPr>
          <a:xfrm>
            <a:off x="13131800" y="3292072"/>
            <a:ext cx="163830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CBF52-D3FA-C7EE-09BA-FA12473527F6}"/>
              </a:ext>
            </a:extLst>
          </p:cNvPr>
          <p:cNvSpPr/>
          <p:nvPr/>
        </p:nvSpPr>
        <p:spPr>
          <a:xfrm>
            <a:off x="14662150" y="3292072"/>
            <a:ext cx="2279650" cy="149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48515 0.01806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58" y="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-0.225 0.00416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225 -0.00741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48594 0.01435 " pathEditMode="relative" rAng="0" ptsTypes="AA">
                                      <p:cBhvr>
                                        <p:cTn id="2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7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-0.4776 0.03079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80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D43D-9795-DE2A-BBF6-3A3557A9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our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3E4A-BDA0-27C7-C0B9-B99D6880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 In the year 1988, were there 50 U.S. senators, every pair of which voted the same way more than 50% of the time?</a:t>
            </a:r>
          </a:p>
          <a:p>
            <a:r>
              <a:rPr lang="en-US" b="1" dirty="0"/>
              <a:t>Step 1:</a:t>
            </a:r>
            <a:r>
              <a:rPr lang="en-US" dirty="0"/>
              <a:t> Gather data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6E0D-DD36-C5BC-9496-BF52E9D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F44A5-F7AB-04C6-7116-8A23231F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3429000"/>
            <a:ext cx="6350000" cy="26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1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C1D5-DECD-6AB8-595C-4D8720A0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4ED3-9480-793B-4876-06FAF80A4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5725"/>
                <a:ext cx="10515600" cy="4561238"/>
              </a:xfrm>
            </p:spPr>
            <p:txBody>
              <a:bodyPr/>
              <a:lstStyle/>
              <a:p>
                <a:r>
                  <a:rPr lang="en-US" b="1" dirty="0"/>
                  <a:t>Step 2:</a:t>
                </a:r>
                <a:r>
                  <a:rPr lang="en-US" dirty="0"/>
                  <a:t> Construct “agreement graph”</a:t>
                </a:r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means that senators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agreed on most votes</a:t>
                </a:r>
              </a:p>
              <a:p>
                <a:r>
                  <a:rPr lang="en-US" b="1" dirty="0"/>
                  <a:t>Question:</a:t>
                </a:r>
                <a:r>
                  <a:rPr lang="en-US" dirty="0"/>
                  <a:t> Are there 50 vertices in this graph that are all adjacent to one another?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4ED3-9480-793B-4876-06FAF80A4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5725"/>
                <a:ext cx="10515600" cy="45612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0C20-FA4E-D84F-7EE9-378A52DF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5079BA-73C9-F891-3BA4-B20DDD0E6B55}"/>
              </a:ext>
            </a:extLst>
          </p:cNvPr>
          <p:cNvGrpSpPr/>
          <p:nvPr/>
        </p:nvGrpSpPr>
        <p:grpSpPr>
          <a:xfrm>
            <a:off x="8274050" y="385469"/>
            <a:ext cx="3251200" cy="2515283"/>
            <a:chOff x="8274050" y="385469"/>
            <a:chExt cx="3251200" cy="25152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F066AD-DB5F-2F83-A56A-FA4B6BF7B74C}"/>
                </a:ext>
              </a:extLst>
            </p:cNvPr>
            <p:cNvSpPr/>
            <p:nvPr/>
          </p:nvSpPr>
          <p:spPr>
            <a:xfrm>
              <a:off x="8877300" y="7624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033FE8-2E1A-8429-BE3E-4A19B433EF8F}"/>
                </a:ext>
              </a:extLst>
            </p:cNvPr>
            <p:cNvSpPr/>
            <p:nvPr/>
          </p:nvSpPr>
          <p:spPr>
            <a:xfrm>
              <a:off x="8686800" y="2210244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6561FD-4316-6E70-F65B-4722D3F9A5CB}"/>
                </a:ext>
              </a:extLst>
            </p:cNvPr>
            <p:cNvSpPr/>
            <p:nvPr/>
          </p:nvSpPr>
          <p:spPr>
            <a:xfrm>
              <a:off x="10629900" y="1027906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E34A67-E86E-5396-6C28-BABE444EFD07}"/>
                </a:ext>
              </a:extLst>
            </p:cNvPr>
            <p:cNvSpPr/>
            <p:nvPr/>
          </p:nvSpPr>
          <p:spPr>
            <a:xfrm>
              <a:off x="10490200" y="2355501"/>
              <a:ext cx="190500" cy="190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678BF9-0E03-7670-A92E-E3F46F9D3AC4}"/>
                </a:ext>
              </a:extLst>
            </p:cNvPr>
            <p:cNvSpPr txBox="1"/>
            <p:nvPr/>
          </p:nvSpPr>
          <p:spPr>
            <a:xfrm>
              <a:off x="10121900" y="630173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F6C327-6BB4-92F2-ACDF-1D2851D6D0E6}"/>
                </a:ext>
              </a:extLst>
            </p:cNvPr>
            <p:cNvSpPr txBox="1"/>
            <p:nvPr/>
          </p:nvSpPr>
          <p:spPr>
            <a:xfrm>
              <a:off x="8458200" y="385469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54EF6F-2E26-5A8B-7367-3AEE168F60AD}"/>
                </a:ext>
              </a:extLst>
            </p:cNvPr>
            <p:cNvSpPr txBox="1"/>
            <p:nvPr/>
          </p:nvSpPr>
          <p:spPr>
            <a:xfrm>
              <a:off x="8274050" y="245075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24381-8A8E-5238-9615-F31DFDE5CB4E}"/>
                </a:ext>
              </a:extLst>
            </p:cNvPr>
            <p:cNvSpPr txBox="1"/>
            <p:nvPr/>
          </p:nvSpPr>
          <p:spPr>
            <a:xfrm>
              <a:off x="10128250" y="2531420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Senator 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B11F2D-D279-848B-8F59-65329090067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9067800" y="857694"/>
              <a:ext cx="1562100" cy="265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09F72E-A4B5-85A3-C082-BA077648CF68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8782050" y="952944"/>
              <a:ext cx="190500" cy="1257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4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22FE-EC57-270C-ECE0-856C425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-clique </a:t>
                </a:r>
                <a:r>
                  <a:rPr lang="en-US" dirty="0"/>
                  <a:t>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every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connected by an edge</a:t>
                </a:r>
              </a:p>
              <a:p>
                <a:r>
                  <a:rPr lang="en-US" dirty="0"/>
                  <a:t>Example: This graph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8CCD6-7AC7-E3E5-638C-A8075C5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F25D8-9407-C77E-D31A-23CE79E3649C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8111802" y="5590805"/>
            <a:ext cx="681636" cy="609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1756B-14D0-FF5B-9ABD-57EF66E9F6A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8135091" y="6153674"/>
            <a:ext cx="2086095" cy="102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5F0CB9-3672-E3CC-7517-0EE6AD83714E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8055578" y="4676405"/>
            <a:ext cx="336808" cy="1500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52E20-B3E4-AEF3-8CDF-433BF8FD2327}"/>
              </a:ext>
            </a:extLst>
          </p:cNvPr>
          <p:cNvCxnSpPr>
            <a:cxnSpLocks/>
            <a:stCxn id="7" idx="1"/>
            <a:endCxn id="8" idx="4"/>
          </p:cNvCxnSpPr>
          <p:nvPr/>
        </p:nvCxnSpPr>
        <p:spPr>
          <a:xfrm flipH="1" flipV="1">
            <a:off x="8448610" y="4699694"/>
            <a:ext cx="344828" cy="7786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AC2984-0F6E-BEEB-93F0-18655470D82E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8905886" y="5590805"/>
            <a:ext cx="1292011" cy="5066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1ED191-BCEF-D105-9DC4-2DFCCDD31058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8504834" y="4676405"/>
            <a:ext cx="1716352" cy="1364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B0D730-4218-30BD-591C-D47B02CF576A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528123" y="4461155"/>
            <a:ext cx="1397058" cy="159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69DAAF-C817-7C3E-E1DA-9A627EF0124D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10004694" y="4540668"/>
            <a:ext cx="272716" cy="1477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43DD3D-0DA9-F594-1B3B-4B46250F955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8504834" y="3485224"/>
            <a:ext cx="944586" cy="10787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9A0536-2399-FD3F-8E54-8EC6EB268F9A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9561868" y="3485224"/>
            <a:ext cx="386602" cy="9197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AED913-2622-9E65-84B6-FC90CAE7D046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8849662" y="3508513"/>
            <a:ext cx="655982" cy="19465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E8B699-22CE-CEE4-B733-75673004E3F6}"/>
              </a:ext>
            </a:extLst>
          </p:cNvPr>
          <p:cNvGrpSpPr/>
          <p:nvPr/>
        </p:nvGrpSpPr>
        <p:grpSpPr>
          <a:xfrm>
            <a:off x="329898" y="3994413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A18A9-14B6-9083-2CA3-880CEEA3494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E92CA51-DA86-017A-07D0-4673039EF3B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EF7D1-5F65-0424-0CA6-D922B79C862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/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fewer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edges,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12381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/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Every vertex in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 has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degree at 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/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A single graph might have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many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-cliques</a:t>
                </a:r>
              </a:p>
            </p:txBody>
          </p:sp>
        </mc:Choice>
        <mc:Fallback xmlns="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/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every vertex has degree at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57D6C7B-E797-12A0-61FC-41EE51462C7C}"/>
              </a:ext>
            </a:extLst>
          </p:cNvPr>
          <p:cNvSpPr/>
          <p:nvPr/>
        </p:nvSpPr>
        <p:spPr>
          <a:xfrm>
            <a:off x="7976065" y="6176963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C9B700-C318-BD67-9E5C-B717BB66D2B4}"/>
              </a:ext>
            </a:extLst>
          </p:cNvPr>
          <p:cNvSpPr/>
          <p:nvPr/>
        </p:nvSpPr>
        <p:spPr>
          <a:xfrm>
            <a:off x="10197897" y="6017937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3803D-4B7C-1017-F760-F55DFC8E0130}"/>
              </a:ext>
            </a:extLst>
          </p:cNvPr>
          <p:cNvSpPr/>
          <p:nvPr/>
        </p:nvSpPr>
        <p:spPr>
          <a:xfrm>
            <a:off x="8770149" y="5455068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0D253A-E632-3DCE-067C-4F6BF61FF1F8}"/>
              </a:ext>
            </a:extLst>
          </p:cNvPr>
          <p:cNvSpPr/>
          <p:nvPr/>
        </p:nvSpPr>
        <p:spPr>
          <a:xfrm>
            <a:off x="8369097" y="4540668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212C68-4E05-FCAF-E7F5-46872DB16B7D}"/>
              </a:ext>
            </a:extLst>
          </p:cNvPr>
          <p:cNvSpPr/>
          <p:nvPr/>
        </p:nvSpPr>
        <p:spPr>
          <a:xfrm>
            <a:off x="9925181" y="4381642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4BAF8B-21C4-1FF6-B181-031DA2C6750F}"/>
              </a:ext>
            </a:extLst>
          </p:cNvPr>
          <p:cNvSpPr/>
          <p:nvPr/>
        </p:nvSpPr>
        <p:spPr>
          <a:xfrm>
            <a:off x="9426131" y="3349487"/>
            <a:ext cx="159026" cy="159026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/>
        </p:nvGraphicFramePr>
        <p:xfrm>
          <a:off x="786384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  <a:p>
                <a:r>
                  <a:rPr lang="en-US" dirty="0"/>
                  <a:t>Yes!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/>
        </p:nvGraphicFramePr>
        <p:xfrm>
          <a:off x="786384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BBA12CD-E1AC-2955-7045-7E818E62E354}"/>
              </a:ext>
            </a:extLst>
          </p:cNvPr>
          <p:cNvGrpSpPr/>
          <p:nvPr/>
        </p:nvGrpSpPr>
        <p:grpSpPr>
          <a:xfrm>
            <a:off x="352022" y="3833470"/>
            <a:ext cx="7267433" cy="2657374"/>
            <a:chOff x="4602804" y="3977893"/>
            <a:chExt cx="7267433" cy="2657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0FD6A7-900D-F91C-B31A-E05D7D49F38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5CA032-2A7D-FB2C-1964-489C93D16B1F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CLIQUE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decidable?</a:t>
                  </a:r>
                </a:p>
              </p:txBody>
            </p:sp>
          </mc:Choice>
          <mc:Fallback xmlns="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75CA032-2A7D-FB2C-1964-489C93D16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98BBD-8C5D-7857-2422-C7F7158888F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640488AE-402E-4AC7-708B-36944C8158F3}"/>
                  </a:ext>
                </a:extLst>
              </p:cNvPr>
              <p:cNvSpPr/>
              <p:nvPr/>
            </p:nvSpPr>
            <p:spPr>
              <a:xfrm>
                <a:off x="438215" y="538681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 depends on whether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adjacency matrix or adjacency list</a:t>
                </a: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640488AE-402E-4AC7-708B-36944C815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15" y="538681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D2789B75-0920-8545-793C-F907D4DBB007}"/>
              </a:ext>
            </a:extLst>
          </p:cNvPr>
          <p:cNvSpPr/>
          <p:nvPr/>
        </p:nvSpPr>
        <p:spPr>
          <a:xfrm>
            <a:off x="3977972" y="466338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7308A84-8647-14B0-FFC9-E45C02CC2060}"/>
              </a:ext>
            </a:extLst>
          </p:cNvPr>
          <p:cNvSpPr/>
          <p:nvPr/>
        </p:nvSpPr>
        <p:spPr>
          <a:xfrm>
            <a:off x="3987362" y="538681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It’s not a language,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question doesn’t make sense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113843BF-66A9-EA5A-F03A-3BD665D8E598}"/>
              </a:ext>
            </a:extLst>
          </p:cNvPr>
          <p:cNvSpPr/>
          <p:nvPr/>
        </p:nvSpPr>
        <p:spPr>
          <a:xfrm>
            <a:off x="436591" y="466338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1974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61C5B9-5E4D-0846-739B-EE1DA23CE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8BA1-4446-661B-9020-4308C3B0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346"/>
            <a:ext cx="10515600" cy="1325563"/>
          </a:xfrm>
        </p:spPr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" y="1589650"/>
                <a:ext cx="11517086" cy="49940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try all possible subsets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0" dirty="0"/>
                  <a:t>Check whether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find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accept; otherwise, reject.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2E5C-E479-8443-ADC1-23E8E3128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1589650"/>
                <a:ext cx="11517086" cy="4994030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BE85-E9E9-B730-D56D-877EB705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195540</TotalTime>
  <Words>1605</Words>
  <Application>Microsoft Office PowerPoint</Application>
  <PresentationFormat>Widescreen</PresentationFormat>
  <Paragraphs>302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Midterm exam</vt:lpstr>
      <vt:lpstr>Which problems can be solved through computation?</vt:lpstr>
      <vt:lpstr>Applying our theory</vt:lpstr>
      <vt:lpstr>Agreement graph</vt:lpstr>
      <vt:lpstr>The clique problem</vt:lpstr>
      <vt:lpstr>The clique problem</vt:lpstr>
      <vt:lpstr>The clique problem</vt:lpstr>
      <vt:lpstr>The clique problem</vt:lpstr>
      <vt:lpstr>The clique problem</vt:lpstr>
      <vt:lpstr>Our algorithm is so slow that it’s worthless</vt:lpstr>
      <vt:lpstr>Which problems can be solved through computation?</vt:lpstr>
      <vt:lpstr>Refining our model</vt:lpstr>
      <vt:lpstr>Time complexity</vt:lpstr>
      <vt:lpstr>Scaling behavior</vt:lpstr>
      <vt:lpstr>Asymptotic analysis</vt:lpstr>
      <vt:lpstr>Big-O notation</vt:lpstr>
      <vt:lpstr>Big-O notation examples</vt:lpstr>
      <vt:lpstr>Example: Palindromes</vt:lpstr>
      <vt:lpstr>Optimality</vt:lpstr>
      <vt:lpstr>Big-Ω</vt:lpstr>
      <vt:lpstr>Palindromes time complexity lower bound</vt:lpstr>
      <vt:lpstr>Palindromes, revisited</vt:lpstr>
      <vt:lpstr>Multi-tape Turing machines, revisited</vt:lpstr>
      <vt:lpstr>Exponential vs. polynomial</vt:lpstr>
      <vt:lpstr>Exponential vs. polynomial</vt:lpstr>
      <vt:lpstr>Little-o notation</vt:lpstr>
      <vt:lpstr>Little-ω notation</vt:lpstr>
      <vt:lpstr>Exponential vs. polynomial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935</cp:revision>
  <dcterms:created xsi:type="dcterms:W3CDTF">2022-12-12T23:26:37Z</dcterms:created>
  <dcterms:modified xsi:type="dcterms:W3CDTF">2025-10-15T20:39:46Z</dcterms:modified>
</cp:coreProperties>
</file>