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00" r:id="rId2"/>
    <p:sldId id="830" r:id="rId3"/>
    <p:sldId id="797" r:id="rId4"/>
    <p:sldId id="807" r:id="rId5"/>
    <p:sldId id="804" r:id="rId6"/>
    <p:sldId id="827" r:id="rId7"/>
    <p:sldId id="828" r:id="rId8"/>
    <p:sldId id="802" r:id="rId9"/>
    <p:sldId id="803" r:id="rId10"/>
    <p:sldId id="831" r:id="rId11"/>
    <p:sldId id="815" r:id="rId12"/>
    <p:sldId id="662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48" d="100"/>
          <a:sy n="148" d="100"/>
        </p:scale>
        <p:origin x="144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D561-B665-5381-3BBB-4F37C523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a language with a circuit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48F8A-084D-643D-D758-E92A09AA8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123" y="1802423"/>
                <a:ext cx="10911253" cy="480939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More generally,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be a language,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any alphabet</a:t>
                </a:r>
              </a:p>
              <a:p>
                <a:r>
                  <a:rPr lang="en-US" dirty="0"/>
                  <a:t>We can encode each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using binary: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For each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we 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0, 1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say that a circuit family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048F8A-084D-643D-D758-E92A09AA8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123" y="1802423"/>
                <a:ext cx="10911253" cy="4809392"/>
              </a:xfrm>
              <a:blipFill>
                <a:blip r:embed="rId2"/>
                <a:stretch>
                  <a:fillRect l="-1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DC4EC-A5F6-D4D9-01F7-17893BC2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3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4CEBAC-5F59-D4D3-6AEE-9DB66945BC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 complexity class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24CEBAC-5F59-D4D3-6AEE-9DB66945B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07EE4-58D9-4D58-25D9-001022ED9B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function</a:t>
                </a:r>
              </a:p>
              <a:p>
                <a:r>
                  <a:rPr lang="en-US" b="1" dirty="0"/>
                  <a:t>Definition: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SIZE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is the set of all languages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such that there exists a circuit family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has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set of all languages that can be decided by polynomial-size circuits: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SIZE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07EE4-58D9-4D58-25D9-001022ED9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3"/>
                <a:stretch>
                  <a:fillRect l="-1043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47502-3B9B-7C7D-D4A4-D5F4283C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AE864-3ABE-CC99-7D6E-7E5E9797A42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have polynomial-size circuits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FAE864-3ABE-CC99-7D6E-7E5E9797A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AD1AC1-7B73-0C36-894F-76C8B2F23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80693"/>
                <a:ext cx="10515600" cy="239627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Polynomial Time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Polynomial Size Circuits</a:t>
                </a:r>
              </a:p>
              <a:p>
                <a:r>
                  <a:rPr lang="en-US" dirty="0"/>
                  <a:t>Proof: on blackboard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AD1AC1-7B73-0C36-894F-76C8B2F23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80693"/>
                <a:ext cx="10515600" cy="2396270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682A5-5401-CB7E-5792-75EAAEC4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B006B3-A3EE-6537-2839-CAB2A633C1A3}"/>
                  </a:ext>
                </a:extLst>
              </p:cNvPr>
              <p:cNvSpPr/>
              <p:nvPr/>
            </p:nvSpPr>
            <p:spPr>
              <a:xfrm>
                <a:off x="3975963" y="2195824"/>
                <a:ext cx="4240073" cy="10797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B006B3-A3EE-6537-2839-CAB2A633C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63" y="2195824"/>
                <a:ext cx="4240073" cy="1079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77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19F-7046-D906-3D35-70D46318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3BE29-10BF-468A-DFA8-36CC1E5CB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Reminder: Midterm exam is in class on Friday</a:t>
            </a:r>
          </a:p>
          <a:p>
            <a:r>
              <a:rPr lang="en-US" dirty="0"/>
              <a:t>Bring a pencil</a:t>
            </a:r>
          </a:p>
          <a:p>
            <a:r>
              <a:rPr lang="en-US" dirty="0"/>
              <a:t>Bring scratch paper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2AAC8-9E61-F6DC-D355-72154284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50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5C9F-B4BB-E8D2-EF53-62FA788A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Decidable but not tractable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CAA8-CCC7-D5D1-3680-113D6FE4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174" y="3769111"/>
            <a:ext cx="10848241" cy="2407851"/>
          </a:xfrm>
        </p:spPr>
        <p:txBody>
          <a:bodyPr>
            <a:normAutofit fontScale="92500"/>
          </a:bodyPr>
          <a:lstStyle/>
          <a:p>
            <a:r>
              <a:rPr lang="en-US" dirty="0"/>
              <a:t>We did one proof of this theorem based on the Time Hierarchy Theorem</a:t>
            </a:r>
          </a:p>
          <a:p>
            <a:r>
              <a:rPr lang="en-US" dirty="0"/>
              <a:t>We are working on another proof, based on the concept of a </a:t>
            </a:r>
            <a:r>
              <a:rPr lang="en-US" dirty="0">
                <a:solidFill>
                  <a:schemeClr val="accent1"/>
                </a:solidFill>
              </a:rPr>
              <a:t>Boolean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9E66F-BDA6-868B-1050-E2E2D29E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7FC587-EDE7-96C6-1ABA-24F73D234AA7}"/>
                  </a:ext>
                </a:extLst>
              </p:cNvPr>
              <p:cNvSpPr/>
              <p:nvPr/>
            </p:nvSpPr>
            <p:spPr>
              <a:xfrm>
                <a:off x="956929" y="1882074"/>
                <a:ext cx="10292317" cy="1422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decidable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7FC587-EDE7-96C6-1ABA-24F73D234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29" y="1882074"/>
                <a:ext cx="10292317" cy="1422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41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6A85-B4F3-679F-D17E-DA681E30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circuit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D9E6A-20BA-B4CE-9AF4-9E46347E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088EEC-2409-6A07-4867-4E94D2D722DD}"/>
                  </a:ext>
                </a:extLst>
              </p:cNvPr>
              <p:cNvSpPr/>
              <p:nvPr/>
            </p:nvSpPr>
            <p:spPr>
              <a:xfrm>
                <a:off x="995028" y="1898077"/>
                <a:ext cx="10152322" cy="16949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(</a:t>
                </a:r>
                <a:r>
                  <a:rPr lang="en-US" sz="2800" b="1" dirty="0" err="1">
                    <a:solidFill>
                      <a:schemeClr val="tx1"/>
                    </a:solidFill>
                  </a:rPr>
                  <a:t>Lupanov’s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 upper bound):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circuit of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computes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088EEC-2409-6A07-4867-4E94D2D722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28" y="1898077"/>
                <a:ext cx="10152322" cy="1694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7F8130-4DC7-C5AA-8214-5BFFBB53A90E}"/>
                  </a:ext>
                </a:extLst>
              </p:cNvPr>
              <p:cNvSpPr/>
              <p:nvPr/>
            </p:nvSpPr>
            <p:spPr>
              <a:xfrm>
                <a:off x="1201478" y="4112440"/>
                <a:ext cx="9739422" cy="16949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(Shannon’s lower bound):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circuit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7F8130-4DC7-C5AA-8214-5BFFBB53A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478" y="4112440"/>
                <a:ext cx="9739422" cy="16949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89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5D7C-83A3-43B9-87EB-B4AAFBD7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complexity vs.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04041-A5A2-966D-5F3E-A8FC66CD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size is an interesting complexity measure</a:t>
            </a:r>
          </a:p>
          <a:p>
            <a:r>
              <a:rPr lang="en-US" dirty="0"/>
              <a:t>However, we were originally interested in </a:t>
            </a:r>
            <a:r>
              <a:rPr lang="en-US" dirty="0">
                <a:solidFill>
                  <a:schemeClr val="accent1"/>
                </a:solidFill>
              </a:rPr>
              <a:t>time complexity</a:t>
            </a:r>
          </a:p>
          <a:p>
            <a:r>
              <a:rPr lang="en-US" dirty="0"/>
              <a:t>What is the connection? How can we compare the two?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4552F-8FDA-1E9D-DF41-95C7844D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ADC8-8B68-ED1E-C6B7-1FA5FDA2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evaluation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D2AC0-FE68-2516-86D3-BAF5DF3BB9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015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EVAL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EVAL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 sketch: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nodes.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Mark all the input nodes with their values. While there is an unmarked node:</a:t>
                </a:r>
              </a:p>
              <a:p>
                <a:pPr lvl="2"/>
                <a:r>
                  <a:rPr lang="en-US" dirty="0"/>
                  <a:t>For every gate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find all the nodes that feed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. If they are all marked with their values, then mark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with its 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D2AC0-FE68-2516-86D3-BAF5DF3BB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015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9C0FF-2E88-1F31-A97C-0E3B994B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FEA8-9FFF-ABBA-08BA-30F0EDD3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complexity vs.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E138-EFB4-147D-2938-3FCDF05E0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that in some sense, we can simulate circuits using Turing machines</a:t>
            </a:r>
          </a:p>
          <a:p>
            <a:r>
              <a:rPr lang="en-US" dirty="0"/>
              <a:t>How about the other way around?</a:t>
            </a:r>
          </a:p>
          <a:p>
            <a:r>
              <a:rPr lang="en-US" dirty="0"/>
              <a:t>Can we simulate Turing machines using circuits?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B301F-9572-56D7-5FB3-0E671211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0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8D22-EBBB-7401-E7CC-CE61386C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families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D662B1-1C2B-276D-6EE4-BD1F9A61D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639" y="1825625"/>
                <a:ext cx="11016343" cy="4592592"/>
              </a:xfrm>
            </p:spPr>
            <p:txBody>
              <a:bodyPr/>
              <a:lstStyle/>
              <a:p>
                <a:r>
                  <a:rPr lang="en-US" dirty="0"/>
                  <a:t>The input to a circuit is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some </a:t>
                </a:r>
                <a:r>
                  <a:rPr lang="en-US" dirty="0">
                    <a:solidFill>
                      <a:schemeClr val="accent1"/>
                    </a:solidFill>
                  </a:rPr>
                  <a:t>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input to a Turing machine is an </a:t>
                </a:r>
                <a:r>
                  <a:rPr lang="en-US" dirty="0">
                    <a:solidFill>
                      <a:schemeClr val="accent1"/>
                    </a:solidFill>
                  </a:rPr>
                  <a:t>arbitrary-length</a:t>
                </a:r>
                <a:r>
                  <a:rPr lang="en-US" dirty="0"/>
                  <a:t>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To meaningfully compare the two models, we make the following definition:</a:t>
                </a:r>
              </a:p>
              <a:p>
                <a:r>
                  <a:rPr lang="en-US" b="1" dirty="0"/>
                  <a:t>Definition: </a:t>
                </a: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circuit family </a:t>
                </a:r>
                <a:r>
                  <a:rPr lang="en-US" dirty="0"/>
                  <a:t>is a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circuit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variables, computing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D662B1-1C2B-276D-6EE4-BD1F9A61D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39" y="1825625"/>
                <a:ext cx="11016343" cy="4592592"/>
              </a:xfrm>
              <a:blipFill>
                <a:blip r:embed="rId2"/>
                <a:stretch>
                  <a:fillRect l="-996" r="-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B2165-5F21-A3F9-AFB8-BC138584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3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57AA-5C07-AC37-FEA1-1A5F1DDE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a language with a circuit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08894-F568-5C5B-2852-A33758705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405" y="1825625"/>
                <a:ext cx="11142921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language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,…)</m:t>
                    </m:r>
                  </m:oMath>
                </a14:m>
                <a:r>
                  <a:rPr lang="en-US" dirty="0"/>
                  <a:t> be a circuit family</a:t>
                </a:r>
              </a:p>
              <a:p>
                <a:r>
                  <a:rPr lang="en-US" dirty="0"/>
                  <a:t>Suppose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this case,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08894-F568-5C5B-2852-A33758705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405" y="1825625"/>
                <a:ext cx="11142921" cy="4351338"/>
              </a:xfr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CEAD4-CF7C-C39A-8D23-607FDEB9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314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6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177711</TotalTime>
  <Words>674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Midterm exam</vt:lpstr>
      <vt:lpstr>Decidable but not tractable</vt:lpstr>
      <vt:lpstr>Maximum circuit complexity</vt:lpstr>
      <vt:lpstr>Circuit complexity vs. time complexity</vt:lpstr>
      <vt:lpstr>Circuit evaluation problem</vt:lpstr>
      <vt:lpstr>Circuit complexity vs. time complexity</vt:lpstr>
      <vt:lpstr>Circuit families</vt:lpstr>
      <vt:lpstr>Deciding a language with a circuit family</vt:lpstr>
      <vt:lpstr>Deciding a language with a circuit family</vt:lpstr>
      <vt:lpstr>The "PSIZE" complexity class</vt:lpstr>
      <vt:lpstr>Languages in "P" have polynomial-size circuits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373</cp:revision>
  <dcterms:created xsi:type="dcterms:W3CDTF">2022-12-12T23:26:37Z</dcterms:created>
  <dcterms:modified xsi:type="dcterms:W3CDTF">2024-01-31T16:46:36Z</dcterms:modified>
</cp:coreProperties>
</file>