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0" r:id="rId2"/>
    <p:sldId id="794" r:id="rId3"/>
    <p:sldId id="796" r:id="rId4"/>
    <p:sldId id="803" r:id="rId5"/>
    <p:sldId id="801" r:id="rId6"/>
    <p:sldId id="800" r:id="rId7"/>
    <p:sldId id="802" r:id="rId8"/>
    <p:sldId id="808" r:id="rId9"/>
    <p:sldId id="805" r:id="rId10"/>
    <p:sldId id="806" r:id="rId11"/>
    <p:sldId id="810" r:id="rId12"/>
    <p:sldId id="460" r:id="rId13"/>
    <p:sldId id="751" r:id="rId14"/>
    <p:sldId id="811" r:id="rId15"/>
    <p:sldId id="604" r:id="rId16"/>
    <p:sldId id="458" r:id="rId17"/>
    <p:sldId id="459" r:id="rId18"/>
    <p:sldId id="468" r:id="rId19"/>
    <p:sldId id="447" r:id="rId20"/>
    <p:sldId id="414" r:id="rId21"/>
    <p:sldId id="753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166" autoAdjust="0"/>
  </p:normalViewPr>
  <p:slideViewPr>
    <p:cSldViewPr snapToGrid="0">
      <p:cViewPr varScale="1">
        <p:scale>
          <a:sx n="158" d="100"/>
          <a:sy n="158" d="100"/>
        </p:scale>
        <p:origin x="34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E816-9918-CAE5-760F-4350D69B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437895"/>
            <a:ext cx="11460480" cy="1325563"/>
          </a:xfrm>
        </p:spPr>
        <p:txBody>
          <a:bodyPr/>
          <a:lstStyle/>
          <a:p>
            <a:r>
              <a:rPr lang="en-US" dirty="0"/>
              <a:t>Analyzing TMs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44194-2A1C-963E-94AA-0BC95B410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F7F6F-1E69-09DC-F292-9AA9FE13C640}"/>
                  </a:ext>
                </a:extLst>
              </p:cNvPr>
              <p:cNvSpPr txBox="1"/>
              <p:nvPr/>
            </p:nvSpPr>
            <p:spPr>
              <a:xfrm>
                <a:off x="3931920" y="2212803"/>
                <a:ext cx="8077200" cy="415498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def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simulate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1200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transition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input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001080"/>
                    </a:solidFill>
                    <a:effectLst/>
                    <a:latin typeface="Consolas" panose="020B0609020204030204" pitchFamily="49" charset="0"/>
                  </a:rPr>
                  <a:t>steps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):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SYMBOLS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[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"&gt;"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"_"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"0"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"1"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"#"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"$"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"&amp;"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"%"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STATES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[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"a"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"b"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"c"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"d"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"e"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"f"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"g"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"h"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sz="1200" b="0" dirty="0" err="1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"j"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"k"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"l"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"m"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"n"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"o"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,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"p"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b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state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STATES[</a:t>
                </a:r>
                <a:r>
                  <a:rPr lang="en-US" sz="12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tape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[SYMBOLS[</a:t>
                </a:r>
                <a:r>
                  <a:rPr lang="en-US" sz="12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]]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267F99"/>
                    </a:solidFill>
                    <a:effectLst/>
                    <a:latin typeface="Consolas" panose="020B0609020204030204" pitchFamily="49" charset="0"/>
                  </a:rPr>
                  <a:t>list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sz="1200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input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)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headPosition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endParaRPr lang="en-US" sz="12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b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</a:t>
                </a:r>
                <a:r>
                  <a:rPr lang="en-US" sz="12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range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(steps):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sz="12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(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headPosition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&gt;=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795E26"/>
                    </a:solidFill>
                    <a:effectLst/>
                    <a:latin typeface="Consolas" panose="020B0609020204030204" pitchFamily="49" charset="0"/>
                  </a:rPr>
                  <a:t>len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(tape)):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   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tape.append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(SYMBOLS[</a:t>
                </a:r>
                <a:r>
                  <a:rPr lang="en-US" sz="12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])</a:t>
                </a:r>
              </a:p>
              <a:p>
                <a:b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symb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tape[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headPosition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arr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transition[state][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symb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sz="12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arr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None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    </a:t>
                </a:r>
                <a:r>
                  <a:rPr lang="en-US" sz="12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return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"No transition available"</a:t>
                </a:r>
                <a:endParaRPr lang="en-US" sz="12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b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state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arr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sz="12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tape[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headPosition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arr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sz="12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</a:t>
                </a:r>
              </a:p>
              <a:p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headPosition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headPosition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if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arr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[</a:t>
                </a:r>
                <a:r>
                  <a:rPr lang="en-US" sz="12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2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]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==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A31515"/>
                    </a:solidFill>
                    <a:effectLst/>
                    <a:latin typeface="Consolas" panose="020B0609020204030204" pitchFamily="49" charset="0"/>
                  </a:rPr>
                  <a:t>"R"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AF00DB"/>
                    </a:solidFill>
                    <a:effectLst/>
                    <a:latin typeface="Consolas" panose="020B0609020204030204" pitchFamily="49" charset="0"/>
                  </a:rPr>
                  <a:t>else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 err="1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headPosition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-</a:t>
                </a: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 </a:t>
                </a:r>
                <a:r>
                  <a:rPr lang="en-US" sz="1200" b="0" dirty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endParaRPr lang="en-US" sz="1200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  <a:p>
                <a:b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</a:br>
                <a:r>
                  <a:rPr lang="en-US" sz="1200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rPr>
                  <a:t>       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rgbClr val="3B3B3B"/>
                        </a:solidFill>
                        <a:effectLst/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F7F6F-1E69-09DC-F292-9AA9FE13C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920" y="2212803"/>
                <a:ext cx="8077200" cy="4154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EF8658D-E3BB-34A8-2A1F-F63C33267DB2}"/>
              </a:ext>
            </a:extLst>
          </p:cNvPr>
          <p:cNvSpPr txBox="1"/>
          <p:nvPr/>
        </p:nvSpPr>
        <p:spPr>
          <a:xfrm>
            <a:off x="5791200" y="624657"/>
            <a:ext cx="460130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@weight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@number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test3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"""Run the machine on input ###11"""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simulate(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.transition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"###11"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.assertEqual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"Accept"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D39C59-148A-E65E-2FCA-357A2724D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0" y="2080455"/>
            <a:ext cx="3208020" cy="4351338"/>
          </a:xfrm>
        </p:spPr>
        <p:txBody>
          <a:bodyPr/>
          <a:lstStyle/>
          <a:p>
            <a:r>
              <a:rPr lang="en-US" dirty="0"/>
              <a:t>Example: The </a:t>
            </a:r>
            <a:r>
              <a:rPr lang="en-US" dirty="0" err="1"/>
              <a:t>autograder</a:t>
            </a:r>
            <a:r>
              <a:rPr lang="en-US" dirty="0"/>
              <a:t> for problem set 1, problem 4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775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F061-362B-0C81-3C3C-558D5404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one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28250-679D-C32D-6D61-02B30A9083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5320" y="1600200"/>
                <a:ext cx="11407140" cy="5105400"/>
              </a:xfrm>
            </p:spPr>
            <p:txBody>
              <a:bodyPr/>
              <a:lstStyle/>
              <a:p>
                <a:r>
                  <a:rPr lang="en-US" dirty="0"/>
                  <a:t>For every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define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STEP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NEXT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(Proof left as an exercise)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228250-679D-C32D-6D61-02B30A9083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320" y="1600200"/>
                <a:ext cx="11407140" cy="5105400"/>
              </a:xfrm>
              <a:blipFill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4AAFF-7811-C23D-A000-B71E6DB5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18CF52-AD01-2047-DC5A-BF90EC8D2D14}"/>
                  </a:ext>
                </a:extLst>
              </p:cNvPr>
              <p:cNvSpPr/>
              <p:nvPr/>
            </p:nvSpPr>
            <p:spPr>
              <a:xfrm>
                <a:off x="525780" y="3086099"/>
                <a:ext cx="11094719" cy="243840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STEP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That is,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as input, the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halts, and its final configuration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♢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STEP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possibly followed by some number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symbols.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18CF52-AD01-2047-DC5A-BF90EC8D2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" y="3086099"/>
                <a:ext cx="11094719" cy="24384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87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878-1671-2DC7-D410-AE522299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44"/>
            <a:ext cx="10515600" cy="1325563"/>
          </a:xfrm>
        </p:spPr>
        <p:txBody>
          <a:bodyPr/>
          <a:lstStyle/>
          <a:p>
            <a:r>
              <a:rPr lang="en-US" dirty="0"/>
              <a:t>Universal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82118-4AC5-5A92-1183-3A7B659AA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293523"/>
                <a:ext cx="10515600" cy="1325562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b="1" dirty="0"/>
                  <a:t>Proof sketch: </a:t>
                </a:r>
                <a:r>
                  <a:rPr lang="en-US" dirty="0"/>
                  <a:t>(1) 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(2) Alternate between updating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checking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 halting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82118-4AC5-5A92-1183-3A7B659AA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293523"/>
                <a:ext cx="10515600" cy="1325562"/>
              </a:xfrm>
              <a:blipFill>
                <a:blip r:embed="rId2"/>
                <a:stretch>
                  <a:fillRect l="-928" b="-4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21567-1E90-59A3-5E90-A40A5062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/>
              <p:nvPr/>
            </p:nvSpPr>
            <p:spPr>
              <a:xfrm>
                <a:off x="838200" y="1511744"/>
                <a:ext cx="10236685" cy="36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such that for every Turing machine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accent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1744"/>
                <a:ext cx="10236685" cy="3646842"/>
              </a:xfrm>
              <a:prstGeom prst="rect">
                <a:avLst/>
              </a:prstGeom>
              <a:blipFill>
                <a:blip r:embed="rId3"/>
                <a:stretch>
                  <a:fillRect r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1FFF4E57-EACA-6F46-9D93-E3D05B5FD17E}"/>
              </a:ext>
            </a:extLst>
          </p:cNvPr>
          <p:cNvGrpSpPr/>
          <p:nvPr/>
        </p:nvGrpSpPr>
        <p:grpSpPr>
          <a:xfrm>
            <a:off x="4711695" y="166562"/>
            <a:ext cx="7267433" cy="2657374"/>
            <a:chOff x="4602804" y="3977893"/>
            <a:chExt cx="7267433" cy="265737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8707AC-F09E-7BB4-F3B8-10A6EF6580F0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Hexagon 15">
              <a:extLst>
                <a:ext uri="{FF2B5EF4-FFF2-40B4-BE49-F238E27FC236}">
                  <a16:creationId xmlns:a16="http://schemas.microsoft.com/office/drawing/2014/main" id="{01D6B58C-3E38-F0D0-45E7-CBF0C6549C96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What is the universal Turing machine’s input alphabet?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83CB13-A0C3-FBFD-C2D6-24D7D3FD2175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038FDA10-B437-82A9-0C37-FDE2C41F0DE1}"/>
                  </a:ext>
                </a:extLst>
              </p:cNvPr>
              <p:cNvSpPr/>
              <p:nvPr/>
            </p:nvSpPr>
            <p:spPr>
              <a:xfrm>
                <a:off x="4797888" y="171990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The union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’s input alphabet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and the alphabet for encoding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038FDA10-B437-82A9-0C37-FDE2C41F0D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7888" y="171990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A094E8AA-9CB0-73C7-55F3-636AA35FFC2E}"/>
                  </a:ext>
                </a:extLst>
              </p:cNvPr>
              <p:cNvSpPr/>
              <p:nvPr/>
            </p:nvSpPr>
            <p:spPr>
              <a:xfrm>
                <a:off x="8337645" y="99648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Whatever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’s input alphabet is</a:t>
                </a:r>
              </a:p>
            </p:txBody>
          </p:sp>
        </mc:Choice>
        <mc:Fallback xmlns="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A094E8AA-9CB0-73C7-55F3-636AA35FF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7645" y="996481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Hexagon 19">
            <a:extLst>
              <a:ext uri="{FF2B5EF4-FFF2-40B4-BE49-F238E27FC236}">
                <a16:creationId xmlns:a16="http://schemas.microsoft.com/office/drawing/2014/main" id="{2A29FB79-5786-5D44-0AE3-709C5969EF73}"/>
              </a:ext>
            </a:extLst>
          </p:cNvPr>
          <p:cNvSpPr/>
          <p:nvPr/>
        </p:nvSpPr>
        <p:spPr>
          <a:xfrm>
            <a:off x="8347035" y="171990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The union of all possible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alphabets</a:t>
            </a: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C8B87E69-56B3-516B-E3B0-7552BEC8236B}"/>
              </a:ext>
            </a:extLst>
          </p:cNvPr>
          <p:cNvSpPr/>
          <p:nvPr/>
        </p:nvSpPr>
        <p:spPr>
          <a:xfrm>
            <a:off x="4796264" y="996481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A fixed, constant-size alphabet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that doesn’t depend on anything</a:t>
            </a:r>
          </a:p>
        </p:txBody>
      </p:sp>
    </p:spTree>
    <p:extLst>
      <p:ext uri="{BB962C8B-B14F-4D97-AF65-F5344CB8AC3E}">
        <p14:creationId xmlns:p14="http://schemas.microsoft.com/office/powerpoint/2010/main" val="63125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314-5EB3-6BB4-6051-06162063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977-45CD-BF1E-8864-83849FD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universal Turing machine </a:t>
            </a:r>
            <a:r>
              <a:rPr lang="en-US" dirty="0">
                <a:solidFill>
                  <a:schemeClr val="accent1"/>
                </a:solidFill>
              </a:rPr>
              <a:t>can be “programmed” to do anything</a:t>
            </a:r>
            <a:r>
              <a:rPr lang="en-US" dirty="0"/>
              <a:t> that is computationally possible</a:t>
            </a:r>
          </a:p>
          <a:p>
            <a:r>
              <a:rPr lang="en-US" dirty="0"/>
              <a:t>This is why you don’t need separate laptops for separate computational tasks</a:t>
            </a:r>
          </a:p>
          <a:p>
            <a:r>
              <a:rPr lang="en-US" dirty="0"/>
              <a:t>If you are stranded on an alien planet and you are trying to build a computer, </a:t>
            </a:r>
            <a:r>
              <a:rPr lang="en-US" dirty="0">
                <a:solidFill>
                  <a:schemeClr val="accent1"/>
                </a:solidFill>
              </a:rPr>
              <a:t>your job is to build a universal Turing machine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CBA9-36B3-ACC9-65B5-97B71219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A635503-1F2B-DDF0-AB98-6E80605A5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D7E6-63AC-982E-6550-70988047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68BB16-E9EA-B59C-7BB9-A0D8712579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F8A27-4937-2C85-D619-8573028AC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90CD0-2FD5-7543-DE54-572131A8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9742B72-3726-A987-CE68-B5FC4D35FE98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9E457E-784E-522E-E33C-F2638B236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345F5C5-F1B3-0071-F409-477684C4DEE1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8E8887-6AD1-94E1-E3D7-BC32EF18785F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3A2DDB-E4C7-DA91-482F-FE6BB3962102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9D7F6B-40C8-858A-BD79-5BB58D9518EF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19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C1D-56A4-07AE-A53E-A2AAE536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standards of rigor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1DAC-25C3-F3D3-C438-29D90D70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985" y="1635512"/>
            <a:ext cx="11850030" cy="50329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Going forward, when we want to </a:t>
            </a:r>
            <a:r>
              <a:rPr lang="en-US" dirty="0">
                <a:solidFill>
                  <a:schemeClr val="accent1"/>
                </a:solidFill>
              </a:rPr>
              <a:t>construct</a:t>
            </a:r>
            <a:r>
              <a:rPr lang="en-US" dirty="0"/>
              <a:t> a Turing machine (e.g., for an existence proof), we will simply describe what it does in plain English, as if we are giving instructions to a human being</a:t>
            </a:r>
          </a:p>
          <a:p>
            <a:pPr lvl="1"/>
            <a:r>
              <a:rPr lang="en-US" dirty="0"/>
              <a:t>Each plain English description </a:t>
            </a:r>
            <a:r>
              <a:rPr lang="en-US" dirty="0">
                <a:solidFill>
                  <a:schemeClr val="accent1"/>
                </a:solidFill>
              </a:rPr>
              <a:t>can be formalized as a Turing machine</a:t>
            </a:r>
            <a:r>
              <a:rPr lang="en-US" dirty="0"/>
              <a:t>, but this is tedious</a:t>
            </a:r>
          </a:p>
          <a:p>
            <a:pPr lvl="1"/>
            <a:r>
              <a:rPr lang="en-US" dirty="0"/>
              <a:t>You should follow this convention on </a:t>
            </a:r>
            <a:r>
              <a:rPr lang="en-US" dirty="0">
                <a:solidFill>
                  <a:schemeClr val="accent1"/>
                </a:solidFill>
              </a:rPr>
              <a:t>problem set 3</a:t>
            </a:r>
            <a:r>
              <a:rPr lang="en-US" dirty="0"/>
              <a:t> and beyond</a:t>
            </a:r>
          </a:p>
          <a:p>
            <a:r>
              <a:rPr lang="en-US" dirty="0"/>
              <a:t>Nevertheless, the Turing machine model is extremely valuable for us, because it tells us what an </a:t>
            </a:r>
            <a:r>
              <a:rPr lang="en-US" dirty="0">
                <a:solidFill>
                  <a:schemeClr val="accent1"/>
                </a:solidFill>
              </a:rPr>
              <a:t>arbitrary</a:t>
            </a:r>
            <a:r>
              <a:rPr lang="en-US" dirty="0"/>
              <a:t> algorithm looks like!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219F4-BB54-D8FB-9EED-6D637E01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28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88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What are Turing machines</a:t>
            </a:r>
            <a:br>
              <a:rPr lang="en-US" sz="5400" b="1" dirty="0"/>
            </a:br>
            <a:r>
              <a:rPr lang="en-US" sz="5400" b="1" dirty="0"/>
              <a:t>capable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4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What are Turing machines</a:t>
            </a:r>
            <a:br>
              <a:rPr lang="en-US" sz="5400" b="1" dirty="0"/>
            </a:br>
            <a:r>
              <a:rPr lang="en-US" sz="5400" b="1" dirty="0"/>
              <a:t>NOT capable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86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85AF2-FAC1-9749-ECBE-883E0E93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Decidable and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4A427-FEAF-053F-4C24-55502625DD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decidable</a:t>
                </a:r>
                <a:r>
                  <a:rPr lang="en-US" dirty="0"/>
                  <a:t> if there exists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Otherwise,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4A427-FEAF-053F-4C24-55502625DD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CBAFC-B355-450D-7FF6-0F0B6137B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523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2C162D-7A91-8D2E-7DBA-9C7B30E7AE7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Python script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Turing machine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2C162D-7A91-8D2E-7DBA-9C7B30E7A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665F-9A93-7AA6-E8D8-8A5619D79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Basic idea:</a:t>
                </a:r>
              </a:p>
              <a:p>
                <a:pPr lvl="1"/>
                <a:r>
                  <a:rPr lang="en-US" dirty="0"/>
                  <a:t>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Tape </a:t>
                </a:r>
                <a:r>
                  <a:rPr lang="en-US"/>
                  <a:t>(assuming </a:t>
                </a:r>
                <a:r>
                  <a:rPr lang="en-US" dirty="0"/>
                  <a:t>the </a:t>
                </a:r>
                <a:r>
                  <a:rPr lang="en-US"/>
                  <a:t>variable holds a list of bits)</a:t>
                </a:r>
                <a:endParaRPr lang="en-US" dirty="0"/>
              </a:p>
              <a:p>
                <a:pPr lvl="1"/>
                <a:r>
                  <a:rPr lang="en-US" dirty="0"/>
                  <a:t>List</a:t>
                </a:r>
                <a:r>
                  <a:rPr lang="en-US" dirty="0">
                    <a:solidFill>
                      <a:schemeClr val="tx1"/>
                    </a:solidFill>
                  </a:rPr>
                  <a:t> index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Head</a:t>
                </a:r>
              </a:p>
              <a:p>
                <a:pPr lvl="1"/>
                <a:r>
                  <a:rPr lang="en-US" dirty="0"/>
                  <a:t>Line of code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State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665F-9A93-7AA6-E8D8-8A5619D79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4DDE2-6E44-41EE-B7EF-FB2316650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0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3F17B-F805-E610-E7DF-8F8E3BAD4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497294"/>
            <a:ext cx="10515600" cy="1325563"/>
          </a:xfrm>
        </p:spPr>
        <p:txBody>
          <a:bodyPr/>
          <a:lstStyle/>
          <a:p>
            <a:r>
              <a:rPr lang="en-US" dirty="0"/>
              <a:t>Computability vs.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0A953-B2DC-CE38-B58E-E55334D4C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7040" y="1742576"/>
                <a:ext cx="11799481" cy="474826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now, </a:t>
                </a:r>
                <a:r>
                  <a:rPr lang="en-US" dirty="0">
                    <a:solidFill>
                      <a:schemeClr val="accent1"/>
                    </a:solidFill>
                  </a:rPr>
                  <a:t>we don’t care how long it takes</a:t>
                </a:r>
                <a:r>
                  <a:rPr lang="en-US" dirty="0"/>
                  <a:t> to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“Computability Theory.” </a:t>
                </a:r>
                <a:r>
                  <a:rPr lang="en-US" dirty="0">
                    <a:solidFill>
                      <a:schemeClr val="accent1"/>
                    </a:solidFill>
                  </a:rPr>
                  <a:t>Possible vs. Impossible</a:t>
                </a:r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As long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dirty="0">
                    <a:solidFill>
                      <a:schemeClr val="accent1"/>
                    </a:solidFill>
                  </a:rPr>
                  <a:t>finite</a:t>
                </a:r>
                <a:r>
                  <a:rPr lang="en-US" dirty="0"/>
                  <a:t> running time on every input, we’re satisfied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Later, we will study what happens when we </a:t>
                </a:r>
                <a:r>
                  <a:rPr lang="en-US" dirty="0">
                    <a:solidFill>
                      <a:schemeClr val="accent1"/>
                    </a:solidFill>
                  </a:rPr>
                  <a:t>do</a:t>
                </a:r>
                <a:r>
                  <a:rPr lang="en-US" dirty="0"/>
                  <a:t> care how long it takes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“Complexity Theory.” 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 vs. Intractable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We will also consider other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computational resources</a:t>
                </a:r>
                <a:r>
                  <a:rPr lang="en-US" dirty="0"/>
                  <a:t> besides time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0A953-B2DC-CE38-B58E-E55334D4C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040" y="1742576"/>
                <a:ext cx="11799481" cy="4748268"/>
              </a:xfrm>
              <a:blipFill>
                <a:blip r:embed="rId2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0A998-AC9C-6881-784D-9B37D281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0791A83F-4E27-A6E2-D1A0-D4311DD4EE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81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AE8A8-F767-8302-7538-D96D95934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54951-2DB3-596E-504E-2264FF375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B758A2-88B1-2B3C-44CE-F8EE676CA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54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87E6-538B-6509-E0E2-0C481EA4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as a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BC3E8-A121-F76F-4554-2415B54EE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800" y="1825624"/>
            <a:ext cx="11462400" cy="4665219"/>
          </a:xfrm>
        </p:spPr>
        <p:txBody>
          <a:bodyPr>
            <a:normAutofit/>
          </a:bodyPr>
          <a:lstStyle/>
          <a:p>
            <a:r>
              <a:rPr lang="en-US" dirty="0"/>
              <a:t>You can think of the Turing machine model as a primitive programming language</a:t>
            </a:r>
          </a:p>
          <a:p>
            <a:r>
              <a:rPr lang="en-US" dirty="0"/>
              <a:t>From a programming perspective, the model is </a:t>
            </a:r>
            <a:r>
              <a:rPr lang="en-US" dirty="0">
                <a:solidFill>
                  <a:schemeClr val="accent1"/>
                </a:solidFill>
              </a:rPr>
              <a:t>extremely inconvenient and annoying</a:t>
            </a:r>
            <a:r>
              <a:rPr lang="en-US" dirty="0"/>
              <a:t>, because it has so few features!</a:t>
            </a:r>
          </a:p>
          <a:p>
            <a:r>
              <a:rPr lang="en-US" dirty="0"/>
              <a:t>However, our goal is to prove </a:t>
            </a:r>
            <a:r>
              <a:rPr lang="en-US" dirty="0">
                <a:solidFill>
                  <a:schemeClr val="accent1"/>
                </a:solidFill>
              </a:rPr>
              <a:t>impossibility</a:t>
            </a:r>
            <a:r>
              <a:rPr lang="en-US" dirty="0"/>
              <a:t> results</a:t>
            </a:r>
          </a:p>
          <a:p>
            <a:r>
              <a:rPr lang="en-US" dirty="0"/>
              <a:t>The model has few features, which will make our lives </a:t>
            </a:r>
            <a:r>
              <a:rPr lang="en-US" dirty="0">
                <a:solidFill>
                  <a:schemeClr val="accent1"/>
                </a:solidFill>
              </a:rPr>
              <a:t>easier</a:t>
            </a:r>
            <a:r>
              <a:rPr lang="en-US" dirty="0"/>
              <a:t>, not harder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92DBC-4346-E3A8-FFC7-78413B2A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18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79AB9BB-C614-63F3-42B5-30D41EFB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BCF07-2217-EECE-A9E4-2F7632D6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F8A27-4937-2C85-D619-8573028AC0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CF8A27-4937-2C85-D619-8573028AC0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AB00-FF61-8493-5745-53FD387E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9E457E-784E-522E-E33C-F2638B236A3F}"/>
                  </a:ext>
                </a:extLst>
              </p:cNvPr>
              <p:cNvSpPr/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49E457E-784E-522E-E33C-F2638B236A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959" y="2895644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119B631-90FE-19CF-DDE9-4141B9FCFE38}"/>
              </a:ext>
            </a:extLst>
          </p:cNvPr>
          <p:cNvSpPr txBox="1"/>
          <p:nvPr/>
        </p:nvSpPr>
        <p:spPr>
          <a:xfrm>
            <a:off x="9877425" y="3848030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C315BA-76F1-53BE-72E3-457D392656C0}"/>
              </a:ext>
            </a:extLst>
          </p:cNvPr>
          <p:cNvSpPr txBox="1"/>
          <p:nvPr/>
        </p:nvSpPr>
        <p:spPr>
          <a:xfrm>
            <a:off x="9939070" y="4938605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24CA39-D543-BA4C-DDB2-D9A0FCC4D206}"/>
              </a:ext>
            </a:extLst>
          </p:cNvPr>
          <p:cNvCxnSpPr/>
          <p:nvPr/>
        </p:nvCxnSpPr>
        <p:spPr>
          <a:xfrm flipH="1">
            <a:off x="9182100" y="4032696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81237-F2B7-2D40-04A9-C492F1374418}"/>
              </a:ext>
            </a:extLst>
          </p:cNvPr>
          <p:cNvCxnSpPr/>
          <p:nvPr/>
        </p:nvCxnSpPr>
        <p:spPr>
          <a:xfrm flipH="1">
            <a:off x="9205645" y="5254428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04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D281D-E63D-C8C5-DD1C-A0C1AE6A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5FD8-B722-E9C0-1FF3-D9121BB3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vs. your laptop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CBF25-8C01-661A-4E04-EA9B10EBA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566" y="1825624"/>
                <a:ext cx="11264630" cy="4665219"/>
              </a:xfrm>
            </p:spPr>
            <p:txBody>
              <a:bodyPr/>
              <a:lstStyle/>
              <a:p>
                <a:r>
                  <a:rPr lang="en-US" b="1" dirty="0"/>
                  <a:t>OBJECTION:</a:t>
                </a:r>
                <a:endParaRPr lang="en-US" dirty="0"/>
              </a:p>
              <a:p>
                <a:pPr lvl="1"/>
                <a:r>
                  <a:rPr lang="en-US" dirty="0"/>
                  <a:t>“My laptop is a </a:t>
                </a:r>
                <a:r>
                  <a:rPr lang="en-US" dirty="0">
                    <a:solidFill>
                      <a:schemeClr val="accent1"/>
                    </a:solidFill>
                  </a:rPr>
                  <a:t>single</a:t>
                </a:r>
                <a:r>
                  <a:rPr lang="en-US" dirty="0"/>
                  <a:t> device that can run </a:t>
                </a:r>
                <a:r>
                  <a:rPr lang="en-US" dirty="0">
                    <a:solidFill>
                      <a:schemeClr val="accent1"/>
                    </a:solidFill>
                  </a:rPr>
                  <a:t>arbitrary</a:t>
                </a:r>
                <a:r>
                  <a:rPr lang="en-US" dirty="0"/>
                  <a:t> computations.</a:t>
                </a:r>
              </a:p>
              <a:p>
                <a:pPr lvl="1"/>
                <a:r>
                  <a:rPr lang="en-US" dirty="0"/>
                  <a:t>I don’t use one laptop for email, a second laptop for Zoom, a third laptop for Tetris, and a fourth laptop for photo editing. I just use </a:t>
                </a:r>
                <a:r>
                  <a:rPr lang="en-US" dirty="0">
                    <a:solidFill>
                      <a:schemeClr val="accent1"/>
                    </a:solidFill>
                  </a:rPr>
                  <a:t>one laptop for everything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In contrast, a single Turing machine </a:t>
                </a:r>
                <a:r>
                  <a:rPr lang="en-US" dirty="0">
                    <a:solidFill>
                      <a:schemeClr val="accent1"/>
                    </a:solidFill>
                  </a:rPr>
                  <a:t>only solves one problem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decides one language, then it can’t also decide a different language.</a:t>
                </a:r>
              </a:p>
              <a:p>
                <a:pPr lvl="1"/>
                <a:r>
                  <a:rPr lang="en-US" dirty="0"/>
                  <a:t>Therefore, Turing machines don’t properly model my laptop.”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CCBF25-8C01-661A-4E04-EA9B10EBA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566" y="1825624"/>
                <a:ext cx="11264630" cy="4665219"/>
              </a:xfrm>
              <a:blipFill>
                <a:blip r:embed="rId2"/>
                <a:stretch>
                  <a:fillRect l="-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7C2BA-A2EA-C3E6-79D4-80EB775E3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802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D90C4-E015-FF42-7EDB-E4A8D475D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E8581-8656-097A-98B6-0AB2A50672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response to this objection is based on the principle of viewing </a:t>
                </a:r>
                <a:r>
                  <a:rPr lang="en-US" dirty="0">
                    <a:solidFill>
                      <a:schemeClr val="accent1"/>
                    </a:solidFill>
                  </a:rPr>
                  <a:t>“code as data”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encoded as 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E8581-8656-097A-98B6-0AB2A50672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33BDC-6A44-D21F-28F6-4947F46F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44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29B14-B36B-C7ED-8B28-75EF983F5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 Turing machine as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CDD77-6A18-9C8E-D3E6-B0A9B149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17104"/>
          </a:xfrm>
        </p:spPr>
        <p:txBody>
          <a:bodyPr/>
          <a:lstStyle/>
          <a:p>
            <a:r>
              <a:rPr lang="en-US" dirty="0"/>
              <a:t>Example: Problem set 1, problem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CFF54-82AD-D944-1345-6A09D78E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D73206-79D0-DE89-0CED-E6ECE90FB8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27708"/>
          <a:stretch/>
        </p:blipFill>
        <p:spPr>
          <a:xfrm>
            <a:off x="358788" y="2736612"/>
            <a:ext cx="5997637" cy="326297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A2A60E-BE1F-C800-F836-A74D16B42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206" y="1622031"/>
            <a:ext cx="2514951" cy="111458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FF16C050-FC3A-E00A-ADA3-5FF1C8533ECD}"/>
              </a:ext>
            </a:extLst>
          </p:cNvPr>
          <p:cNvGrpSpPr/>
          <p:nvPr/>
        </p:nvGrpSpPr>
        <p:grpSpPr>
          <a:xfrm>
            <a:off x="6697564" y="2868695"/>
            <a:ext cx="4656236" cy="3039139"/>
            <a:chOff x="6697564" y="2868695"/>
            <a:chExt cx="4656236" cy="303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1727CE-9D73-8973-3BB4-40ACE406835B}"/>
                    </a:ext>
                  </a:extLst>
                </p:cNvPr>
                <p:cNvSpPr txBox="1"/>
                <p:nvPr/>
              </p:nvSpPr>
              <p:spPr>
                <a:xfrm>
                  <a:off x="6697564" y="3876509"/>
                  <a:ext cx="4656236" cy="203132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B3B3B"/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 {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"a"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{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"&gt;"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</a:t>
                  </a:r>
                  <a:r>
                    <a:rPr lang="pt-BR" b="0" dirty="0">
                      <a:solidFill>
                        <a:srgbClr val="0000FF"/>
                      </a:solidFill>
                      <a:effectLst/>
                      <a:latin typeface="Consolas" panose="020B0609020204030204" pitchFamily="49" charset="0"/>
                    </a:rPr>
                    <a:t>null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"_"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[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"o"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"_"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"R"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],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"0"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[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"b"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"_"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"R"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],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"1"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[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"c"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"_"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"R"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],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"#"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[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"d"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"_"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"R"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],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"$"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</a:t>
                  </a:r>
                  <a:r>
                    <a:rPr lang="pt-BR" b="0" dirty="0">
                      <a:solidFill>
                        <a:srgbClr val="0000FF"/>
                      </a:solidFill>
                      <a:effectLst/>
                      <a:latin typeface="Consolas" panose="020B0609020204030204" pitchFamily="49" charset="0"/>
                    </a:rPr>
                    <a:t>null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"&amp;"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</a:t>
                  </a:r>
                  <a:r>
                    <a:rPr lang="pt-BR" b="0" dirty="0">
                      <a:solidFill>
                        <a:srgbClr val="0000FF"/>
                      </a:solidFill>
                      <a:effectLst/>
                      <a:latin typeface="Consolas" panose="020B0609020204030204" pitchFamily="49" charset="0"/>
                    </a:rPr>
                    <a:t>null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"%"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</a:t>
                  </a:r>
                  <a:r>
                    <a:rPr lang="pt-BR" b="0" dirty="0">
                      <a:solidFill>
                        <a:srgbClr val="0000FF"/>
                      </a:solidFill>
                      <a:effectLst/>
                      <a:latin typeface="Consolas" panose="020B0609020204030204" pitchFamily="49" charset="0"/>
                    </a:rPr>
                    <a:t>null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},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"b"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{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"&gt;"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</a:t>
                  </a:r>
                  <a:r>
                    <a:rPr lang="pt-BR" b="0" dirty="0">
                      <a:solidFill>
                        <a:srgbClr val="0000FF"/>
                      </a:solidFill>
                      <a:effectLst/>
                      <a:latin typeface="Consolas" panose="020B0609020204030204" pitchFamily="49" charset="0"/>
                    </a:rPr>
                    <a:t>null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"_"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[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"o"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"0"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"R"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],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"0"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[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"b"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"0"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"R"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], </a:t>
                  </a:r>
                  <a:r>
                    <a:rPr lang="pt-BR" b="0" dirty="0">
                      <a:solidFill>
                        <a:srgbClr val="0451A5"/>
                      </a:solidFill>
                      <a:effectLst/>
                      <a:latin typeface="Consolas" panose="020B0609020204030204" pitchFamily="49" charset="0"/>
                    </a:rPr>
                    <a:t>"1"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: [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"c"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"0"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, </a:t>
                  </a:r>
                  <a:r>
                    <a:rPr lang="pt-BR" b="0" dirty="0">
                      <a:solidFill>
                        <a:srgbClr val="A31515"/>
                      </a:solidFill>
                      <a:effectLst/>
                      <a:latin typeface="Consolas" panose="020B0609020204030204" pitchFamily="49" charset="0"/>
                    </a:rPr>
                    <a:t>"R"</a:t>
                  </a:r>
                  <a:r>
                    <a:rPr lang="pt-BR" b="0" dirty="0">
                      <a:solidFill>
                        <a:srgbClr val="3B3B3B"/>
                      </a:solidFill>
                      <a:effectLst/>
                      <a:latin typeface="Consolas" panose="020B0609020204030204" pitchFamily="49" charset="0"/>
                    </a:rPr>
                    <a:t>],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3B3B3B"/>
                          </a:solidFill>
                          <a:effectLst/>
                          <a:latin typeface="Cambria Math" panose="02040503050406030204" pitchFamily="18" charset="0"/>
                        </a:rPr>
                        <m:t>…</m:t>
                      </m:r>
                    </m:oMath>
                  </a14:m>
                  <a:endParaRPr lang="pt-BR" b="0" dirty="0">
                    <a:solidFill>
                      <a:srgbClr val="3B3B3B"/>
                    </a:solidFill>
                    <a:effectLst/>
                    <a:latin typeface="Consolas" panose="020B0609020204030204" pitchFamily="49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D1727CE-9D73-8973-3BB4-40ACE4068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4" y="3876509"/>
                  <a:ext cx="4656236" cy="2031325"/>
                </a:xfrm>
                <a:prstGeom prst="rect">
                  <a:avLst/>
                </a:prstGeom>
                <a:blipFill>
                  <a:blip r:embed="rId4"/>
                  <a:stretch>
                    <a:fillRect l="-1044" t="-1493" r="-2742" b="-358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F357DD7-88B8-8B60-D862-811097AFDE5C}"/>
                </a:ext>
              </a:extLst>
            </p:cNvPr>
            <p:cNvSpPr txBox="1"/>
            <p:nvPr/>
          </p:nvSpPr>
          <p:spPr>
            <a:xfrm>
              <a:off x="6697564" y="3503111"/>
              <a:ext cx="46562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turing-machine.json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79956-3AFE-C15E-CB5E-BCA01A1AADA3}"/>
                    </a:ext>
                  </a:extLst>
                </p:cNvPr>
                <p:cNvSpPr txBox="1"/>
                <p:nvPr/>
              </p:nvSpPr>
              <p:spPr>
                <a:xfrm>
                  <a:off x="6697564" y="2868695"/>
                  <a:ext cx="465623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⇓</m:t>
                        </m:r>
                      </m:oMath>
                    </m:oMathPara>
                  </a14:m>
                  <a:endParaRPr lang="en-US" dirty="0"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5C79956-3AFE-C15E-CB5E-BCA01A1AAD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7564" y="2868695"/>
                  <a:ext cx="4656236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942A49-BCF4-ECD0-EB70-74D4EC40184C}"/>
              </a:ext>
            </a:extLst>
          </p:cNvPr>
          <p:cNvGrpSpPr/>
          <p:nvPr/>
        </p:nvGrpSpPr>
        <p:grpSpPr>
          <a:xfrm>
            <a:off x="6824650" y="6007414"/>
            <a:ext cx="5628463" cy="428695"/>
            <a:chOff x="6824650" y="6007414"/>
            <a:chExt cx="5628463" cy="4286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874F76-6388-FFBF-E776-8125B1A17D9F}"/>
                </a:ext>
              </a:extLst>
            </p:cNvPr>
            <p:cNvSpPr txBox="1"/>
            <p:nvPr/>
          </p:nvSpPr>
          <p:spPr>
            <a:xfrm>
              <a:off x="7054062" y="6066777"/>
              <a:ext cx="5399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 </a:t>
              </a:r>
              <a:r>
                <a:rPr lang="en-US" dirty="0">
                  <a:solidFill>
                    <a:schemeClr val="accent1"/>
                  </a:solidFill>
                </a:rPr>
                <a:t>text file</a:t>
              </a:r>
              <a:r>
                <a:rPr lang="en-US" dirty="0"/>
                <a:t> (string)</a:t>
              </a:r>
              <a:r>
                <a:rPr lang="en-US" dirty="0">
                  <a:solidFill>
                    <a:schemeClr val="accent1"/>
                  </a:solidFill>
                </a:rPr>
                <a:t> </a:t>
              </a:r>
              <a:r>
                <a:rPr lang="en-US" dirty="0"/>
                <a:t>that encodes a </a:t>
              </a:r>
              <a:r>
                <a:rPr lang="en-US" dirty="0">
                  <a:solidFill>
                    <a:schemeClr val="accent1"/>
                  </a:solidFill>
                </a:rPr>
                <a:t>Turing machine</a:t>
              </a:r>
            </a:p>
          </p:txBody>
        </p:sp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9623C1E2-4C5F-BC18-7327-77CB3521730F}"/>
                </a:ext>
              </a:extLst>
            </p:cNvPr>
            <p:cNvSpPr/>
            <p:nvPr/>
          </p:nvSpPr>
          <p:spPr>
            <a:xfrm rot="16200000">
              <a:off x="6814971" y="6017093"/>
              <a:ext cx="248769" cy="229412"/>
            </a:xfrm>
            <a:prstGeom prst="bentArrow">
              <a:avLst>
                <a:gd name="adj1" fmla="val 9684"/>
                <a:gd name="adj2" fmla="val 18874"/>
                <a:gd name="adj3" fmla="val 43378"/>
                <a:gd name="adj4" fmla="val 4375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5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3651-9BFF-7F96-21A2-AF98E2BE6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137"/>
            <a:ext cx="10515600" cy="1325563"/>
          </a:xfrm>
        </p:spPr>
        <p:txBody>
          <a:bodyPr/>
          <a:lstStyle/>
          <a:p>
            <a:r>
              <a:rPr lang="en-US" dirty="0"/>
              <a:t>Encoding a Turing machine as a string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3DCF2-FC4D-471A-AB51-4185AE276BC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5780" y="1409700"/>
                <a:ext cx="11397420" cy="523493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we could define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0, 1,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#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,$,%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as follows</a:t>
                </a:r>
              </a:p>
              <a:p>
                <a:pPr lvl="1"/>
                <a:r>
                  <a:rPr lang="en-US" dirty="0"/>
                  <a:t>Assume WLOG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2,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b="0" dirty="0"/>
                  <a:t>Assume WLOG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Assume WLOG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 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</m:oMath>
                </a14:m>
                <a:r>
                  <a:rPr lang="en-US" dirty="0"/>
                  <a:t>;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+3,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+4, 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+2+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We 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  <m:r>
                      <m:rPr>
                        <m:lit/>
                      </m:rP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is the list of all entries in the transition table, where rows are separated by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&amp;</m:t>
                    </m:r>
                  </m:oMath>
                </a14:m>
                <a:r>
                  <a:rPr lang="en-US" dirty="0"/>
                  <a:t> symbols, cells within a row are separated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/>
                  <a:t> symbols, and the individual components of each entry are separated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 symbols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13DCF2-FC4D-471A-AB51-4185AE276BC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5780" y="1409700"/>
                <a:ext cx="11397420" cy="5234939"/>
              </a:xfrm>
              <a:blipFill>
                <a:blip r:embed="rId2"/>
                <a:stretch>
                  <a:fillRect l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E3D48-8A0F-FE5A-4BD6-121D8030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01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0711C-8BC6-1253-A0CC-F3BC57B3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a given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897F0-DAA2-305A-3153-323ACA7BD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the encoding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of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one can try to answer various questions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How many states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have?</a:t>
                </a:r>
              </a:p>
              <a:p>
                <a:pPr lvl="1"/>
                <a:r>
                  <a:rPr lang="en-US" dirty="0"/>
                  <a:t>How big is the tape alphabet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###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dirty="0"/>
                  <a:t> within 10000 steps?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4897F0-DAA2-305A-3153-323ACA7BD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05EC2-16D1-4902-3625-E2FEB5D73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12829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147172</TotalTime>
  <Words>1437</Words>
  <Application>Microsoft Office PowerPoint</Application>
  <PresentationFormat>Widescreen</PresentationFormat>
  <Paragraphs>140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Consolas</vt:lpstr>
      <vt:lpstr>Courier New</vt:lpstr>
      <vt:lpstr>Office Theme</vt:lpstr>
      <vt:lpstr>CMSC 28100  Introduction to Complexity Theory  Spring 2024 Instructor: William Hoza</vt:lpstr>
      <vt:lpstr>Python script ⇒ Turing machine</vt:lpstr>
      <vt:lpstr>Turing machines as a programming language</vt:lpstr>
      <vt:lpstr>The Church-Turing Thesis</vt:lpstr>
      <vt:lpstr>Turing machines vs. your laptop</vt:lpstr>
      <vt:lpstr>Code as data</vt:lpstr>
      <vt:lpstr>Encoding a Turing machine as a string</vt:lpstr>
      <vt:lpstr>Encoding a Turing machine as a string</vt:lpstr>
      <vt:lpstr>Analyzing a given Turing machine</vt:lpstr>
      <vt:lpstr>Analyzing TMs</vt:lpstr>
      <vt:lpstr>Simulating one step</vt:lpstr>
      <vt:lpstr>Universal Turing machines</vt:lpstr>
      <vt:lpstr>Universal Turing machines</vt:lpstr>
      <vt:lpstr>The Church-Turing Thesis</vt:lpstr>
      <vt:lpstr>Note on standards of rigor</vt:lpstr>
      <vt:lpstr>Which problems can be solved through computation?</vt:lpstr>
      <vt:lpstr>What are Turing machines capable of?</vt:lpstr>
      <vt:lpstr>What are Turing machines NOT capable of?</vt:lpstr>
      <vt:lpstr>Decidable and undecidable</vt:lpstr>
      <vt:lpstr>Computability vs. Complexity</vt:lpstr>
      <vt:lpstr>Which languages are decidable?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415</cp:revision>
  <dcterms:created xsi:type="dcterms:W3CDTF">2022-12-12T23:26:37Z</dcterms:created>
  <dcterms:modified xsi:type="dcterms:W3CDTF">2024-03-29T15:34:28Z</dcterms:modified>
</cp:coreProperties>
</file>