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00" r:id="rId2"/>
    <p:sldId id="985" r:id="rId3"/>
    <p:sldId id="951" r:id="rId4"/>
    <p:sldId id="977" r:id="rId5"/>
    <p:sldId id="979" r:id="rId6"/>
    <p:sldId id="980" r:id="rId7"/>
    <p:sldId id="890" r:id="rId8"/>
    <p:sldId id="981" r:id="rId9"/>
    <p:sldId id="957" r:id="rId10"/>
    <p:sldId id="953" r:id="rId11"/>
    <p:sldId id="954" r:id="rId12"/>
    <p:sldId id="955" r:id="rId13"/>
    <p:sldId id="961" r:id="rId14"/>
    <p:sldId id="973" r:id="rId15"/>
    <p:sldId id="986" r:id="rId16"/>
    <p:sldId id="919" r:id="rId17"/>
    <p:sldId id="720" r:id="rId18"/>
    <p:sldId id="786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78644" autoAdjust="0"/>
  </p:normalViewPr>
  <p:slideViewPr>
    <p:cSldViewPr snapToGrid="0">
      <p:cViewPr varScale="1">
        <p:scale>
          <a:sx n="92" d="100"/>
          <a:sy n="92" d="100"/>
        </p:scale>
        <p:origin x="9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PIT is more commonly defined in terms of arithmetic *circuits* rather than arithmetic formulas, but the distinction is not important for our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lemma is also commonly called the “Schwartz-Zippel Lemma.” https://en.wikipedia.org/wiki/Schwartz%E2%80%93Zippel_lemma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lemma is also commonly called the “Schwartz-Zippel Lemma.” https://en.wikipedia.org/wiki/Schwartz%E2%80%93Zippel_lemma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Also, the bound can be improved from </a:t>
                </a:r>
                <a:r>
                  <a:rPr lang="en-US" b="0" i="0">
                    <a:latin typeface="Cambria Math" panose="02040503050406030204" pitchFamily="18" charset="0"/>
                  </a:rPr>
                  <a:t>𝑑𝑘⋅|𝑆|^(𝑘−1)</a:t>
                </a:r>
                <a:r>
                  <a:rPr lang="en-US" dirty="0"/>
                  <a:t> to </a:t>
                </a:r>
                <a:r>
                  <a:rPr lang="en-US" b="0" i="0">
                    <a:latin typeface="Cambria Math" panose="02040503050406030204" pitchFamily="18" charset="0"/>
                  </a:rPr>
                  <a:t>𝑑⋅|𝑆|^(𝑘−1)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7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textbook for a proof of the general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8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809F-366E-135A-767B-06AA37E0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Identity Lemma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8A83E-F324-AF94-9A90-585CD56D49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7142"/>
                <a:ext cx="10515600" cy="49637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it might have infinitely many roots ☹️</a:t>
                </a:r>
              </a:p>
              <a:p>
                <a:r>
                  <a:rPr lang="en-US" dirty="0"/>
                  <a:t>Intuition: Roots are nevertheless “rare”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be a multivariate polynomial of degree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each variable individually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and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finite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8A83E-F324-AF94-9A90-585CD56D4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7142"/>
                <a:ext cx="10515600" cy="4963701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9DCA3-A6E5-6928-F5C4-C4DC5630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3D6C574-47A9-0AD9-92E2-3E336C08096B}"/>
                  </a:ext>
                </a:extLst>
              </p:cNvPr>
              <p:cNvSpPr/>
              <p:nvPr/>
            </p:nvSpPr>
            <p:spPr>
              <a:xfrm>
                <a:off x="609600" y="5421765"/>
                <a:ext cx="10972800" cy="8441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Polynomial Identity Lemma: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3D6C574-47A9-0AD9-92E2-3E336C080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21765"/>
                <a:ext cx="10972800" cy="844144"/>
              </a:xfrm>
              <a:prstGeom prst="rect">
                <a:avLst/>
              </a:prstGeom>
              <a:blipFill>
                <a:blip r:embed="rId4"/>
                <a:stretch>
                  <a:fillRect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16D9FE9-E472-EBDD-20D9-79CB842AE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099" y="428619"/>
            <a:ext cx="1897645" cy="19090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D710E5-2702-590B-234A-397DD300B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3094" y="623242"/>
            <a:ext cx="1617571" cy="1674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A79FCE-9790-6910-3617-C01012AC9FEB}"/>
                  </a:ext>
                </a:extLst>
              </p:cNvPr>
              <p:cNvSpPr txBox="1"/>
              <p:nvPr/>
            </p:nvSpPr>
            <p:spPr>
              <a:xfrm>
                <a:off x="9787979" y="2401189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A79FCE-9790-6910-3617-C01012AC9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979" y="2401189"/>
                <a:ext cx="14478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9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5657ED-3AD0-03F8-7854-64B99B2E64C8}"/>
              </a:ext>
            </a:extLst>
          </p:cNvPr>
          <p:cNvSpPr/>
          <p:nvPr/>
        </p:nvSpPr>
        <p:spPr>
          <a:xfrm>
            <a:off x="152400" y="1733550"/>
            <a:ext cx="11906250" cy="4757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062A7-546A-5D7E-B232-9EC6BA121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76900"/>
                <a:ext cx="12327467" cy="5104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Proof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:</a:t>
                </a:r>
                <a:r>
                  <a:rPr lang="en-US" dirty="0"/>
                  <a:t>  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and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</m:t>
                      </m:r>
                    </m:oMath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</m:m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: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062A7-546A-5D7E-B232-9EC6BA121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76900"/>
                <a:ext cx="12327467" cy="5104957"/>
              </a:xfrm>
              <a:blipFill>
                <a:blip r:embed="rId2"/>
                <a:stretch>
                  <a:fillRect l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9E879-4255-DE4E-F97F-8E6CC274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2F9283-4EFC-7D29-6C02-F17D6B4884F8}"/>
                  </a:ext>
                </a:extLst>
              </p:cNvPr>
              <p:cNvSpPr/>
              <p:nvPr/>
            </p:nvSpPr>
            <p:spPr>
              <a:xfrm>
                <a:off x="619125" y="498034"/>
                <a:ext cx="10972800" cy="8441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Polynomial Identity Lemma: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2F9283-4EFC-7D29-6C02-F17D6B488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" y="498034"/>
                <a:ext cx="10972800" cy="844144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3421125-405B-01D7-FEEC-38479B120D75}"/>
              </a:ext>
            </a:extLst>
          </p:cNvPr>
          <p:cNvGrpSpPr/>
          <p:nvPr/>
        </p:nvGrpSpPr>
        <p:grpSpPr>
          <a:xfrm>
            <a:off x="6562725" y="5276850"/>
            <a:ext cx="4905374" cy="951815"/>
            <a:chOff x="6562725" y="5276850"/>
            <a:chExt cx="4905374" cy="95181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1DDEBBA-A23A-1EA5-A6EC-AB0AB37F06F6}"/>
                </a:ext>
              </a:extLst>
            </p:cNvPr>
            <p:cNvCxnSpPr/>
            <p:nvPr/>
          </p:nvCxnSpPr>
          <p:spPr>
            <a:xfrm flipH="1" flipV="1">
              <a:off x="6562725" y="5276850"/>
              <a:ext cx="24003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846650-68B8-21F4-236C-C64B935FFD0B}"/>
                </a:ext>
              </a:extLst>
            </p:cNvPr>
            <p:cNvSpPr txBox="1"/>
            <p:nvPr/>
          </p:nvSpPr>
          <p:spPr>
            <a:xfrm>
              <a:off x="9086850" y="5582334"/>
              <a:ext cx="2381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Fundamental Theorem of Algebra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4207F-90A5-BF9D-C24D-B532835DE9DA}"/>
              </a:ext>
            </a:extLst>
          </p:cNvPr>
          <p:cNvSpPr/>
          <p:nvPr/>
        </p:nvSpPr>
        <p:spPr>
          <a:xfrm>
            <a:off x="12411075" y="1838325"/>
            <a:ext cx="836294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9E7D7A-B79E-B3C0-EFDE-70CECDC4F23E}"/>
              </a:ext>
            </a:extLst>
          </p:cNvPr>
          <p:cNvSpPr/>
          <p:nvPr/>
        </p:nvSpPr>
        <p:spPr>
          <a:xfrm>
            <a:off x="12411075" y="3661125"/>
            <a:ext cx="9558337" cy="1116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33B28B-99B8-5C1A-D685-DE53B7AD1BA2}"/>
              </a:ext>
            </a:extLst>
          </p:cNvPr>
          <p:cNvSpPr/>
          <p:nvPr/>
        </p:nvSpPr>
        <p:spPr>
          <a:xfrm>
            <a:off x="12411075" y="4867960"/>
            <a:ext cx="37719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730986-3B1D-C55F-E225-7AFB14850D64}"/>
              </a:ext>
            </a:extLst>
          </p:cNvPr>
          <p:cNvSpPr/>
          <p:nvPr/>
        </p:nvSpPr>
        <p:spPr>
          <a:xfrm>
            <a:off x="12411075" y="5604673"/>
            <a:ext cx="37719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2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7599 -0.0132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95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-0.81459 0.00995 " pathEditMode="relative" rAng="0" ptsTypes="AA">
                                      <p:cBhvr>
                                        <p:cTn id="1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29" y="48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81953 -4.44444E-6 " pathEditMode="relative" rAng="0" ptsTypes="AA">
                                      <p:cBhvr>
                                        <p:cTn id="2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7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81953 -1.85185E-6 " pathEditMode="relative" rAng="0" ptsTypes="AA">
                                      <p:cBhvr>
                                        <p:cTn id="2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uiExpand="1" build="p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0E5E3-26BF-1E7B-62BD-6DBE001165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00" y="1388533"/>
                <a:ext cx="11379200" cy="534246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Polynomial time ✔️</a:t>
                </a:r>
              </a:p>
              <a:p>
                <a:r>
                  <a:rPr lang="en-US" b="1" dirty="0"/>
                  <a:t>Correctness proof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(prove by induction)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by the Polynomial Identity Lemma,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0E5E3-26BF-1E7B-62BD-6DBE00116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0" y="1388533"/>
                <a:ext cx="11379200" cy="5342467"/>
              </a:xfrm>
              <a:blipFill>
                <a:blip r:embed="rId2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D5842-5AA3-B21B-0457-14340237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9E8539-D8BE-0423-49A3-371E9468041A}"/>
                  </a:ext>
                </a:extLst>
              </p:cNvPr>
              <p:cNvSpPr/>
              <p:nvPr/>
            </p:nvSpPr>
            <p:spPr>
              <a:xfrm>
                <a:off x="1127799" y="350481"/>
                <a:ext cx="3533775" cy="8441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PIT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9E8539-D8BE-0423-49A3-371E94680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99" y="350481"/>
                <a:ext cx="3533775" cy="844144"/>
              </a:xfrm>
              <a:prstGeom prst="rect">
                <a:avLst/>
              </a:prstGeom>
              <a:blipFill>
                <a:blip r:embed="rId3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642D5F-A56E-E478-D6AC-8AAD023EA650}"/>
                  </a:ext>
                </a:extLst>
              </p:cNvPr>
              <p:cNvSpPr/>
              <p:nvPr/>
            </p:nvSpPr>
            <p:spPr>
              <a:xfrm>
                <a:off x="5958868" y="307109"/>
                <a:ext cx="6003636" cy="31218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variables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leaves: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𝑑𝑘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Pick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uniformly at random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accept, otherwise reject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642D5F-A56E-E478-D6AC-8AAD023EA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868" y="307109"/>
                <a:ext cx="6003636" cy="3121891"/>
              </a:xfrm>
              <a:prstGeom prst="rect">
                <a:avLst/>
              </a:prstGeom>
              <a:blipFill>
                <a:blip r:embed="rId4"/>
                <a:stretch>
                  <a:fillRect l="-15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7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62C8-C8CD-808F-6E28-4FD72217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identity testing: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BC579-A56C-4B81-398F-512CAD703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an open question whether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proved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Does that mean we should consider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</m:oMath>
                </a14:m>
                <a:r>
                  <a:rPr lang="en-US" b="0" dirty="0"/>
                  <a:t> “tractable?”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BC579-A56C-4B81-398F-512CAD703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25B80-3E38-7509-69A6-3EDC19D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8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D37FC4C-8526-9F5D-191C-CCBC85AB9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0D44644D-1636-1DDA-B1FE-87C585DF3562}"/>
              </a:ext>
            </a:extLst>
          </p:cNvPr>
          <p:cNvSpPr/>
          <p:nvPr/>
        </p:nvSpPr>
        <p:spPr>
          <a:xfrm>
            <a:off x="4319026" y="3874255"/>
            <a:ext cx="626165" cy="433021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2170F1-430A-6F2C-6740-80A6A7ED5A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2170F1-430A-6F2C-6740-80A6A7ED5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56FBB7-D656-C0B3-6D2A-A54E44465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319658" cy="490591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is the set of languages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there exists a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dirty="0"/>
                  <a:t> polynomial-time Turing machine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56FBB7-D656-C0B3-6D2A-A54E44465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319658" cy="4905915"/>
              </a:xfrm>
              <a:blipFill>
                <a:blip r:embed="rId3"/>
                <a:stretch>
                  <a:fillRect l="-1064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24C27-5B45-F3DB-34D1-E3FAD191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A0880B4F-DAA8-3204-F42E-1B74CD6CD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14" y="681037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D6CA-00E7-2173-D6F4-C3FCCDB9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Amplification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BF5A8-C0D3-A865-E3BC-DF5E8345F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0132"/>
                <a:ext cx="10515600" cy="50007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can be decided by a time-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Turing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any constant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the error probability goes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extremely rapidly!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BF5A8-C0D3-A865-E3BC-DF5E8345F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0132"/>
                <a:ext cx="10515600" cy="5000711"/>
              </a:xfrm>
              <a:blipFill>
                <a:blip r:embed="rId2"/>
                <a:stretch>
                  <a:fillRect l="-1043" b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E74AE-75D7-3C10-C6CB-9D98089A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0513DAA-F313-F9CC-2A73-6A69A963321F}"/>
                  </a:ext>
                </a:extLst>
              </p:cNvPr>
              <p:cNvSpPr/>
              <p:nvPr/>
            </p:nvSpPr>
            <p:spPr>
              <a:xfrm>
                <a:off x="601133" y="3800613"/>
                <a:ext cx="11116733" cy="16349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Amplification Lemma: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randomized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time-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error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0513DAA-F313-F9CC-2A73-6A69A963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3" y="3800613"/>
                <a:ext cx="11116733" cy="1634988"/>
              </a:xfrm>
              <a:prstGeom prst="rect">
                <a:avLst/>
              </a:prstGeom>
              <a:blipFill>
                <a:blip r:embed="rId3"/>
                <a:stretch>
                  <a:fillRect l="-55" b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3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CA46-20AB-3E87-68D2-F2DBF0B3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Proof of the amplification lemma (1 slide)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B5708D-E81D-C92E-9891-45D99D834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108" y="1219200"/>
                <a:ext cx="11480559" cy="55117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simplicity, assume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we merely assume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B5708D-E81D-C92E-9891-45D99D834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108" y="1219200"/>
                <a:ext cx="11480559" cy="5511799"/>
              </a:xfrm>
              <a:blipFill>
                <a:blip r:embed="rId3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7AC4-C824-9939-0EFE-A710502F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A52BAE-AF65-1B50-1305-447EA627EECA}"/>
                  </a:ext>
                </a:extLst>
              </p:cNvPr>
              <p:cNvSpPr/>
              <p:nvPr/>
            </p:nvSpPr>
            <p:spPr>
              <a:xfrm>
                <a:off x="753532" y="2697163"/>
                <a:ext cx="8932333" cy="217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428750" lvl="2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2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using fresh random bits. If it rejects, reject.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200" dirty="0">
                    <a:solidFill>
                      <a:schemeClr val="tx1"/>
                    </a:solidFill>
                  </a:rPr>
                  <a:t>Accept.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A52BAE-AF65-1B50-1305-447EA627E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2" y="2697163"/>
                <a:ext cx="8932333" cy="2171170"/>
              </a:xfrm>
              <a:prstGeom prst="rect">
                <a:avLst/>
              </a:prstGeom>
              <a:blipFill>
                <a:blip r:embed="rId4"/>
                <a:stretch>
                  <a:fillRect l="-818" b="-306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D0CC319-130A-B6D3-5488-936268E5D82D}"/>
              </a:ext>
            </a:extLst>
          </p:cNvPr>
          <p:cNvGrpSpPr/>
          <p:nvPr/>
        </p:nvGrpSpPr>
        <p:grpSpPr>
          <a:xfrm>
            <a:off x="9897289" y="2697163"/>
            <a:ext cx="2461988" cy="2171170"/>
            <a:chOff x="7173200" y="2367764"/>
            <a:chExt cx="2461988" cy="217117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FDD14758-6401-F81F-8592-027548C288D2}"/>
                </a:ext>
              </a:extLst>
            </p:cNvPr>
            <p:cNvSpPr/>
            <p:nvPr/>
          </p:nvSpPr>
          <p:spPr>
            <a:xfrm>
              <a:off x="7173200" y="2367764"/>
              <a:ext cx="398417" cy="2171170"/>
            </a:xfrm>
            <a:prstGeom prst="rightBrace">
              <a:avLst>
                <a:gd name="adj1" fmla="val 4931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F04B93-D7E5-2BD0-04D0-40C19AE2F8C4}"/>
                    </a:ext>
                  </a:extLst>
                </p:cNvPr>
                <p:cNvSpPr txBox="1"/>
                <p:nvPr/>
              </p:nvSpPr>
              <p:spPr>
                <a:xfrm>
                  <a:off x="7624234" y="3112358"/>
                  <a:ext cx="2010954" cy="6819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Time complexity: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F04B93-D7E5-2BD0-04D0-40C19AE2F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234" y="3112358"/>
                  <a:ext cx="2010954" cy="681982"/>
                </a:xfrm>
                <a:prstGeom prst="rect">
                  <a:avLst/>
                </a:prstGeom>
                <a:blipFill>
                  <a:blip r:embed="rId5"/>
                  <a:stretch>
                    <a:fillRect l="-2736" t="-5405" b="-12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D64D43-7DAD-2299-20F5-60767B7D9782}"/>
              </a:ext>
            </a:extLst>
          </p:cNvPr>
          <p:cNvGrpSpPr/>
          <p:nvPr/>
        </p:nvGrpSpPr>
        <p:grpSpPr>
          <a:xfrm>
            <a:off x="4732600" y="154657"/>
            <a:ext cx="7267433" cy="2657374"/>
            <a:chOff x="4602804" y="3977893"/>
            <a:chExt cx="7267433" cy="26573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DC62F8-E156-DDB0-4DFE-E45EDEA940DE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Hexagon 12">
                  <a:extLst>
                    <a:ext uri="{FF2B5EF4-FFF2-40B4-BE49-F238E27FC236}">
                      <a16:creationId xmlns:a16="http://schemas.microsoft.com/office/drawing/2014/main" id="{EB1F7F17-D3F6-BBD2-7626-7950B47BC0EB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uses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many random bits, then how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800" b="1" dirty="0">
                      <a:solidFill>
                        <a:schemeClr val="tx1"/>
                      </a:solidFill>
                    </a:rPr>
                    <a:t>many random bits</a:t>
                  </a:r>
                  <a:br>
                    <a:rPr lang="en-US" sz="1800" b="1" dirty="0">
                      <a:solidFill>
                        <a:schemeClr val="tx1"/>
                      </a:solidFill>
                    </a:rPr>
                  </a:br>
                  <a:r>
                    <a:rPr lang="en-US" sz="1800" b="1" dirty="0">
                      <a:solidFill>
                        <a:schemeClr val="tx1"/>
                      </a:solidFill>
                    </a:rPr>
                    <a:t>does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800" b="1" dirty="0">
                      <a:solidFill>
                        <a:schemeClr val="tx1"/>
                      </a:solidFill>
                    </a:rPr>
                    <a:t>the new TM use?</a:t>
                  </a:r>
                </a:p>
              </p:txBody>
            </p:sp>
          </mc:Choice>
          <mc:Fallback xmlns="">
            <p:sp>
              <p:nvSpPr>
                <p:cNvPr id="13" name="Hexagon 12">
                  <a:extLst>
                    <a:ext uri="{FF2B5EF4-FFF2-40B4-BE49-F238E27FC236}">
                      <a16:creationId xmlns:a16="http://schemas.microsoft.com/office/drawing/2014/main" id="{EB1F7F17-D3F6-BBD2-7626-7950B47BC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6"/>
                  <a:stretch>
                    <a:fillRect t="-5714" b="-15238"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44F8FF-6445-2221-E2A1-14DE9CE7E48D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0FB73D6-2360-5EDD-5DC5-F8D294D09BA8}"/>
                  </a:ext>
                </a:extLst>
              </p:cNvPr>
              <p:cNvSpPr/>
              <p:nvPr/>
            </p:nvSpPr>
            <p:spPr>
              <a:xfrm>
                <a:off x="4818793" y="170800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0FB73D6-2360-5EDD-5DC5-F8D294D09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93" y="170800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41A2B272-B2CC-6CCC-8613-11C8C6AE8740}"/>
                  </a:ext>
                </a:extLst>
              </p:cNvPr>
              <p:cNvSpPr/>
              <p:nvPr/>
            </p:nvSpPr>
            <p:spPr>
              <a:xfrm>
                <a:off x="4818793" y="9845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41A2B272-B2CC-6CCC-8613-11C8C6AE8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93" y="9845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Hexagon 16">
            <a:extLst>
              <a:ext uri="{FF2B5EF4-FFF2-40B4-BE49-F238E27FC236}">
                <a16:creationId xmlns:a16="http://schemas.microsoft.com/office/drawing/2014/main" id="{19560C4F-446A-F0BE-1791-EC07C475855D}"/>
              </a:ext>
            </a:extLst>
          </p:cNvPr>
          <p:cNvSpPr/>
          <p:nvPr/>
        </p:nvSpPr>
        <p:spPr>
          <a:xfrm>
            <a:off x="8367940" y="1708002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Not enough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D382BA11-1723-AA51-32C1-C734C9925A0A}"/>
                  </a:ext>
                </a:extLst>
              </p:cNvPr>
              <p:cNvSpPr/>
              <p:nvPr/>
            </p:nvSpPr>
            <p:spPr>
              <a:xfrm>
                <a:off x="8367940" y="9845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)⋅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D382BA11-1723-AA51-32C1-C734C9925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940" y="9845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93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57DA5E-074F-5D50-89E7-2C1C414F3D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as a model of tractability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57DA5E-074F-5D50-89E7-2C1C414F3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BA948-1972-E289-96D6-A72EE65B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111" y="1825624"/>
                <a:ext cx="11202246" cy="45849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Because of the amplification lemma,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should be considered “</a:t>
                </a:r>
                <a:r>
                  <a:rPr lang="en-US" dirty="0">
                    <a:solidFill>
                      <a:schemeClr val="accent1"/>
                    </a:solidFill>
                  </a:rPr>
                  <a:t>tractable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A mistake that occurs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dirty="0"/>
                  <a:t> can be safely ignored</a:t>
                </a:r>
              </a:p>
              <a:p>
                <a:r>
                  <a:rPr lang="en-US" dirty="0"/>
                  <a:t>(Even if you use a deterministic algorithm, can you really be </a:t>
                </a:r>
                <a:r>
                  <a:rPr lang="en-US" dirty="0">
                    <a:solidFill>
                      <a:schemeClr val="accent1"/>
                    </a:solidFill>
                  </a:rPr>
                  <a:t>100% certain </a:t>
                </a:r>
                <a:r>
                  <a:rPr lang="en-US" dirty="0"/>
                  <a:t>that the computation was carried out correctly?)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BA948-1972-E289-96D6-A72EE65B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111" y="1825624"/>
                <a:ext cx="11202246" cy="4584903"/>
              </a:xfrm>
              <a:blipFill>
                <a:blip r:embed="rId3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F1281-C8C4-1F2C-F195-0BE7A830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3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917E29F-E678-9761-A57D-18A11F6F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8E7B-4DAE-E140-AF0B-19E39716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90"/>
            <a:ext cx="10515600" cy="1325563"/>
          </a:xfrm>
        </p:spPr>
        <p:txBody>
          <a:bodyPr/>
          <a:lstStyle/>
          <a:p>
            <a:r>
              <a:rPr lang="en-US" dirty="0"/>
              <a:t>Extended Church-Turing 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A4548-AC84-53C0-5716-22F80F6E7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750" y="4293343"/>
                <a:ext cx="11356708" cy="23587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counterexample</a:t>
                </a:r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A4548-AC84-53C0-5716-22F80F6E7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750" y="4293343"/>
                <a:ext cx="11356708" cy="2358741"/>
              </a:xfrm>
              <a:blipFill>
                <a:blip r:embed="rId2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0795F-88C3-F074-1FCA-FFA5BEF0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8FDC00-83CB-E21C-F3B7-9CEBE544E0C3}"/>
                  </a:ext>
                </a:extLst>
              </p:cNvPr>
              <p:cNvSpPr/>
              <p:nvPr/>
            </p:nvSpPr>
            <p:spPr>
              <a:xfrm>
                <a:off x="1502229" y="1710890"/>
                <a:ext cx="9688285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8FDC00-83CB-E21C-F3B7-9CEBE544E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9" y="1710890"/>
                <a:ext cx="9688285" cy="2219216"/>
              </a:xfrm>
              <a:prstGeom prst="rect">
                <a:avLst/>
              </a:prstGeom>
              <a:blipFill>
                <a:blip r:embed="rId3"/>
                <a:stretch>
                  <a:fillRect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4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D3A825D-A2B6-9949-F467-AE3CCBE2D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13E7-C9F9-EAF0-9A20-498C4C47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F18AE-E98E-73C0-2CC0-ACBCF0029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867" y="1690688"/>
                <a:ext cx="10515600" cy="4351338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-variate </a:t>
                </a:r>
                <a:r>
                  <a:rPr lang="en-US" dirty="0">
                    <a:solidFill>
                      <a:schemeClr val="accent1"/>
                    </a:solidFill>
                  </a:rPr>
                  <a:t>arithmetic formula</a:t>
                </a:r>
                <a:r>
                  <a:rPr lang="en-US" dirty="0"/>
                  <a:t> is a rooted binary tree</a:t>
                </a:r>
              </a:p>
              <a:p>
                <a:pPr lvl="1"/>
                <a:r>
                  <a:rPr lang="en-US" dirty="0"/>
                  <a:t>Each internal node is labeled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leaf is labeled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or a variable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F18AE-E98E-73C0-2CC0-ACBCF0029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867" y="169068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C60CA-54F9-4D60-53CA-78094EFF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5B7A66-99D2-43FF-4645-4380C963E2EA}"/>
              </a:ext>
            </a:extLst>
          </p:cNvPr>
          <p:cNvGrpSpPr/>
          <p:nvPr/>
        </p:nvGrpSpPr>
        <p:grpSpPr>
          <a:xfrm>
            <a:off x="9077818" y="3249053"/>
            <a:ext cx="2829568" cy="2792973"/>
            <a:chOff x="8730684" y="3141133"/>
            <a:chExt cx="2829568" cy="27929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B929F4E-952E-DAAE-A0DA-18690E378B7C}"/>
                    </a:ext>
                  </a:extLst>
                </p:cNvPr>
                <p:cNvSpPr/>
                <p:nvPr/>
              </p:nvSpPr>
              <p:spPr>
                <a:xfrm>
                  <a:off x="9861860" y="3141133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B929F4E-952E-DAAE-A0DA-18690E378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1860" y="3141133"/>
                  <a:ext cx="508000" cy="50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D7BF361-DF0A-9CC6-77A3-C5A018F36D92}"/>
                    </a:ext>
                  </a:extLst>
                </p:cNvPr>
                <p:cNvSpPr/>
                <p:nvPr/>
              </p:nvSpPr>
              <p:spPr>
                <a:xfrm>
                  <a:off x="9105302" y="3833514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D7BF361-DF0A-9CC6-77A3-C5A018F36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302" y="3833514"/>
                  <a:ext cx="508000" cy="50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3D5C315-F7E4-D2C2-1469-ED480D53DD4D}"/>
                    </a:ext>
                  </a:extLst>
                </p:cNvPr>
                <p:cNvSpPr/>
                <p:nvPr/>
              </p:nvSpPr>
              <p:spPr>
                <a:xfrm>
                  <a:off x="10608347" y="3866597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3D5C315-F7E4-D2C2-1469-ED480D53D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8347" y="3866597"/>
                  <a:ext cx="508000" cy="508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2BC1D63-6942-4F07-E739-75816A8FCC92}"/>
                    </a:ext>
                  </a:extLst>
                </p:cNvPr>
                <p:cNvSpPr/>
                <p:nvPr/>
              </p:nvSpPr>
              <p:spPr>
                <a:xfrm>
                  <a:off x="8730684" y="4591148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2BC1D63-6942-4F07-E739-75816A8FC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684" y="4591148"/>
                  <a:ext cx="508000" cy="50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A0A8227-A09C-3B40-3F3F-7799FF0A3147}"/>
                    </a:ext>
                  </a:extLst>
                </p:cNvPr>
                <p:cNvSpPr/>
                <p:nvPr/>
              </p:nvSpPr>
              <p:spPr>
                <a:xfrm>
                  <a:off x="11052252" y="4603741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A0A8227-A09C-3B40-3F3F-7799FF0A31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2252" y="4603741"/>
                  <a:ext cx="508000" cy="50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B20DCF4-3288-00C3-DB34-45A34BEC9A4B}"/>
                    </a:ext>
                  </a:extLst>
                </p:cNvPr>
                <p:cNvSpPr/>
                <p:nvPr/>
              </p:nvSpPr>
              <p:spPr>
                <a:xfrm>
                  <a:off x="10266215" y="4603741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B20DCF4-3288-00C3-DB34-45A34BEC9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6215" y="4603741"/>
                  <a:ext cx="508000" cy="50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60DD58B-99FE-B399-C87E-A30AC4D1E90E}"/>
                    </a:ext>
                  </a:extLst>
                </p:cNvPr>
                <p:cNvSpPr/>
                <p:nvPr/>
              </p:nvSpPr>
              <p:spPr>
                <a:xfrm>
                  <a:off x="9571876" y="4584896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60DD58B-99FE-B399-C87E-A30AC4D1E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1876" y="4584896"/>
                  <a:ext cx="508000" cy="50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63FFB7B-7389-B980-59D1-4875A9F3BAAF}"/>
                </a:ext>
              </a:extLst>
            </p:cNvPr>
            <p:cNvCxnSpPr>
              <a:stCxn id="8" idx="0"/>
              <a:endCxn id="6" idx="3"/>
            </p:cNvCxnSpPr>
            <p:nvPr/>
          </p:nvCxnSpPr>
          <p:spPr>
            <a:xfrm flipV="1">
              <a:off x="8984684" y="4267119"/>
              <a:ext cx="195013" cy="324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74B65CF-7BBB-372B-5EAC-7D406A139087}"/>
                </a:ext>
              </a:extLst>
            </p:cNvPr>
            <p:cNvCxnSpPr>
              <a:cxnSpLocks/>
              <a:stCxn id="11" idx="0"/>
              <a:endCxn id="6" idx="5"/>
            </p:cNvCxnSpPr>
            <p:nvPr/>
          </p:nvCxnSpPr>
          <p:spPr>
            <a:xfrm flipH="1" flipV="1">
              <a:off x="9538907" y="4267119"/>
              <a:ext cx="286969" cy="3177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8D5B9C-D578-2B01-8B6C-E419666834C3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10520215" y="4300202"/>
              <a:ext cx="162527" cy="3035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EFB31C-DDD2-8763-A3C0-82CAD3561BAF}"/>
                </a:ext>
              </a:extLst>
            </p:cNvPr>
            <p:cNvCxnSpPr>
              <a:cxnSpLocks/>
              <a:stCxn id="9" idx="0"/>
              <a:endCxn id="7" idx="5"/>
            </p:cNvCxnSpPr>
            <p:nvPr/>
          </p:nvCxnSpPr>
          <p:spPr>
            <a:xfrm flipH="1" flipV="1">
              <a:off x="11041952" y="4300202"/>
              <a:ext cx="264300" cy="3035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A76669-B31A-7FBD-D233-C3D4E98CA965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9538907" y="3574738"/>
              <a:ext cx="397348" cy="3331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5BF5AF6-C65C-0A51-6F21-B51373EBF71D}"/>
                </a:ext>
              </a:extLst>
            </p:cNvPr>
            <p:cNvCxnSpPr>
              <a:cxnSpLocks/>
              <a:stCxn id="7" idx="1"/>
              <a:endCxn id="5" idx="5"/>
            </p:cNvCxnSpPr>
            <p:nvPr/>
          </p:nvCxnSpPr>
          <p:spPr>
            <a:xfrm flipH="1" flipV="1">
              <a:off x="10295465" y="3574738"/>
              <a:ext cx="387277" cy="366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1DBD5A4-548D-DEDC-0D66-9B3846884B0F}"/>
                    </a:ext>
                  </a:extLst>
                </p:cNvPr>
                <p:cNvSpPr/>
                <p:nvPr/>
              </p:nvSpPr>
              <p:spPr>
                <a:xfrm>
                  <a:off x="9942990" y="5415107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1DBD5A4-548D-DEDC-0D66-9B3846884B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990" y="5415107"/>
                  <a:ext cx="508000" cy="50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90AD797-CE71-6FDD-8C48-D2FC413AC940}"/>
                    </a:ext>
                  </a:extLst>
                </p:cNvPr>
                <p:cNvSpPr/>
                <p:nvPr/>
              </p:nvSpPr>
              <p:spPr>
                <a:xfrm>
                  <a:off x="9212666" y="5426106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90AD797-CE71-6FDD-8C48-D2FC413AC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666" y="5426106"/>
                  <a:ext cx="508000" cy="50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A49771-EACC-AB7E-AA28-55FD86BC2027}"/>
                </a:ext>
              </a:extLst>
            </p:cNvPr>
            <p:cNvCxnSpPr>
              <a:cxnSpLocks/>
              <a:stCxn id="22" idx="0"/>
              <a:endCxn id="11" idx="3"/>
            </p:cNvCxnSpPr>
            <p:nvPr/>
          </p:nvCxnSpPr>
          <p:spPr>
            <a:xfrm flipV="1">
              <a:off x="9466666" y="5018501"/>
              <a:ext cx="179605" cy="4076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E55755-8E95-121E-F570-AF689A5D0C44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10005481" y="5018501"/>
              <a:ext cx="191509" cy="3966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42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90DC-4CDF-22C3-043A-766D6D6E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ACEE0-9C15-76B5-9A1E-AA147BD00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en-US" b="1" dirty="0"/>
                  <a:t>Problem:</a:t>
                </a:r>
                <a:r>
                  <a:rPr lang="en-US" dirty="0"/>
                  <a:t> Given an arithmetic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dirty="0"/>
                  <a:t>As a language: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arithmetic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formula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Open Question: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PIT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Next 10 slides: We will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PIT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ACEE0-9C15-76B5-9A1E-AA147BD00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F2739-5749-443C-CB42-F9F70BAC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0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F029673-D067-0D9B-6FFF-3B5CE323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1951-38D4-FED8-4448-756F450A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595"/>
            <a:ext cx="10515600" cy="1325563"/>
          </a:xfrm>
        </p:spPr>
        <p:txBody>
          <a:bodyPr/>
          <a:lstStyle/>
          <a:p>
            <a:r>
              <a:rPr lang="en-US" dirty="0"/>
              <a:t>Evaluating an arithmetic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1A4245-7E16-8A2E-452D-399A12E3C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138" y="1470582"/>
                <a:ext cx="10805576" cy="50202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-variate arithmetic formula and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1A4245-7E16-8A2E-452D-399A12E3C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138" y="1470582"/>
                <a:ext cx="10805576" cy="5020262"/>
              </a:xfrm>
              <a:blipFill>
                <a:blip r:embed="rId2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2795C-7BB6-671F-9EB7-35A57CC8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E03F9B-FFBB-568C-FD96-5F72CED41002}"/>
                  </a:ext>
                </a:extLst>
              </p:cNvPr>
              <p:cNvSpPr/>
              <p:nvPr/>
            </p:nvSpPr>
            <p:spPr>
              <a:xfrm>
                <a:off x="629138" y="2407726"/>
                <a:ext cx="10724662" cy="8441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Lemma: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one can compute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E03F9B-FFBB-568C-FD96-5F72CED41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8" y="2407726"/>
                <a:ext cx="10724662" cy="844144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0C1101-3CCD-7FA8-DE24-7AF5539203E4}"/>
                  </a:ext>
                </a:extLst>
              </p:cNvPr>
              <p:cNvSpPr txBox="1"/>
              <p:nvPr/>
            </p:nvSpPr>
            <p:spPr>
              <a:xfrm>
                <a:off x="4810219" y="3875250"/>
                <a:ext cx="6802387" cy="225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400" dirty="0"/>
                  <a:t> ✔️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Possible concern: How big can these numbers get?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0C1101-3CCD-7FA8-DE24-7AF553920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219" y="3875250"/>
                <a:ext cx="6802387" cy="2251065"/>
              </a:xfrm>
              <a:prstGeom prst="rect">
                <a:avLst/>
              </a:prstGeom>
              <a:blipFill>
                <a:blip r:embed="rId4"/>
                <a:stretch>
                  <a:fillRect l="-1344" b="-5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DFA9AB-F318-6DDF-0DBC-B837A401FEC4}"/>
                  </a:ext>
                </a:extLst>
              </p:cNvPr>
              <p:cNvSpPr txBox="1"/>
              <p:nvPr/>
            </p:nvSpPr>
            <p:spPr>
              <a:xfrm>
                <a:off x="1050032" y="5480133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DFA9AB-F318-6DDF-0DBC-B837A401F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32" y="5480133"/>
                <a:ext cx="5719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79BF72-D123-3D9D-0B30-BA12E1609C60}"/>
                  </a:ext>
                </a:extLst>
              </p:cNvPr>
              <p:cNvSpPr txBox="1"/>
              <p:nvPr/>
            </p:nvSpPr>
            <p:spPr>
              <a:xfrm>
                <a:off x="3256087" y="5487305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79BF72-D123-3D9D-0B30-BA12E160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87" y="5487305"/>
                <a:ext cx="5719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78B94B-8108-D524-AC7B-2F1FC443012B}"/>
                  </a:ext>
                </a:extLst>
              </p:cNvPr>
              <p:cNvSpPr txBox="1"/>
              <p:nvPr/>
            </p:nvSpPr>
            <p:spPr>
              <a:xfrm>
                <a:off x="2578058" y="5537737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78B94B-8108-D524-AC7B-2F1FC4430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058" y="5537737"/>
                <a:ext cx="5719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8C886E-4CE1-40F7-5CD1-D9376E4B927C}"/>
                  </a:ext>
                </a:extLst>
              </p:cNvPr>
              <p:cNvSpPr txBox="1"/>
              <p:nvPr/>
            </p:nvSpPr>
            <p:spPr>
              <a:xfrm>
                <a:off x="2272945" y="6150075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8C886E-4CE1-40F7-5CD1-D9376E4B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945" y="6150075"/>
                <a:ext cx="5719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8FC4BC-A03E-B844-90BA-F83DCFD8BEF5}"/>
                  </a:ext>
                </a:extLst>
              </p:cNvPr>
              <p:cNvSpPr txBox="1"/>
              <p:nvPr/>
            </p:nvSpPr>
            <p:spPr>
              <a:xfrm>
                <a:off x="1335878" y="4453140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8FC4BC-A03E-B844-90BA-F83DCFD8B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78" y="4453140"/>
                <a:ext cx="5719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415B45-3B8C-E189-E0DF-1E461D875420}"/>
                  </a:ext>
                </a:extLst>
              </p:cNvPr>
              <p:cNvSpPr txBox="1"/>
              <p:nvPr/>
            </p:nvSpPr>
            <p:spPr>
              <a:xfrm>
                <a:off x="2960064" y="4485975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415B45-3B8C-E189-E0DF-1E461D87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064" y="4485975"/>
                <a:ext cx="5719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FEE16-30BA-9533-2CD5-51D863204682}"/>
                  </a:ext>
                </a:extLst>
              </p:cNvPr>
              <p:cNvSpPr txBox="1"/>
              <p:nvPr/>
            </p:nvSpPr>
            <p:spPr>
              <a:xfrm>
                <a:off x="2098584" y="3786324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FEE16-30BA-9533-2CD5-51D86320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584" y="3786324"/>
                <a:ext cx="571954" cy="369332"/>
              </a:xfrm>
              <a:prstGeom prst="rect">
                <a:avLst/>
              </a:prstGeom>
              <a:blipFill>
                <a:blip r:embed="rId11"/>
                <a:stretch>
                  <a:fillRect r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79D1995-0C2F-4327-8BE8-C14A75F44AF3}"/>
              </a:ext>
            </a:extLst>
          </p:cNvPr>
          <p:cNvGrpSpPr/>
          <p:nvPr/>
        </p:nvGrpSpPr>
        <p:grpSpPr>
          <a:xfrm>
            <a:off x="1353256" y="4133861"/>
            <a:ext cx="2188808" cy="2128423"/>
            <a:chOff x="1353256" y="4133861"/>
            <a:chExt cx="2188808" cy="212842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AE16114-B6FF-35EA-B7E4-7BE3413E535A}"/>
                </a:ext>
              </a:extLst>
            </p:cNvPr>
            <p:cNvGrpSpPr/>
            <p:nvPr/>
          </p:nvGrpSpPr>
          <p:grpSpPr>
            <a:xfrm>
              <a:off x="1353256" y="4133861"/>
              <a:ext cx="2188808" cy="2128423"/>
              <a:chOff x="1353256" y="4133861"/>
              <a:chExt cx="2188808" cy="21284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ACAC394-34A7-42C9-552C-E4F37B9B75AF}"/>
                      </a:ext>
                    </a:extLst>
                  </p:cNvPr>
                  <p:cNvSpPr/>
                  <p:nvPr/>
                </p:nvSpPr>
                <p:spPr>
                  <a:xfrm>
                    <a:off x="2217632" y="4133861"/>
                    <a:ext cx="388183" cy="38818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ACAC394-34A7-42C9-552C-E4F37B9B75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7632" y="4133861"/>
                    <a:ext cx="388183" cy="388183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C3FB807-7D92-5A3B-DF18-502A611595FC}"/>
                      </a:ext>
                    </a:extLst>
                  </p:cNvPr>
                  <p:cNvSpPr/>
                  <p:nvPr/>
                </p:nvSpPr>
                <p:spPr>
                  <a:xfrm>
                    <a:off x="1639516" y="4662936"/>
                    <a:ext cx="388183" cy="38818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C3FB807-7D92-5A3B-DF18-502A611595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9516" y="4662936"/>
                    <a:ext cx="388183" cy="388183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70522301-6F5A-D82C-0E1C-5AF0CE8D7DCB}"/>
                      </a:ext>
                    </a:extLst>
                  </p:cNvPr>
                  <p:cNvSpPr/>
                  <p:nvPr/>
                </p:nvSpPr>
                <p:spPr>
                  <a:xfrm>
                    <a:off x="2788051" y="4688216"/>
                    <a:ext cx="388183" cy="38818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70522301-6F5A-D82C-0E1C-5AF0CE8D7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8051" y="4688216"/>
                    <a:ext cx="388183" cy="388183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75886AF9-F83D-BA52-7D6D-867285A2B5FA}"/>
                      </a:ext>
                    </a:extLst>
                  </p:cNvPr>
                  <p:cNvSpPr/>
                  <p:nvPr/>
                </p:nvSpPr>
                <p:spPr>
                  <a:xfrm>
                    <a:off x="1353256" y="5241874"/>
                    <a:ext cx="388183" cy="38818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75886AF9-F83D-BA52-7D6D-867285A2B5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3256" y="5241874"/>
                    <a:ext cx="388183" cy="388183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CADA46D-00DA-63B5-0551-338FFB281611}"/>
                      </a:ext>
                    </a:extLst>
                  </p:cNvPr>
                  <p:cNvSpPr/>
                  <p:nvPr/>
                </p:nvSpPr>
                <p:spPr>
                  <a:xfrm>
                    <a:off x="3153881" y="5241281"/>
                    <a:ext cx="388183" cy="38818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CADA46D-00DA-63B5-0551-338FFB2816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3881" y="5241281"/>
                    <a:ext cx="388183" cy="388183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3392E32A-D714-41B7-ADF2-6079331E9109}"/>
                      </a:ext>
                    </a:extLst>
                  </p:cNvPr>
                  <p:cNvSpPr/>
                  <p:nvPr/>
                </p:nvSpPr>
                <p:spPr>
                  <a:xfrm>
                    <a:off x="2526615" y="5251497"/>
                    <a:ext cx="388183" cy="38818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3392E32A-D714-41B7-ADF2-6079331E91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6615" y="5251497"/>
                    <a:ext cx="388183" cy="388183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6826E05-895A-5099-2EFD-8A2287874517}"/>
                      </a:ext>
                    </a:extLst>
                  </p:cNvPr>
                  <p:cNvSpPr/>
                  <p:nvPr/>
                </p:nvSpPr>
                <p:spPr>
                  <a:xfrm>
                    <a:off x="1948604" y="5231300"/>
                    <a:ext cx="388183" cy="38818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6826E05-895A-5099-2EFD-8A22878745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8604" y="5231300"/>
                    <a:ext cx="388183" cy="388183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27B7D54-579E-8646-1D4D-B9D1F7C01AD3}"/>
                  </a:ext>
                </a:extLst>
              </p:cNvPr>
              <p:cNvCxnSpPr>
                <a:stCxn id="32" idx="0"/>
                <a:endCxn id="30" idx="3"/>
              </p:cNvCxnSpPr>
              <p:nvPr/>
            </p:nvCxnSpPr>
            <p:spPr>
              <a:xfrm flipV="1">
                <a:off x="1547347" y="4994271"/>
                <a:ext cx="149017" cy="2476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F061309-3746-3746-76B2-31E60F943B5B}"/>
                  </a:ext>
                </a:extLst>
              </p:cNvPr>
              <p:cNvCxnSpPr>
                <a:cxnSpLocks/>
                <a:stCxn id="35" idx="0"/>
                <a:endCxn id="30" idx="5"/>
              </p:cNvCxnSpPr>
              <p:nvPr/>
            </p:nvCxnSpPr>
            <p:spPr>
              <a:xfrm flipH="1" flipV="1">
                <a:off x="1970851" y="4994271"/>
                <a:ext cx="171845" cy="23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7A19CD7-E167-31BE-FD25-43E0CBF8ED24}"/>
                  </a:ext>
                </a:extLst>
              </p:cNvPr>
              <p:cNvCxnSpPr>
                <a:cxnSpLocks/>
                <a:stCxn id="34" idx="0"/>
                <a:endCxn id="31" idx="3"/>
              </p:cNvCxnSpPr>
              <p:nvPr/>
            </p:nvCxnSpPr>
            <p:spPr>
              <a:xfrm flipV="1">
                <a:off x="2720706" y="5019551"/>
                <a:ext cx="124193" cy="2319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2D1173A-E655-F03E-59D0-6971587AE5F2}"/>
                  </a:ext>
                </a:extLst>
              </p:cNvPr>
              <p:cNvCxnSpPr>
                <a:cxnSpLocks/>
                <a:stCxn id="33" idx="0"/>
                <a:endCxn id="31" idx="5"/>
              </p:cNvCxnSpPr>
              <p:nvPr/>
            </p:nvCxnSpPr>
            <p:spPr>
              <a:xfrm flipH="1" flipV="1">
                <a:off x="3119386" y="5019551"/>
                <a:ext cx="228587" cy="221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EB142EB-4B36-93E2-4778-84A8DCD3F772}"/>
                  </a:ext>
                </a:extLst>
              </p:cNvPr>
              <p:cNvCxnSpPr>
                <a:cxnSpLocks/>
                <a:stCxn id="30" idx="7"/>
                <a:endCxn id="29" idx="3"/>
              </p:cNvCxnSpPr>
              <p:nvPr/>
            </p:nvCxnSpPr>
            <p:spPr>
              <a:xfrm flipV="1">
                <a:off x="1970851" y="4465195"/>
                <a:ext cx="303629" cy="254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6EE1910-1BCE-2351-A588-3FC375DB8F8C}"/>
                  </a:ext>
                </a:extLst>
              </p:cNvPr>
              <p:cNvCxnSpPr>
                <a:cxnSpLocks/>
                <a:stCxn id="31" idx="1"/>
                <a:endCxn id="29" idx="5"/>
              </p:cNvCxnSpPr>
              <p:nvPr/>
            </p:nvCxnSpPr>
            <p:spPr>
              <a:xfrm flipH="1" flipV="1">
                <a:off x="2548966" y="4465195"/>
                <a:ext cx="295933" cy="2798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04EAE13D-7A05-C4E4-A75D-6EF916CB6E1D}"/>
                      </a:ext>
                    </a:extLst>
                  </p:cNvPr>
                  <p:cNvSpPr/>
                  <p:nvPr/>
                </p:nvSpPr>
                <p:spPr>
                  <a:xfrm>
                    <a:off x="2232186" y="5865697"/>
                    <a:ext cx="388183" cy="38818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04EAE13D-7A05-C4E4-A75D-6EF916CB6E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2186" y="5865697"/>
                    <a:ext cx="388183" cy="388183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7F63FD7A-7085-4BED-AB92-74238DE452B1}"/>
                      </a:ext>
                    </a:extLst>
                  </p:cNvPr>
                  <p:cNvSpPr/>
                  <p:nvPr/>
                </p:nvSpPr>
                <p:spPr>
                  <a:xfrm>
                    <a:off x="1674117" y="5874101"/>
                    <a:ext cx="388183" cy="38818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7F63FD7A-7085-4BED-AB92-74238DE452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4117" y="5874101"/>
                    <a:ext cx="388183" cy="388183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793F46D-AD28-81EC-8578-539910573014}"/>
                </a:ext>
              </a:extLst>
            </p:cNvPr>
            <p:cNvCxnSpPr>
              <a:cxnSpLocks/>
              <a:stCxn id="42" idx="0"/>
              <a:endCxn id="35" idx="5"/>
            </p:cNvCxnSpPr>
            <p:nvPr/>
          </p:nvCxnSpPr>
          <p:spPr>
            <a:xfrm flipH="1" flipV="1">
              <a:off x="2279938" y="5562635"/>
              <a:ext cx="146339" cy="303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5279F3A-6399-A466-AF52-9460C67130DC}"/>
                </a:ext>
              </a:extLst>
            </p:cNvPr>
            <p:cNvCxnSpPr>
              <a:cxnSpLocks/>
              <a:stCxn id="43" idx="0"/>
              <a:endCxn id="35" idx="3"/>
            </p:cNvCxnSpPr>
            <p:nvPr/>
          </p:nvCxnSpPr>
          <p:spPr>
            <a:xfrm flipV="1">
              <a:off x="1868209" y="5562635"/>
              <a:ext cx="137243" cy="3114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152F3C-745B-9F6B-F71F-71D9BCF2895A}"/>
                  </a:ext>
                </a:extLst>
              </p:cNvPr>
              <p:cNvSpPr txBox="1"/>
              <p:nvPr/>
            </p:nvSpPr>
            <p:spPr>
              <a:xfrm>
                <a:off x="1928714" y="4970798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152F3C-745B-9F6B-F71F-71D9BCF28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714" y="4970798"/>
                <a:ext cx="5719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2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0" grpId="0" uiExpand="1" build="p"/>
      <p:bldP spid="21" grpId="0"/>
      <p:bldP spid="22" grpId="0"/>
      <p:bldP spid="23" grpId="0"/>
      <p:bldP spid="24" grpId="0"/>
      <p:bldP spid="25" grpId="0"/>
      <p:bldP spid="26" grpId="0"/>
      <p:bldP spid="27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829B-452B-C750-F083-76642413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on the magnitude of the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129F64-48DD-6D97-B0A9-859A7EF5F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981" y="1598400"/>
                <a:ext cx="11057642" cy="47153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be the number of leaves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. Proof by induction: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Base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 trivial ✔️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129F64-48DD-6D97-B0A9-859A7EF5F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981" y="1598400"/>
                <a:ext cx="11057642" cy="4715363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F9420-939C-2E1B-FC9B-6240A0B9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5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98A9BDC-81A5-2045-8EB0-9BA092890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0DE3-9247-80BE-23D1-DF40F81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595"/>
            <a:ext cx="10515600" cy="1325563"/>
          </a:xfrm>
        </p:spPr>
        <p:txBody>
          <a:bodyPr/>
          <a:lstStyle/>
          <a:p>
            <a:r>
              <a:rPr lang="en-US" dirty="0"/>
              <a:t>Evaluating an arithmetic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01FDD-6D75-16BA-48A2-036987132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000" y="1470582"/>
                <a:ext cx="11058862" cy="50202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-variate arithmetic formula and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Evaluate the nodes one by one, starting at the leaves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so each node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-bit integer</a:t>
                </a:r>
                <a:endParaRPr lang="en-US" dirty="0"/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nodes, and we can do arithmetic in polynomial time ✔️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01FDD-6D75-16BA-48A2-036987132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000" y="1470582"/>
                <a:ext cx="11058862" cy="5020262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82362-5B57-B670-26F9-E95A31A9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A2D26D-7B93-BA1C-02A1-A64BBBBC0287}"/>
                  </a:ext>
                </a:extLst>
              </p:cNvPr>
              <p:cNvSpPr/>
              <p:nvPr/>
            </p:nvSpPr>
            <p:spPr>
              <a:xfrm>
                <a:off x="629138" y="2407726"/>
                <a:ext cx="10724662" cy="8441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Lemma: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one can compute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A2D26D-7B93-BA1C-02A1-A64BBBBC0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8" y="2407726"/>
                <a:ext cx="10724662" cy="844144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97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18DF-407A-C4A5-5CDD-095C0D9E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650"/>
            <a:ext cx="10515600" cy="1325563"/>
          </a:xfrm>
        </p:spPr>
        <p:txBody>
          <a:bodyPr/>
          <a:lstStyle/>
          <a:p>
            <a:r>
              <a:rPr lang="en-US" dirty="0"/>
              <a:t>Note on standards of rigor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E99E-CC18-5FBB-0645-63994637D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1" y="1828800"/>
            <a:ext cx="11353800" cy="4765779"/>
          </a:xfrm>
        </p:spPr>
        <p:txBody>
          <a:bodyPr>
            <a:normAutofit/>
          </a:bodyPr>
          <a:lstStyle/>
          <a:p>
            <a:r>
              <a:rPr lang="en-US" dirty="0"/>
              <a:t>Going forward, when we analyze </a:t>
            </a:r>
            <a:r>
              <a:rPr lang="en-US" dirty="0">
                <a:solidFill>
                  <a:schemeClr val="accent1"/>
                </a:solidFill>
              </a:rPr>
              <a:t>specific</a:t>
            </a:r>
            <a:r>
              <a:rPr lang="en-US" dirty="0"/>
              <a:t> algorithms, we will often assert that they run in polynomial time without a rigorous proof</a:t>
            </a:r>
          </a:p>
          <a:p>
            <a:pPr lvl="1"/>
            <a:r>
              <a:rPr lang="en-US" dirty="0"/>
              <a:t>In each case, one </a:t>
            </a:r>
            <a:r>
              <a:rPr lang="en-US" dirty="0">
                <a:solidFill>
                  <a:schemeClr val="accent1"/>
                </a:solidFill>
              </a:rPr>
              <a:t>can</a:t>
            </a:r>
            <a:r>
              <a:rPr lang="en-US" dirty="0"/>
              <a:t> rigorously prove the time bound by describing a TM implementation and reasoning about the motions of the heads…</a:t>
            </a:r>
          </a:p>
          <a:p>
            <a:pPr lvl="1"/>
            <a:r>
              <a:rPr lang="en-US" dirty="0"/>
              <a:t>But this is tedious</a:t>
            </a:r>
          </a:p>
          <a:p>
            <a:pPr lvl="1"/>
            <a:r>
              <a:rPr lang="en-US" dirty="0"/>
              <a:t>Note: We still prove </a:t>
            </a:r>
            <a:r>
              <a:rPr lang="en-US" dirty="0">
                <a:solidFill>
                  <a:schemeClr val="accent1"/>
                </a:solidFill>
              </a:rPr>
              <a:t>correctness </a:t>
            </a:r>
            <a:r>
              <a:rPr lang="en-US" dirty="0"/>
              <a:t>whenever it is nontrivial, just not efficiency</a:t>
            </a:r>
          </a:p>
          <a:p>
            <a:r>
              <a:rPr lang="en-US" dirty="0"/>
              <a:t>You should follow this convention on </a:t>
            </a:r>
            <a:r>
              <a:rPr lang="en-US" dirty="0">
                <a:solidFill>
                  <a:schemeClr val="accent1"/>
                </a:solidFill>
              </a:rPr>
              <a:t>exercise 14</a:t>
            </a:r>
            <a:r>
              <a:rPr lang="en-US" dirty="0"/>
              <a:t> and beyond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74CBC-0A19-BDD4-6744-0D977ED5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3C57-8857-6B74-DC58-F6021C11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FD52FD-263C-04DF-D4B3-F7998FC96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are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an arithmetic formula</a:t>
                </a:r>
              </a:p>
              <a:p>
                <a:r>
                  <a:rPr lang="en-US" dirty="0"/>
                  <a:t>Goal: Figure out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🙂</a:t>
                </a:r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there still might be some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☹️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How often </a:t>
                </a:r>
                <a:r>
                  <a:rPr lang="en-US" dirty="0"/>
                  <a:t>can this occur?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FD52FD-263C-04DF-D4B3-F7998FC96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691F5-8896-252B-00A5-9E38B203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8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BF8D1DF-F976-BDE8-3CC2-2D343B37F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8DEA-327D-86D3-000D-29D9FA18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roots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9F1D8-5D8C-C6C1-9353-9C304EA45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52800"/>
                <a:ext cx="10515600" cy="313804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Fundamental Theorem of Algebra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Every nonzero degree-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univariate</a:t>
                </a:r>
                <a:r>
                  <a:rPr lang="en-US" dirty="0"/>
                  <a:t> polynomial has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real roots</a:t>
                </a:r>
              </a:p>
              <a:p>
                <a:r>
                  <a:rPr lang="en-US" dirty="0"/>
                  <a:t>What about a </a:t>
                </a:r>
                <a:r>
                  <a:rPr lang="en-US" dirty="0">
                    <a:solidFill>
                      <a:schemeClr val="accent1"/>
                    </a:solidFill>
                  </a:rPr>
                  <a:t>multivariate</a:t>
                </a:r>
                <a:r>
                  <a:rPr lang="en-US" dirty="0"/>
                  <a:t> polynomial?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9F1D8-5D8C-C6C1-9353-9C304EA45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52800"/>
                <a:ext cx="10515600" cy="313804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A1236-AF10-EA86-33DB-5247CD07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94676-653A-22BE-9CBF-461725397A9D}"/>
              </a:ext>
            </a:extLst>
          </p:cNvPr>
          <p:cNvGrpSpPr/>
          <p:nvPr/>
        </p:nvGrpSpPr>
        <p:grpSpPr>
          <a:xfrm>
            <a:off x="3554890" y="482894"/>
            <a:ext cx="7267433" cy="2657374"/>
            <a:chOff x="4602804" y="3977893"/>
            <a:chExt cx="7267433" cy="2657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7F742B-819F-8F92-532B-3DCEFAF48783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Hexagon 7">
                  <a:extLst>
                    <a:ext uri="{FF2B5EF4-FFF2-40B4-BE49-F238E27FC236}">
                      <a16:creationId xmlns:a16="http://schemas.microsoft.com/office/drawing/2014/main" id="{3DFFC264-4ECA-4A56-17D0-5C2E831F6E5B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How many roots 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can a nonzero </a:t>
                  </a:r>
                  <a:r>
                    <a:rPr lang="en-US" sz="1800" b="1" dirty="0">
                      <a:solidFill>
                        <a:schemeClr val="tx1"/>
                      </a:solidFill>
                    </a:rPr>
                    <a:t>degree-</a:t>
                  </a:r>
                  <a14:m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two-variable 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polynomial</a:t>
                  </a:r>
                  <a:br>
                    <a:rPr lang="en-US" b="1" dirty="0">
                      <a:solidFill>
                        <a:schemeClr val="tx1"/>
                      </a:solidFill>
                    </a:rPr>
                  </a:br>
                  <a:r>
                    <a:rPr lang="en-US" b="1" dirty="0">
                      <a:solidFill>
                        <a:schemeClr val="tx1"/>
                      </a:solidFill>
                    </a:rPr>
                    <a:t>have</a:t>
                  </a:r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>
            <p:sp>
              <p:nvSpPr>
                <p:cNvPr id="8" name="Hexagon 7">
                  <a:extLst>
                    <a:ext uri="{FF2B5EF4-FFF2-40B4-BE49-F238E27FC236}">
                      <a16:creationId xmlns:a16="http://schemas.microsoft.com/office/drawing/2014/main" id="{3DFFC264-4ECA-4A56-17D0-5C2E831F6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 t="-5714" b="-15238"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23C2B4-7DA0-B1B8-63C6-60E2BD50EC74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9CAB1B48-21BF-0137-30A8-29D2F2CBE4BD}"/>
                  </a:ext>
                </a:extLst>
              </p:cNvPr>
              <p:cNvSpPr/>
              <p:nvPr/>
            </p:nvSpPr>
            <p:spPr>
              <a:xfrm>
                <a:off x="7196789" y="131281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9CAB1B48-21BF-0137-30A8-29D2F2CBE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789" y="131281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7CF19B25-5508-CCA7-2773-13154F057B19}"/>
                  </a:ext>
                </a:extLst>
              </p:cNvPr>
              <p:cNvSpPr/>
              <p:nvPr/>
            </p:nvSpPr>
            <p:spPr>
              <a:xfrm>
                <a:off x="3641083" y="131281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Up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7CF19B25-5508-CCA7-2773-13154F057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083" y="131281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8E01A4BE-8E61-EF7C-9E17-187B2E112E29}"/>
                  </a:ext>
                </a:extLst>
              </p:cNvPr>
              <p:cNvSpPr/>
              <p:nvPr/>
            </p:nvSpPr>
            <p:spPr>
              <a:xfrm>
                <a:off x="7190230" y="203623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Only finitely many, but there is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no bound in terms of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8E01A4BE-8E61-EF7C-9E17-187B2E112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230" y="203623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Hexagon 12">
            <a:extLst>
              <a:ext uri="{FF2B5EF4-FFF2-40B4-BE49-F238E27FC236}">
                <a16:creationId xmlns:a16="http://schemas.microsoft.com/office/drawing/2014/main" id="{7E56DC04-EFA4-3A8A-20CC-F02F532B13FF}"/>
              </a:ext>
            </a:extLst>
          </p:cNvPr>
          <p:cNvSpPr/>
          <p:nvPr/>
        </p:nvSpPr>
        <p:spPr>
          <a:xfrm>
            <a:off x="3630433" y="2036239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It might have infinitely many</a:t>
            </a:r>
          </a:p>
        </p:txBody>
      </p:sp>
    </p:spTree>
    <p:extLst>
      <p:ext uri="{BB962C8B-B14F-4D97-AF65-F5344CB8AC3E}">
        <p14:creationId xmlns:p14="http://schemas.microsoft.com/office/powerpoint/2010/main" val="33123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194847</TotalTime>
  <Words>1294</Words>
  <Application>Microsoft Office PowerPoint</Application>
  <PresentationFormat>Widescreen</PresentationFormat>
  <Paragraphs>166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Arithmetic formulas</vt:lpstr>
      <vt:lpstr>Polynomial identity testing</vt:lpstr>
      <vt:lpstr>Evaluating an arithmetic formula</vt:lpstr>
      <vt:lpstr>Bound on the magnitude of the output</vt:lpstr>
      <vt:lpstr>Evaluating an arithmetic formula</vt:lpstr>
      <vt:lpstr>Note on standards of rigor</vt:lpstr>
      <vt:lpstr>Polynomial identity testing</vt:lpstr>
      <vt:lpstr>Counting roots</vt:lpstr>
      <vt:lpstr>Polynomial Identity Lemma </vt:lpstr>
      <vt:lpstr>PowerPoint Presentation</vt:lpstr>
      <vt:lpstr>PowerPoint Presentation</vt:lpstr>
      <vt:lpstr>Polynomial identity testing: Recap</vt:lpstr>
      <vt:lpstr>The complexity class "BPP"</vt:lpstr>
      <vt:lpstr>Amplification lemma</vt:lpstr>
      <vt:lpstr>Proof of the amplification lemma (1 slide)</vt:lpstr>
      <vt:lpstr>"BPP" as a model of tractability</vt:lpstr>
      <vt:lpstr>Extended Church-Turing 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1133</cp:revision>
  <dcterms:created xsi:type="dcterms:W3CDTF">2022-12-12T23:26:37Z</dcterms:created>
  <dcterms:modified xsi:type="dcterms:W3CDTF">2025-04-21T21:07:14Z</dcterms:modified>
</cp:coreProperties>
</file>