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892" r:id="rId3"/>
    <p:sldId id="921" r:id="rId4"/>
    <p:sldId id="924" r:id="rId5"/>
    <p:sldId id="922" r:id="rId6"/>
    <p:sldId id="926" r:id="rId7"/>
    <p:sldId id="927" r:id="rId8"/>
    <p:sldId id="747" r:id="rId9"/>
    <p:sldId id="928" r:id="rId10"/>
    <p:sldId id="929" r:id="rId11"/>
    <p:sldId id="423" r:id="rId12"/>
    <p:sldId id="784" r:id="rId13"/>
    <p:sldId id="785" r:id="rId14"/>
    <p:sldId id="791" r:id="rId15"/>
    <p:sldId id="792" r:id="rId16"/>
    <p:sldId id="795" r:id="rId17"/>
    <p:sldId id="796" r:id="rId18"/>
    <p:sldId id="797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78870" autoAdjust="0"/>
  </p:normalViewPr>
  <p:slideViewPr>
    <p:cSldViewPr snapToGrid="0">
      <p:cViewPr varScale="1">
        <p:scale>
          <a:sx n="95" d="100"/>
          <a:sy n="95" d="100"/>
        </p:scale>
        <p:origin x="109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tighter version of the theorem, where we have T log T instead of T^3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9.png"/><Relationship Id="rId18" Type="http://schemas.openxmlformats.org/officeDocument/2006/relationships/image" Target="../media/image102.png"/><Relationship Id="rId3" Type="http://schemas.openxmlformats.org/officeDocument/2006/relationships/image" Target="../media/image8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1.png"/><Relationship Id="rId2" Type="http://schemas.openxmlformats.org/officeDocument/2006/relationships/image" Target="../media/image87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91.png"/><Relationship Id="rId10" Type="http://schemas.openxmlformats.org/officeDocument/2006/relationships/image" Target="../media/image97.png"/><Relationship Id="rId19" Type="http://schemas.openxmlformats.org/officeDocument/2006/relationships/image" Target="../media/image103.png"/><Relationship Id="rId9" Type="http://schemas.openxmlformats.org/officeDocument/2006/relationships/image" Target="../media/image96.png"/><Relationship Id="rId1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FCCA-8F20-B82A-11E2-832C5618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56"/>
            <a:ext cx="10515600" cy="1325563"/>
          </a:xfrm>
        </p:spPr>
        <p:txBody>
          <a:bodyPr/>
          <a:lstStyle/>
          <a:p>
            <a:r>
              <a:rPr lang="en-US" dirty="0"/>
              <a:t>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4EB3-B8DF-D6E6-FE7B-DF535FC17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05990"/>
                <a:ext cx="11372850" cy="4284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Properly studying quantum computing is beyond the scope of this course</a:t>
                </a:r>
              </a:p>
              <a:p>
                <a:r>
                  <a:rPr lang="en-US" dirty="0"/>
                  <a:t>We will circle back to it later to discuss some key facts</a:t>
                </a:r>
              </a:p>
              <a:p>
                <a:r>
                  <a:rPr lang="en-US" dirty="0"/>
                  <a:t>For now, let’s stick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as our model of efficient computation</a:t>
                </a:r>
              </a:p>
              <a:p>
                <a:r>
                  <a:rPr lang="en-US" dirty="0"/>
                  <a:t>Because of quantum computing,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should probably not be considered the </a:t>
                </a:r>
                <a:r>
                  <a:rPr lang="en-US" dirty="0">
                    <a:solidFill>
                      <a:schemeClr val="accent1"/>
                    </a:solidFill>
                  </a:rPr>
                  <a:t>ultimate</a:t>
                </a:r>
                <a:r>
                  <a:rPr lang="en-US" dirty="0"/>
                  <a:t> model of efficient computation, but it is still a </a:t>
                </a:r>
                <a:r>
                  <a:rPr lang="en-US" dirty="0">
                    <a:solidFill>
                      <a:schemeClr val="accent1"/>
                    </a:solidFill>
                  </a:rPr>
                  <a:t>valuable</a:t>
                </a:r>
                <a:r>
                  <a:rPr lang="en-US" dirty="0"/>
                  <a:t>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4EB3-B8DF-D6E6-FE7B-DF535FC17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05990"/>
                <a:ext cx="11372850" cy="4284854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2101-A93A-230F-AB59-7FC933BB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F57-6198-4BB5-B000-594FD44C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prove that certain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1"/>
                    </a:solidFill>
                  </a:rPr>
                  <a:t>every decidable language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would mean that every algorithm can be modified to make it run in polynomial time!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7C08-D02F-028A-A336-0C2AAF7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1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3823055" y="3070860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4819426" y="4303059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4520622" y="3325534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157932" y="1854683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4791632" y="2031817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6338158" y="2638932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6028767" y="392312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5632190" y="521406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6547542" y="2243596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5861742" y="48248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6271317" y="35294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D5831-4494-B39A-EC1D-DAB2A344C96F}"/>
              </a:ext>
            </a:extLst>
          </p:cNvPr>
          <p:cNvSpPr txBox="1"/>
          <p:nvPr/>
        </p:nvSpPr>
        <p:spPr>
          <a:xfrm>
            <a:off x="8837410" y="3325534"/>
            <a:ext cx="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6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“reasonable” time complexity bound </a:t>
                </a:r>
                <a:r>
                  <a:rPr lang="en-US" sz="2000" dirty="0"/>
                  <a:t>(we will come back to this)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” means the class of languages decidable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Theorem interpretation:</a:t>
                </a:r>
                <a:r>
                  <a:rPr lang="en-US" dirty="0">
                    <a:solidFill>
                      <a:schemeClr val="accent1"/>
                    </a:solidFill>
                  </a:rPr>
                  <a:t> Given a little more time, we can solve more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  <a:blipFill>
                <a:blip r:embed="rId3"/>
                <a:stretch>
                  <a:fillRect l="-930" r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2267414" y="2703870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14" y="2703870"/>
                <a:ext cx="7657171" cy="90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280E10D-5681-D64B-5D4C-CACE68631FEC}"/>
              </a:ext>
            </a:extLst>
          </p:cNvPr>
          <p:cNvGrpSpPr/>
          <p:nvPr/>
        </p:nvGrpSpPr>
        <p:grpSpPr>
          <a:xfrm>
            <a:off x="4768624" y="182562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447A79-18C7-E3C0-990B-40BDE36A09E9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0753ED6-82CE-B82D-7BB4-CB1252BA6AF1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To prove this theorem, what should we prove?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A0158-B3C6-1D23-FA0C-1AB2A3CD895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4F35FA1-C220-9641-7D93-7F5B959DEC6C}"/>
                  </a:ext>
                </a:extLst>
              </p:cNvPr>
              <p:cNvSpPr/>
              <p:nvPr/>
            </p:nvSpPr>
            <p:spPr>
              <a:xfrm>
                <a:off x="4854817" y="1735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exists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24F35FA1-C220-9641-7D93-7F5B959DE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17" y="1735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10476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6675D07-6A89-C44A-BD65-186074A0BFCD}"/>
                  </a:ext>
                </a:extLst>
              </p:cNvPr>
              <p:cNvSpPr/>
              <p:nvPr/>
            </p:nvSpPr>
            <p:spPr>
              <a:xfrm>
                <a:off x="4854817" y="1012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grows faster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than functions that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6675D07-6A89-C44A-BD65-186074A0B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17" y="1012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CFC3D0B2-7EB2-5DF0-017C-9B550F7A505C}"/>
                  </a:ext>
                </a:extLst>
              </p:cNvPr>
              <p:cNvSpPr/>
              <p:nvPr/>
            </p:nvSpPr>
            <p:spPr>
              <a:xfrm>
                <a:off x="8410523" y="1012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Every Turing machine has time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CFC3D0B2-7EB2-5DF0-017C-9B550F7A5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23" y="1012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C16B8EB-B12C-1811-6067-972DE0C610B3}"/>
                  </a:ext>
                </a:extLst>
              </p:cNvPr>
              <p:cNvSpPr/>
              <p:nvPr/>
            </p:nvSpPr>
            <p:spPr>
              <a:xfrm>
                <a:off x="8410523" y="1735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exists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6C16B8EB-B12C-1811-6067-972DE0C61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523" y="1735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t="-952" b="-8571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1: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any Turing machine with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constructed by adding dummy states to artificially inflate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  <a:blipFill>
                <a:blip r:embed="rId3"/>
                <a:stretch>
                  <a:fillRect l="-918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4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steps and check whether it rejects</a:t>
                </a:r>
              </a:p>
              <a:p>
                <a:r>
                  <a:rPr lang="en-US" dirty="0"/>
                  <a:t>Exercise: Verify that we can simulate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</a:t>
                </a:r>
                <a:r>
                  <a:rPr lang="en-US" dirty="0"/>
                  <a:t>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  <a:blipFill>
                <a:blip r:embed="rId3"/>
                <a:stretch>
                  <a:fillRect l="-918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13D66-7583-02C5-D9EF-3A19F9A01751}"/>
              </a:ext>
            </a:extLst>
          </p:cNvPr>
          <p:cNvSpPr/>
          <p:nvPr/>
        </p:nvSpPr>
        <p:spPr>
          <a:xfrm>
            <a:off x="3523785" y="3495161"/>
            <a:ext cx="5538439" cy="74341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9477D-2137-E388-3EA5-848CBB4F9547}"/>
              </a:ext>
            </a:extLst>
          </p:cNvPr>
          <p:cNvSpPr txBox="1"/>
          <p:nvPr/>
        </p:nvSpPr>
        <p:spPr>
          <a:xfrm>
            <a:off x="4731829" y="2889909"/>
            <a:ext cx="50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Subtle point: How do we know when we’re done?</a:t>
            </a:r>
          </a:p>
        </p:txBody>
      </p:sp>
    </p:spTree>
    <p:extLst>
      <p:ext uri="{BB962C8B-B14F-4D97-AF65-F5344CB8AC3E}">
        <p14:creationId xmlns:p14="http://schemas.microsoft.com/office/powerpoint/2010/main" val="399645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063-3BF0-533B-1FB3-9CDA749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class, we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got started proving a stronger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Adleman’s theorem is tantalizingly similar to the statement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017C-5799-E36B-599B-A0D50488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/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DC5B75-4C71-75F3-300B-B7C53C8AF1FC}"/>
              </a:ext>
            </a:extLst>
          </p:cNvPr>
          <p:cNvGrpSpPr/>
          <p:nvPr/>
        </p:nvGrpSpPr>
        <p:grpSpPr>
          <a:xfrm>
            <a:off x="9448800" y="320522"/>
            <a:ext cx="2403764" cy="3292071"/>
            <a:chOff x="9448800" y="320522"/>
            <a:chExt cx="2403764" cy="32920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014BDF-B0C7-30F5-8156-8B315529DCC4}"/>
                </a:ext>
              </a:extLst>
            </p:cNvPr>
            <p:cNvSpPr/>
            <p:nvPr/>
          </p:nvSpPr>
          <p:spPr>
            <a:xfrm>
              <a:off x="9448800" y="320522"/>
              <a:ext cx="2403764" cy="3292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07825-1A6C-C98D-2CC0-A3B991C18951}"/>
                </a:ext>
              </a:extLst>
            </p:cNvPr>
            <p:cNvSpPr/>
            <p:nvPr/>
          </p:nvSpPr>
          <p:spPr>
            <a:xfrm>
              <a:off x="9817240" y="1223404"/>
              <a:ext cx="1647900" cy="2241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/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/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58813-E00B-DCEA-D439-4010B9F79A78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1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4E6399-F565-C84E-0EEA-E54D5F9EAB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2608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of Adleman’s theorem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4E6399-F565-C84E-0EEA-E54D5F9E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26089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Amplification lemma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There exists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68C2-9D20-771E-834A-201F7AC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AA19-B8CF-F386-FD17-38881F62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7" y="365125"/>
            <a:ext cx="11324493" cy="1325563"/>
          </a:xfrm>
        </p:spPr>
        <p:txBody>
          <a:bodyPr/>
          <a:lstStyle/>
          <a:p>
            <a:r>
              <a:rPr lang="en-US" dirty="0"/>
              <a:t>Random bits: Good for all inputs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209" y="2909590"/>
                <a:ext cx="11498664" cy="3732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I.e.,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on tape 2, then it will correctly accept/reject depending on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proved the claim last class</a:t>
                </a:r>
              </a:p>
              <a:p>
                <a:r>
                  <a:rPr lang="en-US" dirty="0"/>
                  <a:t>Now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use</a:t>
                </a:r>
                <a:r>
                  <a:rPr lang="en-US" dirty="0"/>
                  <a:t> the claim to prove Adleman’s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209" y="2909590"/>
                <a:ext cx="11498664" cy="3732369"/>
              </a:xfrm>
              <a:blipFill>
                <a:blip r:embed="rId2"/>
                <a:stretch>
                  <a:fillRect l="-954" r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E123-4D21-404C-D9C3-A107305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/>
              <p:nvPr/>
            </p:nvSpPr>
            <p:spPr>
              <a:xfrm>
                <a:off x="442127" y="1584028"/>
                <a:ext cx="11307745" cy="9058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is “good” 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all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7" y="1584028"/>
                <a:ext cx="11307745" cy="905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2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DDD4-A3BC-36A3-4D92-D806C45E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08"/>
            <a:ext cx="10515600" cy="1325563"/>
          </a:xfrm>
        </p:spPr>
        <p:txBody>
          <a:bodyPr/>
          <a:lstStyle/>
          <a:p>
            <a:r>
              <a:rPr lang="en-US" dirty="0"/>
              <a:t>Constructing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82992-44A9-FDCF-024C-D3D793490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" y="1931670"/>
                <a:ext cx="10927080" cy="4064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tape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2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initialized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Our job is to construct a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an optimal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good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82992-44A9-FDCF-024C-D3D793490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" y="1931670"/>
                <a:ext cx="10927080" cy="4064882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8A911-ADA5-6F4D-7BB9-7E024A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B3E7-3604-1D56-D2B8-D64328E1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27" y="257376"/>
            <a:ext cx="10515600" cy="1325563"/>
          </a:xfrm>
        </p:spPr>
        <p:txBody>
          <a:bodyPr/>
          <a:lstStyle/>
          <a:p>
            <a:r>
              <a:rPr lang="en-US" dirty="0"/>
              <a:t>Constructing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13B30-C8C0-3E8E-717D-C9B864DB3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25918"/>
                <a:ext cx="10515600" cy="2194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it has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13B30-C8C0-3E8E-717D-C9B864DB3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25918"/>
                <a:ext cx="10515600" cy="21943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F7B7B-72C8-ADE0-B157-CC7C70A1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6B8228-5620-85EC-D091-FC31FF169C28}"/>
              </a:ext>
            </a:extLst>
          </p:cNvPr>
          <p:cNvGrpSpPr/>
          <p:nvPr/>
        </p:nvGrpSpPr>
        <p:grpSpPr>
          <a:xfrm>
            <a:off x="1096597" y="1741511"/>
            <a:ext cx="4328732" cy="2254588"/>
            <a:chOff x="1053268" y="3686175"/>
            <a:chExt cx="4328732" cy="2254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942E6A68-D3C8-7112-9F20-4F4ABA24D7F4}"/>
                    </a:ext>
                  </a:extLst>
                </p:cNvPr>
                <p:cNvSpPr/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942E6A68-D3C8-7112-9F20-4F4ABA24D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D1298C-8C1E-AFA2-13C3-14C2FC711B9D}"/>
                </a:ext>
              </a:extLst>
            </p:cNvPr>
            <p:cNvCxnSpPr/>
            <p:nvPr/>
          </p:nvCxnSpPr>
          <p:spPr>
            <a:xfrm flipV="1">
              <a:off x="1267011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2C8FB7-50A9-05C9-8FDD-F4C5F0584029}"/>
                </a:ext>
              </a:extLst>
            </p:cNvPr>
            <p:cNvCxnSpPr/>
            <p:nvPr/>
          </p:nvCxnSpPr>
          <p:spPr>
            <a:xfrm flipV="1">
              <a:off x="17361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208951-A760-CBF1-2B73-4F64B6B0CA0C}"/>
                </a:ext>
              </a:extLst>
            </p:cNvPr>
            <p:cNvCxnSpPr/>
            <p:nvPr/>
          </p:nvCxnSpPr>
          <p:spPr>
            <a:xfrm flipV="1">
              <a:off x="220830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BF5015-9780-6E5F-64F8-892EC3276C67}"/>
                </a:ext>
              </a:extLst>
            </p:cNvPr>
            <p:cNvCxnSpPr/>
            <p:nvPr/>
          </p:nvCxnSpPr>
          <p:spPr>
            <a:xfrm flipV="1">
              <a:off x="2668493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C957CF-40E3-AB10-FDF2-70CB5B60214F}"/>
                </a:ext>
              </a:extLst>
            </p:cNvPr>
            <p:cNvCxnSpPr/>
            <p:nvPr/>
          </p:nvCxnSpPr>
          <p:spPr>
            <a:xfrm flipV="1">
              <a:off x="31585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AC23D2-096A-EE10-7EF9-E8FE0E2DBACE}"/>
                </a:ext>
              </a:extLst>
            </p:cNvPr>
            <p:cNvCxnSpPr/>
            <p:nvPr/>
          </p:nvCxnSpPr>
          <p:spPr>
            <a:xfrm flipV="1">
              <a:off x="364863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74FB02-D684-9B54-4C3A-DAFEC77253D5}"/>
                </a:ext>
              </a:extLst>
            </p:cNvPr>
            <p:cNvCxnSpPr/>
            <p:nvPr/>
          </p:nvCxnSpPr>
          <p:spPr>
            <a:xfrm flipV="1">
              <a:off x="4138705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561EBF-ED95-578B-B913-6FF60D76887E}"/>
                </a:ext>
              </a:extLst>
            </p:cNvPr>
            <p:cNvCxnSpPr/>
            <p:nvPr/>
          </p:nvCxnSpPr>
          <p:spPr>
            <a:xfrm flipV="1">
              <a:off x="514592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66B806F-7E46-5A2B-5ADE-C0DEB5C77ECC}"/>
                    </a:ext>
                  </a:extLst>
                </p:cNvPr>
                <p:cNvSpPr txBox="1"/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DF830D-21EC-F270-7106-153C1CF6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DF2C37-C993-B22C-4362-321F52C0FEDD}"/>
                    </a:ext>
                  </a:extLst>
                </p:cNvPr>
                <p:cNvSpPr txBox="1"/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AEEC0C-D98F-FA99-6E22-EE73F0A4C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85E4DF-BD5A-93EA-E1D6-9CA2C90BABFA}"/>
                    </a:ext>
                  </a:extLst>
                </p:cNvPr>
                <p:cNvSpPr txBox="1"/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6F97258-2265-CDBF-D631-9C6978300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F702D8F-A202-7881-7347-08099A905886}"/>
                    </a:ext>
                  </a:extLst>
                </p:cNvPr>
                <p:cNvSpPr txBox="1"/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1ADF5F-2CB4-DEFA-0B69-851C50A50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5AC8EC-E931-FBC6-6ACE-DCA2F963C2B9}"/>
                    </a:ext>
                  </a:extLst>
                </p:cNvPr>
                <p:cNvSpPr txBox="1"/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E27E3D-3EA9-B600-890D-24D0E0C0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B26987-84A9-10D2-CCCF-22169A3E5184}"/>
                    </a:ext>
                  </a:extLst>
                </p:cNvPr>
                <p:cNvSpPr txBox="1"/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9BDF8B-E8C8-58BC-AF60-2884F928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BBC41C0-9E89-AA13-D17A-38C37B773BC1}"/>
                    </a:ext>
                  </a:extLst>
                </p:cNvPr>
                <p:cNvSpPr txBox="1"/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A96555-522F-64D8-72F9-C346034A3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DFEC52-391C-10F1-46CC-958D33B4F7A4}"/>
                    </a:ext>
                  </a:extLst>
                </p:cNvPr>
                <p:cNvSpPr txBox="1"/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5E7788-EC05-982A-0318-13A00B44F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CE8D3F8-7A20-BFE7-09A8-62548C8E39A6}"/>
                    </a:ext>
                  </a:extLst>
                </p:cNvPr>
                <p:cNvSpPr txBox="1"/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CE8D3F8-7A20-BFE7-09A8-62548C8E3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FF36A88-C30A-A0AA-F83C-B3F9F2CFC438}"/>
              </a:ext>
            </a:extLst>
          </p:cNvPr>
          <p:cNvSpPr/>
          <p:nvPr/>
        </p:nvSpPr>
        <p:spPr>
          <a:xfrm>
            <a:off x="5685735" y="2153605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485B365-E6E3-6923-F45F-450D7E7D9720}"/>
              </a:ext>
            </a:extLst>
          </p:cNvPr>
          <p:cNvGrpSpPr/>
          <p:nvPr/>
        </p:nvGrpSpPr>
        <p:grpSpPr>
          <a:xfrm>
            <a:off x="7246152" y="1741511"/>
            <a:ext cx="4534921" cy="2838163"/>
            <a:chOff x="7246152" y="1741511"/>
            <a:chExt cx="4534921" cy="283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CDE771D6-1871-BE5F-FABB-2DF6879D6BE4}"/>
                    </a:ext>
                  </a:extLst>
                </p:cNvPr>
                <p:cNvSpPr/>
                <p:nvPr/>
              </p:nvSpPr>
              <p:spPr>
                <a:xfrm>
                  <a:off x="7316833" y="1741511"/>
                  <a:ext cx="4162425" cy="1752600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CDE771D6-1871-BE5F-FABB-2DF6879D6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833" y="1741511"/>
                  <a:ext cx="4162425" cy="1752600"/>
                </a:xfrm>
                <a:prstGeom prst="triangl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22E59E-3D6F-5989-A488-AF6AF38E801C}"/>
                </a:ext>
              </a:extLst>
            </p:cNvPr>
            <p:cNvCxnSpPr/>
            <p:nvPr/>
          </p:nvCxnSpPr>
          <p:spPr>
            <a:xfrm flipV="1">
              <a:off x="7459895" y="349411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8D392F-1A65-D450-3FD2-6B079DB169F3}"/>
                </a:ext>
              </a:extLst>
            </p:cNvPr>
            <p:cNvCxnSpPr/>
            <p:nvPr/>
          </p:nvCxnSpPr>
          <p:spPr>
            <a:xfrm flipV="1">
              <a:off x="7929048" y="349411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1C335A-AD20-7C59-8173-CC00147B7452}"/>
                </a:ext>
              </a:extLst>
            </p:cNvPr>
            <p:cNvCxnSpPr/>
            <p:nvPr/>
          </p:nvCxnSpPr>
          <p:spPr>
            <a:xfrm flipV="1">
              <a:off x="9171503" y="351133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72FB3D-FFE3-98C2-4D21-2A4A05AA1BF6}"/>
                </a:ext>
              </a:extLst>
            </p:cNvPr>
            <p:cNvCxnSpPr/>
            <p:nvPr/>
          </p:nvCxnSpPr>
          <p:spPr>
            <a:xfrm flipV="1">
              <a:off x="8706206" y="349410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04755A-70DA-AE52-8D1E-7F2D75B98BEE}"/>
                </a:ext>
              </a:extLst>
            </p:cNvPr>
            <p:cNvCxnSpPr/>
            <p:nvPr/>
          </p:nvCxnSpPr>
          <p:spPr>
            <a:xfrm flipV="1">
              <a:off x="9649907" y="349410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DF0E2F-061D-2561-ECA7-7A9F8062266A}"/>
                </a:ext>
              </a:extLst>
            </p:cNvPr>
            <p:cNvCxnSpPr/>
            <p:nvPr/>
          </p:nvCxnSpPr>
          <p:spPr>
            <a:xfrm flipV="1">
              <a:off x="10069015" y="349410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B2E165-06FF-250D-957F-552CFC336BD6}"/>
                </a:ext>
              </a:extLst>
            </p:cNvPr>
            <p:cNvCxnSpPr/>
            <p:nvPr/>
          </p:nvCxnSpPr>
          <p:spPr>
            <a:xfrm flipV="1">
              <a:off x="10494561" y="349410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90F54F-DE91-FEEE-692F-49EA98DDE9EE}"/>
                </a:ext>
              </a:extLst>
            </p:cNvPr>
            <p:cNvCxnSpPr/>
            <p:nvPr/>
          </p:nvCxnSpPr>
          <p:spPr>
            <a:xfrm flipV="1">
              <a:off x="11338810" y="349411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C145EF-A0D2-24CD-D7DD-1F492FCE99C9}"/>
                    </a:ext>
                  </a:extLst>
                </p:cNvPr>
                <p:cNvSpPr txBox="1"/>
                <p:nvPr/>
              </p:nvSpPr>
              <p:spPr>
                <a:xfrm>
                  <a:off x="8121693" y="3459658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C145EF-A0D2-24CD-D7DD-1F492FCE9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693" y="3459658"/>
                  <a:ext cx="43030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540D7AB-5A34-D459-2B4A-40FB563C4C67}"/>
                    </a:ext>
                  </a:extLst>
                </p:cNvPr>
                <p:cNvSpPr txBox="1"/>
                <p:nvPr/>
              </p:nvSpPr>
              <p:spPr>
                <a:xfrm>
                  <a:off x="7246152" y="368832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540D7AB-5A34-D459-2B4A-40FB563C4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152" y="3688322"/>
                  <a:ext cx="43030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754D34B-B431-E399-0D9C-0F28585E7802}"/>
                    </a:ext>
                  </a:extLst>
                </p:cNvPr>
                <p:cNvSpPr txBox="1"/>
                <p:nvPr/>
              </p:nvSpPr>
              <p:spPr>
                <a:xfrm>
                  <a:off x="7713898" y="368675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754D34B-B431-E399-0D9C-0F28585E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3898" y="3686752"/>
                  <a:ext cx="43030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F7D294-2031-95B1-3E24-8E38F72F4258}"/>
                    </a:ext>
                  </a:extLst>
                </p:cNvPr>
                <p:cNvSpPr txBox="1"/>
                <p:nvPr/>
              </p:nvSpPr>
              <p:spPr>
                <a:xfrm>
                  <a:off x="8508555" y="3686748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FF7D294-2031-95B1-3E24-8E38F72F4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555" y="3686748"/>
                  <a:ext cx="43030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0DE9DF-28D5-BAA7-F4C0-CBDEB43CE03B}"/>
                    </a:ext>
                  </a:extLst>
                </p:cNvPr>
                <p:cNvSpPr txBox="1"/>
                <p:nvPr/>
              </p:nvSpPr>
              <p:spPr>
                <a:xfrm>
                  <a:off x="10691960" y="3476885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0DE9DF-28D5-BAA7-F4C0-CBDEB43CE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1960" y="3476885"/>
                  <a:ext cx="430300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1D57DEBB-F619-6584-EB10-17B8C416F209}"/>
                </a:ext>
              </a:extLst>
            </p:cNvPr>
            <p:cNvSpPr/>
            <p:nvPr/>
          </p:nvSpPr>
          <p:spPr>
            <a:xfrm rot="16200000">
              <a:off x="10192315" y="2908523"/>
              <a:ext cx="182070" cy="2391821"/>
            </a:xfrm>
            <a:prstGeom prst="leftBrace">
              <a:avLst>
                <a:gd name="adj1" fmla="val 17902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002D97-3167-43B9-7020-39CB3C37F4D0}"/>
                    </a:ext>
                  </a:extLst>
                </p:cNvPr>
                <p:cNvSpPr txBox="1"/>
                <p:nvPr/>
              </p:nvSpPr>
              <p:spPr>
                <a:xfrm>
                  <a:off x="8856886" y="4210342"/>
                  <a:ext cx="29241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dirty="0"/>
                    <a:t> “hard-coded” into circuit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002D97-3167-43B9-7020-39CB3C37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6886" y="4210342"/>
                  <a:ext cx="2924187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0000" r="-145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99131-6EE2-CB3A-8EF6-762AD5DC54F8}"/>
                </a:ext>
              </a:extLst>
            </p:cNvPr>
            <p:cNvSpPr txBox="1"/>
            <p:nvPr/>
          </p:nvSpPr>
          <p:spPr>
            <a:xfrm>
              <a:off x="9050487" y="3709929"/>
              <a:ext cx="3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D48B1-AA85-B6F2-484E-3268F55CBD92}"/>
                </a:ext>
              </a:extLst>
            </p:cNvPr>
            <p:cNvSpPr txBox="1"/>
            <p:nvPr/>
          </p:nvSpPr>
          <p:spPr>
            <a:xfrm>
              <a:off x="9528604" y="3714672"/>
              <a:ext cx="3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CD526D-4F1C-4967-FB75-FE649B57FE70}"/>
                </a:ext>
              </a:extLst>
            </p:cNvPr>
            <p:cNvSpPr txBox="1"/>
            <p:nvPr/>
          </p:nvSpPr>
          <p:spPr>
            <a:xfrm>
              <a:off x="9940922" y="3715192"/>
              <a:ext cx="3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1FDF75-D153-5E55-70AD-F0F1CE294CE7}"/>
                </a:ext>
              </a:extLst>
            </p:cNvPr>
            <p:cNvSpPr txBox="1"/>
            <p:nvPr/>
          </p:nvSpPr>
          <p:spPr>
            <a:xfrm>
              <a:off x="10370490" y="3709928"/>
              <a:ext cx="3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AD0B3D-075D-415F-ED69-25EC4E985475}"/>
                </a:ext>
              </a:extLst>
            </p:cNvPr>
            <p:cNvSpPr txBox="1"/>
            <p:nvPr/>
          </p:nvSpPr>
          <p:spPr>
            <a:xfrm>
              <a:off x="11223848" y="3697316"/>
              <a:ext cx="3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2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2DE-1249-52A0-7950-752E84B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 and P vs. BPP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894CE-B9D9-4302-A7B5-803FD73AC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Adleman’s theorem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) does not resolve the question of whether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after seeing Adleman’s theorem, I hope that the conjecture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 is starting to look </a:t>
                </a:r>
                <a:r>
                  <a:rPr lang="en-US" dirty="0">
                    <a:solidFill>
                      <a:schemeClr val="accent1"/>
                    </a:solidFill>
                  </a:rPr>
                  <a:t>plausible</a:t>
                </a:r>
              </a:p>
              <a:p>
                <a:r>
                  <a:rPr lang="en-US" dirty="0"/>
                  <a:t>The conjecture can be supported by more compelling evidence, but it’s beyond the scope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894CE-B9D9-4302-A7B5-803FD73AC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D2C2-C6AA-D7A4-EA43-593328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93CA8-0CD1-C1A2-7F3B-960FDDFCF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393CA8-0CD1-C1A2-7F3B-960FDDFCF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 extended Church-Turing thesis </a:t>
                </a:r>
                <a:r>
                  <a:rPr lang="en-US" dirty="0">
                    <a:solidFill>
                      <a:schemeClr val="accent1"/>
                    </a:solidFill>
                  </a:rPr>
                  <a:t>survives</a:t>
                </a:r>
                <a:r>
                  <a:rPr lang="en-US" dirty="0"/>
                  <a:t> the challenge posed by randomized computation!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8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6C4B-3132-1FC2-43FB-5508BA23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944225" cy="4879975"/>
          </a:xfrm>
        </p:spPr>
        <p:txBody>
          <a:bodyPr/>
          <a:lstStyle/>
          <a:p>
            <a:r>
              <a:rPr lang="en-US" dirty="0"/>
              <a:t>Just in case, the thesis is sometimes </a:t>
            </a:r>
            <a:r>
              <a:rPr lang="en-US" dirty="0">
                <a:solidFill>
                  <a:schemeClr val="accent1"/>
                </a:solidFill>
              </a:rPr>
              <a:t>revised</a:t>
            </a:r>
            <a:r>
              <a:rPr lang="en-US" dirty="0"/>
              <a:t> to allow randomization: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version is </a:t>
            </a:r>
            <a:r>
              <a:rPr lang="en-US" dirty="0">
                <a:solidFill>
                  <a:schemeClr val="accent1"/>
                </a:solidFill>
              </a:rPr>
              <a:t>immune</a:t>
            </a:r>
            <a:r>
              <a:rPr lang="en-US" dirty="0"/>
              <a:t> to the challenge posed by randomization</a:t>
            </a:r>
          </a:p>
          <a:p>
            <a:r>
              <a:rPr lang="en-US" dirty="0"/>
              <a:t>However, there is a bigger threat: </a:t>
            </a:r>
            <a:r>
              <a:rPr lang="en-US" dirty="0">
                <a:solidFill>
                  <a:schemeClr val="accent1"/>
                </a:solidFill>
              </a:rPr>
              <a:t>Quantum Computation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6980-C475-0DE3-2812-8337C06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/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Thesis, version 2: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language.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3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166526</TotalTime>
  <Words>1026</Words>
  <Application>Microsoft Office PowerPoint</Application>
  <PresentationFormat>Widescreen</PresentationFormat>
  <Paragraphs>143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2024 Instructor: William Hoza</vt:lpstr>
      <vt:lpstr>Adleman’s theorem</vt:lpstr>
      <vt:lpstr>Proof of Adleman’s theorem ("BPP"⊆"PSIZE")</vt:lpstr>
      <vt:lpstr>Random bits: Good for all inputs simultaneously</vt:lpstr>
      <vt:lpstr>Constructing the circuit</vt:lpstr>
      <vt:lpstr>Constructing the circuit</vt:lpstr>
      <vt:lpstr>Adleman’s theorem and P vs. BPP</vt:lpstr>
      <vt:lpstr>"BPP" and the Extended Church-Turing Thesis</vt:lpstr>
      <vt:lpstr>"BPP" and the Extended Church-Turing Thesis</vt:lpstr>
      <vt:lpstr>Quantum computing</vt:lpstr>
      <vt:lpstr>Which problems can be solved through computation?</vt:lpstr>
      <vt:lpstr>Which languages are in "P"?</vt:lpstr>
      <vt:lpstr>Which languages are not in "P"?</vt:lpstr>
      <vt:lpstr>Intractability vs. undecidability</vt:lpstr>
      <vt:lpstr>Intractability vs. undecidability</vt:lpstr>
      <vt:lpstr>The Time Hierarchy Theorem</vt:lpstr>
      <vt:lpstr>Proof of the Time Hierarchy Theorem</vt:lpstr>
      <vt:lpstr>Proof of the Time Hierarchy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560</cp:revision>
  <dcterms:created xsi:type="dcterms:W3CDTF">2022-12-12T23:26:37Z</dcterms:created>
  <dcterms:modified xsi:type="dcterms:W3CDTF">2024-04-29T18:28:02Z</dcterms:modified>
</cp:coreProperties>
</file>