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21" r:id="rId2"/>
    <p:sldId id="923" r:id="rId3"/>
    <p:sldId id="927" r:id="rId4"/>
    <p:sldId id="920" r:id="rId5"/>
    <p:sldId id="924" r:id="rId6"/>
    <p:sldId id="926" r:id="rId7"/>
    <p:sldId id="922" r:id="rId8"/>
    <p:sldId id="932" r:id="rId9"/>
    <p:sldId id="928" r:id="rId10"/>
    <p:sldId id="929" r:id="rId11"/>
    <p:sldId id="930" r:id="rId12"/>
    <p:sldId id="931" r:id="rId13"/>
    <p:sldId id="933" r:id="rId14"/>
    <p:sldId id="934" r:id="rId15"/>
    <p:sldId id="935" r:id="rId16"/>
    <p:sldId id="937" r:id="rId17"/>
    <p:sldId id="939" r:id="rId18"/>
    <p:sldId id="940" r:id="rId19"/>
    <p:sldId id="941" r:id="rId20"/>
    <p:sldId id="938" r:id="rId21"/>
    <p:sldId id="942" r:id="rId22"/>
    <p:sldId id="943" r:id="rId23"/>
    <p:sldId id="946" r:id="rId24"/>
    <p:sldId id="947" r:id="rId25"/>
    <p:sldId id="948" r:id="rId26"/>
    <p:sldId id="944" r:id="rId27"/>
    <p:sldId id="945" r:id="rId28"/>
    <p:sldId id="953" r:id="rId29"/>
    <p:sldId id="952" r:id="rId30"/>
    <p:sldId id="950" r:id="rId31"/>
    <p:sldId id="951" r:id="rId32"/>
    <p:sldId id="45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3FF"/>
    <a:srgbClr val="A3B2FF"/>
    <a:srgbClr val="A3CFFF"/>
    <a:srgbClr val="A3EDFF"/>
    <a:srgbClr val="A3FDFF"/>
    <a:srgbClr val="A3FFC8"/>
    <a:srgbClr val="A3FFE0"/>
    <a:srgbClr val="B5FFA3"/>
    <a:srgbClr val="DEFFA3"/>
    <a:srgbClr val="FF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A9D4-7934-BA31-6EB9-84A7C1B35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581" y="622697"/>
            <a:ext cx="11376837" cy="3285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Circuit Complexity: Autumn 2024</a:t>
            </a:r>
            <a:br>
              <a:rPr lang="en-US" dirty="0"/>
            </a:br>
            <a:r>
              <a:rPr lang="en-US" dirty="0"/>
              <a:t>Course Summary &amp;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DA1B-B4FA-D94B-1FD8-8D530947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47908"/>
            <a:ext cx="9144000" cy="1743047"/>
          </a:xfrm>
        </p:spPr>
        <p:txBody>
          <a:bodyPr>
            <a:normAutofit/>
          </a:bodyPr>
          <a:lstStyle/>
          <a:p>
            <a:r>
              <a:rPr lang="en-US" dirty="0"/>
              <a:t>Instructor: William Hoza</a:t>
            </a:r>
          </a:p>
          <a:p>
            <a:r>
              <a:rPr lang="en-US" dirty="0"/>
              <a:t>The 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29CC5-63E4-F1AD-C847-888FA6F4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13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4082-30FD-D911-A702-BCFCC09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488"/>
            <a:ext cx="10515600" cy="1325563"/>
          </a:xfrm>
        </p:spPr>
        <p:txBody>
          <a:bodyPr/>
          <a:lstStyle/>
          <a:p>
            <a:r>
              <a:rPr lang="en-US" dirty="0"/>
              <a:t>Weak polynomial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A21DC-E26E-E2F4-1C78-D1C71FE0A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219" y="1499191"/>
                <a:ext cx="10994065" cy="519932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 function that agrees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fraction of inputs</a:t>
                </a:r>
              </a:p>
              <a:p>
                <a:r>
                  <a:rPr lang="en-US" b="1" dirty="0"/>
                  <a:t>Theorem:</a:t>
                </a:r>
                <a:r>
                  <a:rPr lang="en-US" dirty="0"/>
                  <a:t>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</a:t>
                </a:r>
                <a:r>
                  <a:rPr lang="en-US" dirty="0">
                    <a:solidFill>
                      <a:schemeClr val="accent1"/>
                    </a:solidFill>
                  </a:rPr>
                  <a:t>weak polynomial representation</a:t>
                </a:r>
                <a:r>
                  <a:rPr lang="en-US" dirty="0"/>
                  <a:t>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b="1" dirty="0"/>
              </a:p>
              <a:p>
                <a:r>
                  <a:rPr lang="en-US" dirty="0"/>
                  <a:t>In contrast, the parity function has no nontrivial weak polynomial representation, hence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A21DC-E26E-E2F4-1C78-D1C71FE0A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219" y="1499191"/>
                <a:ext cx="10994065" cy="5199321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E23F-9268-D95E-84A2-54C390C2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6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70E3-EA36-23F1-A29E-2904FEA9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Impagliazzo’s</a:t>
            </a:r>
            <a:r>
              <a:rPr lang="en-US" dirty="0"/>
              <a:t> Hard-Core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C14C0-43FC-BDD5-6272-3D8555B88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a circuit class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 err="1"/>
                  <a:t>Impagliazzo’s</a:t>
                </a:r>
                <a:r>
                  <a:rPr lang="en-US" b="1" dirty="0"/>
                  <a:t> Hard-Core Lemma:</a:t>
                </a:r>
                <a:r>
                  <a:rPr lang="en-US" dirty="0"/>
                  <a:t> There exists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C14C0-43FC-BDD5-6272-3D8555B88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EEDB-BCDE-1757-0129-9131989A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448F8E70-000E-C43D-9029-7CC5233905CA}"/>
              </a:ext>
            </a:extLst>
          </p:cNvPr>
          <p:cNvSpPr/>
          <p:nvPr/>
        </p:nvSpPr>
        <p:spPr>
          <a:xfrm>
            <a:off x="9358412" y="4991201"/>
            <a:ext cx="2308071" cy="911407"/>
          </a:xfrm>
          <a:prstGeom prst="borderCallout1">
            <a:avLst>
              <a:gd name="adj1" fmla="val 44325"/>
              <a:gd name="adj2" fmla="val 394"/>
              <a:gd name="adj3" fmla="val -27635"/>
              <a:gd name="adj4" fmla="val -353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Ignoring some technicalities…</a:t>
            </a:r>
          </a:p>
        </p:txBody>
      </p:sp>
    </p:spTree>
    <p:extLst>
      <p:ext uri="{BB962C8B-B14F-4D97-AF65-F5344CB8AC3E}">
        <p14:creationId xmlns:p14="http://schemas.microsoft.com/office/powerpoint/2010/main" val="416144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C0BD-8412-6081-70F2-576C2CEF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Yao’s XOR Lemma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C9BB6-D448-4C26-C832-826D7080E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825625"/>
                <a:ext cx="11451265" cy="45751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a circuit class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 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≤0.9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b="1" dirty="0"/>
                  <a:t>Yao’s XOR Lemma: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have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Consequence: Correlation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exponentially small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EC9BB6-D448-4C26-C832-826D7080E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825625"/>
                <a:ext cx="11451265" cy="4575176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106F5-A058-C012-5C0C-5F4A612F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CC04DD6C-8AD4-950A-69EE-4EEDD9B28AAA}"/>
              </a:ext>
            </a:extLst>
          </p:cNvPr>
          <p:cNvSpPr/>
          <p:nvPr/>
        </p:nvSpPr>
        <p:spPr>
          <a:xfrm>
            <a:off x="9600393" y="3657509"/>
            <a:ext cx="2308071" cy="911407"/>
          </a:xfrm>
          <a:prstGeom prst="borderCallout1">
            <a:avLst>
              <a:gd name="adj1" fmla="val 44325"/>
              <a:gd name="adj2" fmla="val 394"/>
              <a:gd name="adj3" fmla="val 38097"/>
              <a:gd name="adj4" fmla="val -5725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Ignoring some technicalities…</a:t>
            </a:r>
          </a:p>
        </p:txBody>
      </p:sp>
    </p:spTree>
    <p:extLst>
      <p:ext uri="{BB962C8B-B14F-4D97-AF65-F5344CB8AC3E}">
        <p14:creationId xmlns:p14="http://schemas.microsoft.com/office/powerpoint/2010/main" val="38187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8A97-37D2-AB6F-E827-05915776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Nisan-</a:t>
            </a:r>
            <a:r>
              <a:rPr lang="en-US" dirty="0" err="1"/>
              <a:t>Wigderson</a:t>
            </a:r>
            <a:r>
              <a:rPr lang="en-US" dirty="0"/>
              <a:t> Pseudorandom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C4B5C-A583-C837-49DC-B7406B5B4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628" y="1690687"/>
                <a:ext cx="11387470" cy="48001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Theorem:</a:t>
                </a:r>
                <a:r>
                  <a:rPr lang="en-US" dirty="0"/>
                  <a:t>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PRG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(Fooling) For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size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(Efficiency)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can be computed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(Seed length)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2C4B5C-A583-C837-49DC-B7406B5B4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28" y="1690687"/>
                <a:ext cx="11387470" cy="4800157"/>
              </a:xfrm>
              <a:blipFill>
                <a:blip r:embed="rId2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C3BEB-1FD2-79E7-5D64-6D685BBE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DDEDC411-A1E9-F899-074A-2F99F6C7B5D8}"/>
              </a:ext>
            </a:extLst>
          </p:cNvPr>
          <p:cNvSpPr/>
          <p:nvPr/>
        </p:nvSpPr>
        <p:spPr>
          <a:xfrm>
            <a:off x="7109638" y="5530227"/>
            <a:ext cx="4550734" cy="1066943"/>
          </a:xfrm>
          <a:prstGeom prst="borderCallout1">
            <a:avLst>
              <a:gd name="adj1" fmla="val 44325"/>
              <a:gd name="adj2" fmla="val 394"/>
              <a:gd name="adj3" fmla="val 37950"/>
              <a:gd name="adj4" fmla="val -930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More sophisticated PRGs are known, with better seed lengths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0EC918-653F-E165-5C55-AD7AEBC43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5005" y="1584361"/>
            <a:ext cx="2732566" cy="273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8F4B-6912-2DCC-45AF-A3555253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FF1A3D-645F-6C5C-D7A0-3773D44DF4E3}"/>
                  </a:ext>
                </a:extLst>
              </p:cNvPr>
              <p:cNvSpPr/>
              <p:nvPr/>
            </p:nvSpPr>
            <p:spPr>
              <a:xfrm>
                <a:off x="606058" y="195927"/>
                <a:ext cx="5693730" cy="691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can be computed by probabilistic polynomials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FF1A3D-645F-6C5C-D7A0-3773D44DF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8" y="195927"/>
                <a:ext cx="5693730" cy="691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2AAAC1-CEC8-4FA7-716A-166C32B0B047}"/>
                  </a:ext>
                </a:extLst>
              </p:cNvPr>
              <p:cNvSpPr/>
              <p:nvPr/>
            </p:nvSpPr>
            <p:spPr>
              <a:xfrm>
                <a:off x="606057" y="1625452"/>
                <a:ext cx="5693730" cy="691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weak polynomial representations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2AAAC1-CEC8-4FA7-716A-166C32B0B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7" y="1625452"/>
                <a:ext cx="5693730" cy="691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8D68E-F912-A1D8-2345-4B83406BF3F6}"/>
                  </a:ext>
                </a:extLst>
              </p:cNvPr>
              <p:cNvSpPr/>
              <p:nvPr/>
            </p:nvSpPr>
            <p:spPr>
              <a:xfrm>
                <a:off x="606057" y="3098344"/>
                <a:ext cx="5693730" cy="6911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</a:rPr>
                  <a:t>Correlation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8D68E-F912-A1D8-2345-4B83406BF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7" y="3098344"/>
                <a:ext cx="5693730" cy="69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ACCFF8B-777F-1D77-E148-03C04BB1DAC7}"/>
              </a:ext>
            </a:extLst>
          </p:cNvPr>
          <p:cNvSpPr/>
          <p:nvPr/>
        </p:nvSpPr>
        <p:spPr>
          <a:xfrm>
            <a:off x="6723319" y="195926"/>
            <a:ext cx="4777562" cy="691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</a:rPr>
              <a:t>Von Neumann’s Minimax Theorem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CB738-E4B2-4DA8-C597-490A3AFD65CE}"/>
              </a:ext>
            </a:extLst>
          </p:cNvPr>
          <p:cNvSpPr/>
          <p:nvPr/>
        </p:nvSpPr>
        <p:spPr>
          <a:xfrm>
            <a:off x="6723319" y="1625451"/>
            <a:ext cx="4777562" cy="69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 err="1">
                <a:solidFill>
                  <a:schemeClr val="tx1"/>
                </a:solidFill>
              </a:rPr>
              <a:t>Impagliazzo’s</a:t>
            </a:r>
            <a:r>
              <a:rPr lang="en-US" sz="2000" b="0" dirty="0">
                <a:solidFill>
                  <a:schemeClr val="tx1"/>
                </a:solidFill>
              </a:rPr>
              <a:t> Hard-Core Lemma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EFE1ED-3D32-F036-938E-D8247B2D1BC9}"/>
              </a:ext>
            </a:extLst>
          </p:cNvPr>
          <p:cNvSpPr/>
          <p:nvPr/>
        </p:nvSpPr>
        <p:spPr>
          <a:xfrm>
            <a:off x="6723319" y="3098344"/>
            <a:ext cx="4777562" cy="691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solidFill>
                  <a:schemeClr val="tx1"/>
                </a:solidFill>
              </a:rPr>
              <a:t>Yao’s XOR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4FD615-628A-0E39-05C1-4147EE793BCF}"/>
                  </a:ext>
                </a:extLst>
              </p:cNvPr>
              <p:cNvSpPr/>
              <p:nvPr/>
            </p:nvSpPr>
            <p:spPr>
              <a:xfrm>
                <a:off x="3678866" y="4541431"/>
                <a:ext cx="5693730" cy="691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Correlation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4FD615-628A-0E39-05C1-4147EE79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866" y="4541431"/>
                <a:ext cx="5693730" cy="691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4273ED0F-08F2-D918-A6A4-C4422C748880}"/>
              </a:ext>
            </a:extLst>
          </p:cNvPr>
          <p:cNvSpPr/>
          <p:nvPr/>
        </p:nvSpPr>
        <p:spPr>
          <a:xfrm>
            <a:off x="3678866" y="5867111"/>
            <a:ext cx="5693729" cy="69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Nisan-</a:t>
            </a:r>
            <a:r>
              <a:rPr lang="en-US" sz="2000" dirty="0" err="1">
                <a:solidFill>
                  <a:schemeClr val="tx1"/>
                </a:solidFill>
              </a:rPr>
              <a:t>Wigderson</a:t>
            </a:r>
            <a:r>
              <a:rPr lang="en-US" sz="2000" dirty="0">
                <a:solidFill>
                  <a:schemeClr val="tx1"/>
                </a:solidFill>
              </a:rPr>
              <a:t> PRG</a:t>
            </a:r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4382A4-724F-174C-940A-F1718BCB1538}"/>
                  </a:ext>
                </a:extLst>
              </p:cNvPr>
              <p:cNvSpPr txBox="1"/>
              <p:nvPr/>
            </p:nvSpPr>
            <p:spPr>
              <a:xfrm rot="5400000">
                <a:off x="3205515" y="976905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4382A4-724F-174C-940A-F1718BCB1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05515" y="976905"/>
                <a:ext cx="7974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D9273-E9D0-F386-D6CB-83B2E8E2969F}"/>
                  </a:ext>
                </a:extLst>
              </p:cNvPr>
              <p:cNvSpPr txBox="1"/>
              <p:nvPr/>
            </p:nvSpPr>
            <p:spPr>
              <a:xfrm rot="5400000">
                <a:off x="3205515" y="2491220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D9273-E9D0-F386-D6CB-83B2E8E2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05515" y="2491220"/>
                <a:ext cx="7974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47212B-6DE3-2D1B-47A1-8C1032EC4851}"/>
                  </a:ext>
                </a:extLst>
              </p:cNvPr>
              <p:cNvSpPr txBox="1"/>
              <p:nvPr/>
            </p:nvSpPr>
            <p:spPr>
              <a:xfrm rot="5400000">
                <a:off x="8712264" y="981096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47212B-6DE3-2D1B-47A1-8C1032EC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12264" y="981096"/>
                <a:ext cx="7974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29F87-D936-88A3-686F-C9BC2A011355}"/>
                  </a:ext>
                </a:extLst>
              </p:cNvPr>
              <p:cNvSpPr txBox="1"/>
              <p:nvPr/>
            </p:nvSpPr>
            <p:spPr>
              <a:xfrm rot="5400000">
                <a:off x="8712264" y="2491220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D29F87-D936-88A3-686F-C9BC2A01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12264" y="2491220"/>
                <a:ext cx="797442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61C31B-0439-A6C3-81B4-15882E131D91}"/>
                  </a:ext>
                </a:extLst>
              </p:cNvPr>
              <p:cNvSpPr txBox="1"/>
              <p:nvPr/>
            </p:nvSpPr>
            <p:spPr>
              <a:xfrm rot="3193553">
                <a:off x="4867056" y="3903837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61C31B-0439-A6C3-81B4-15882E13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93553">
                <a:off x="4867056" y="3903837"/>
                <a:ext cx="79744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E9E29-B07B-FF4F-132D-217692038E95}"/>
                  </a:ext>
                </a:extLst>
              </p:cNvPr>
              <p:cNvSpPr txBox="1"/>
              <p:nvPr/>
            </p:nvSpPr>
            <p:spPr>
              <a:xfrm rot="7212698">
                <a:off x="7303640" y="3903837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7E9E29-B07B-FF4F-132D-217692038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212698">
                <a:off x="7303640" y="3903837"/>
                <a:ext cx="79744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319733-1609-3D06-87A9-4A739BE45FBD}"/>
                  </a:ext>
                </a:extLst>
              </p:cNvPr>
              <p:cNvSpPr txBox="1"/>
              <p:nvPr/>
            </p:nvSpPr>
            <p:spPr>
              <a:xfrm rot="5400000">
                <a:off x="6127009" y="5310625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319733-1609-3D06-87A9-4A739BE4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27009" y="5310625"/>
                <a:ext cx="79744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372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2FAE-3F68-EF39-B530-41A6B03B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Switching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05BF5-658A-A6DA-4D52-6F5ACC7B7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279" y="1825625"/>
                <a:ext cx="10866474" cy="4351338"/>
              </a:xfrm>
            </p:spPr>
            <p:txBody>
              <a:bodyPr/>
              <a:lstStyle/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1, 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For each variable independently, keep it alive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otherwise assign a random value</a:t>
                </a:r>
              </a:p>
              <a:p>
                <a:r>
                  <a:rPr lang="en-US" b="1" dirty="0"/>
                  <a:t>The Switching Lemma: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DNF/CNF,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DTDepth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example,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nonconstant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05BF5-658A-A6DA-4D52-6F5ACC7B7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279" y="1825625"/>
                <a:ext cx="10866474" cy="4351338"/>
              </a:xfrm>
              <a:blipFill>
                <a:blip r:embed="rId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8B256-CCC1-5C2F-4207-928B0F95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D76C3F-1479-3AAB-42DF-EC34E9C842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Criticality Theorem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D76C3F-1479-3AAB-42DF-EC34E9C84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5CCF0-A3B0-9431-1EFD-E11D7B05D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078" y="1871329"/>
                <a:ext cx="11823405" cy="44975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b="1" dirty="0"/>
                  <a:t> Criticality Theorem: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DTDepth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contrast, the parity function does not simplify under restrictions, 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PARITY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5CCF0-A3B0-9431-1EFD-E11D7B05D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078" y="1871329"/>
                <a:ext cx="11823405" cy="4497573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F737A-695F-FAC9-88E0-C835A3A7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4C0B-2E21-5038-8A29-1BB30FFC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analysis of Boolean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F478C-41E5-CF1D-4E49-BA7BD3CEB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Fact:</a:t>
                </a:r>
                <a:r>
                  <a:rPr lang="en-US" dirty="0"/>
                  <a:t> 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→{±1}</m:t>
                    </m:r>
                  </m:oMath>
                </a14:m>
                <a:r>
                  <a:rPr lang="en-US" dirty="0"/>
                  <a:t> can be uniquely written as a multilinear polynomial: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Parseval’s 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7F478C-41E5-CF1D-4E49-BA7BD3CEB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446D7-546B-075B-9BBD-3AAF18E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DD8192F-9092-F495-0E71-884733550C6D}"/>
              </a:ext>
            </a:extLst>
          </p:cNvPr>
          <p:cNvSpPr/>
          <p:nvPr/>
        </p:nvSpPr>
        <p:spPr>
          <a:xfrm>
            <a:off x="8984511" y="4378905"/>
            <a:ext cx="2480929" cy="646736"/>
          </a:xfrm>
          <a:prstGeom prst="borderCallout1">
            <a:avLst>
              <a:gd name="adj1" fmla="val 78453"/>
              <a:gd name="adj2" fmla="val -114"/>
              <a:gd name="adj3" fmla="val 7655"/>
              <a:gd name="adj4" fmla="val -5631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Parity functions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07215000-C5F7-F375-D342-E714E4A69BFE}"/>
              </a:ext>
            </a:extLst>
          </p:cNvPr>
          <p:cNvSpPr/>
          <p:nvPr/>
        </p:nvSpPr>
        <p:spPr>
          <a:xfrm>
            <a:off x="7201786" y="2750353"/>
            <a:ext cx="1782725" cy="646736"/>
          </a:xfrm>
          <a:prstGeom prst="borderCallout1">
            <a:avLst>
              <a:gd name="adj1" fmla="val 44325"/>
              <a:gd name="adj2" fmla="val 394"/>
              <a:gd name="adj3" fmla="val 159609"/>
              <a:gd name="adj4" fmla="val -3196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2455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E1A7FB-7EF3-FED7-F7D7-AC291A96F02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Fourier tail bound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E1A7FB-7EF3-FED7-F7D7-AC291A96F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6629-D862-FDA2-1F82-A13007660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140" y="1690688"/>
                <a:ext cx="11642651" cy="48835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±1}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b="1" dirty="0"/>
                  <a:t> Fourier Tail Bound</a:t>
                </a:r>
                <a:r>
                  <a:rPr lang="en-US" dirty="0"/>
                  <a:t>, aka </a:t>
                </a:r>
                <a:r>
                  <a:rPr lang="en-US" b="1" dirty="0"/>
                  <a:t>LMN Theorem</a:t>
                </a:r>
                <a:r>
                  <a:rPr lang="en-US" dirty="0"/>
                  <a:t>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Consequence: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 are </a:t>
                </a:r>
                <a:r>
                  <a:rPr lang="en-US" dirty="0">
                    <a:solidFill>
                      <a:schemeClr val="accent1"/>
                    </a:solidFill>
                  </a:rPr>
                  <a:t>learnable</a:t>
                </a:r>
                <a:r>
                  <a:rPr lang="en-US" dirty="0"/>
                  <a:t> in </a:t>
                </a:r>
                <a:r>
                  <a:rPr lang="en-US" dirty="0" err="1"/>
                  <a:t>quasipolynomial</a:t>
                </a:r>
                <a:r>
                  <a:rPr lang="en-US" dirty="0"/>
                  <a:t> time</a:t>
                </a:r>
                <a:br>
                  <a:rPr lang="en-US" dirty="0"/>
                </a:br>
                <a:r>
                  <a:rPr lang="en-US" dirty="0"/>
                  <a:t>under the uniform distribution, given random labeled examples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E6629-D862-FDA2-1F82-A13007660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140" y="1690688"/>
                <a:ext cx="11642651" cy="4883519"/>
              </a:xfrm>
              <a:blipFill>
                <a:blip r:embed="rId3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7FE7B-DC77-0D5D-B2BE-A7B8346F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95DC38F-744C-6959-12A9-23DEA030D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8020" y="4202077"/>
            <a:ext cx="1995375" cy="19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5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B6623-E6D0-6267-37D7-366F1692CF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Limited independence fools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2B6623-E6D0-6267-37D7-366F1692C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37D7E-7085-0FFE-FECC-F11DB2CCC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406" y="1825625"/>
                <a:ext cx="11568222" cy="483035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constant</a:t>
                </a:r>
              </a:p>
              <a:p>
                <a:r>
                  <a:rPr lang="en-US" b="1" dirty="0"/>
                  <a:t>Braverman’s 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such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 1}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Follows from construction of low-degree </a:t>
                </a:r>
                <a:r>
                  <a:rPr lang="en-US" dirty="0">
                    <a:solidFill>
                      <a:schemeClr val="accent1"/>
                    </a:solidFill>
                  </a:rPr>
                  <a:t>sandwiching polynomials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37D7E-7085-0FFE-FECC-F11DB2CCC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406" y="1825625"/>
                <a:ext cx="11568222" cy="4830356"/>
              </a:xfrm>
              <a:blipFill>
                <a:blip r:embed="rId3"/>
                <a:stretch>
                  <a:fillRect l="-949" r="-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0EEE-B6E5-E8B9-E544-540B4571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C97945-97F2-FFBC-16C2-F7634B01A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1192" y="289296"/>
            <a:ext cx="1995375" cy="19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0539-E001-E97F-BCBD-31210139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vs.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4AB50-62E4-330D-ACC5-D687832EE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202" y="1690688"/>
                <a:ext cx="10763596" cy="466521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 1}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Theorem:</a:t>
                </a:r>
                <a:r>
                  <a:rPr lang="en-US" dirty="0"/>
                  <a:t> The following are equivalent: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be computed by poly-size circuits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be computed by a poly-time Turing machine with a poly-length </a:t>
                </a:r>
                <a:r>
                  <a:rPr lang="en-US" dirty="0">
                    <a:solidFill>
                      <a:schemeClr val="accent1"/>
                    </a:solidFill>
                  </a:rPr>
                  <a:t>advice</a:t>
                </a:r>
                <a:r>
                  <a:rPr lang="en-US" dirty="0"/>
                  <a:t> string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Adleman’s 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4AB50-62E4-330D-ACC5-D687832EE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202" y="1690688"/>
                <a:ext cx="10763596" cy="4665219"/>
              </a:xfrm>
              <a:blipFill>
                <a:blip r:embed="rId2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38B8-5EB9-09EF-4AC0-F10E70B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8F4B-6912-2DCC-45AF-A3555253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F1A3D-645F-6C5C-D7A0-3773D44DF4E3}"/>
              </a:ext>
            </a:extLst>
          </p:cNvPr>
          <p:cNvSpPr/>
          <p:nvPr/>
        </p:nvSpPr>
        <p:spPr>
          <a:xfrm>
            <a:off x="3421022" y="438487"/>
            <a:ext cx="5693730" cy="691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(Multi) Switching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2AAAC1-CEC8-4FA7-716A-166C32B0B047}"/>
                  </a:ext>
                </a:extLst>
              </p:cNvPr>
              <p:cNvSpPr/>
              <p:nvPr/>
            </p:nvSpPr>
            <p:spPr>
              <a:xfrm>
                <a:off x="3421022" y="1843767"/>
                <a:ext cx="5693730" cy="6911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Criticality Theorem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2AAAC1-CEC8-4FA7-716A-166C32B0B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22" y="1843767"/>
                <a:ext cx="5693730" cy="691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8D68E-F912-A1D8-2345-4B83406BF3F6}"/>
                  </a:ext>
                </a:extLst>
              </p:cNvPr>
              <p:cNvSpPr/>
              <p:nvPr/>
            </p:nvSpPr>
            <p:spPr>
              <a:xfrm>
                <a:off x="3421022" y="3347924"/>
                <a:ext cx="5693730" cy="6911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Fourier tail </a:t>
                </a:r>
                <a:r>
                  <a:rPr lang="en-US" sz="2000" dirty="0">
                    <a:solidFill>
                      <a:schemeClr val="tx1"/>
                    </a:solidFill>
                  </a:rPr>
                  <a:t>b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ound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38D68E-F912-A1D8-2345-4B83406BF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22" y="3347924"/>
                <a:ext cx="5693730" cy="691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4FD615-628A-0E39-05C1-4147EE793BCF}"/>
                  </a:ext>
                </a:extLst>
              </p:cNvPr>
              <p:cNvSpPr/>
              <p:nvPr/>
            </p:nvSpPr>
            <p:spPr>
              <a:xfrm>
                <a:off x="4899838" y="4864929"/>
                <a:ext cx="2583711" cy="132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</a:rPr>
                  <a:t>Learnability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4FD615-628A-0E39-05C1-4147EE793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38" y="4864929"/>
                <a:ext cx="2583711" cy="1329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73ED0F-08F2-D918-A6A4-C4422C748880}"/>
                  </a:ext>
                </a:extLst>
              </p:cNvPr>
              <p:cNvSpPr/>
              <p:nvPr/>
            </p:nvSpPr>
            <p:spPr>
              <a:xfrm>
                <a:off x="8109100" y="4864929"/>
                <a:ext cx="3693039" cy="132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</a:rPr>
                  <a:t>Limited independence 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ools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73ED0F-08F2-D918-A6A4-C4422C748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100" y="4864929"/>
                <a:ext cx="3693039" cy="13297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4382A4-724F-174C-940A-F1718BCB1538}"/>
                  </a:ext>
                </a:extLst>
              </p:cNvPr>
              <p:cNvSpPr txBox="1"/>
              <p:nvPr/>
            </p:nvSpPr>
            <p:spPr>
              <a:xfrm rot="5400000">
                <a:off x="5869166" y="1240837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4382A4-724F-174C-940A-F1718BCB1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869166" y="1240837"/>
                <a:ext cx="79744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D9273-E9D0-F386-D6CB-83B2E8E2969F}"/>
                  </a:ext>
                </a:extLst>
              </p:cNvPr>
              <p:cNvSpPr txBox="1"/>
              <p:nvPr/>
            </p:nvSpPr>
            <p:spPr>
              <a:xfrm rot="5400000">
                <a:off x="5869166" y="2716683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D9273-E9D0-F386-D6CB-83B2E8E29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869166" y="2716683"/>
                <a:ext cx="79744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61C31B-0439-A6C3-81B4-15882E131D91}"/>
                  </a:ext>
                </a:extLst>
              </p:cNvPr>
              <p:cNvSpPr txBox="1"/>
              <p:nvPr/>
            </p:nvSpPr>
            <p:spPr>
              <a:xfrm rot="8040101">
                <a:off x="3258013" y="4194526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61C31B-0439-A6C3-81B4-15882E131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40101">
                <a:off x="3258013" y="4194526"/>
                <a:ext cx="79744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79348-DEE3-3707-DB3C-52BD47FFB42B}"/>
                  </a:ext>
                </a:extLst>
              </p:cNvPr>
              <p:cNvSpPr/>
              <p:nvPr/>
            </p:nvSpPr>
            <p:spPr>
              <a:xfrm>
                <a:off x="279992" y="4867000"/>
                <a:ext cx="3994295" cy="13297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Optimal bound on the correlation between parity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AE79348-DEE3-3707-DB3C-52BD47FFB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92" y="4867000"/>
                <a:ext cx="3994295" cy="1329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75692B-7F5F-055C-5016-6E8C396E36AC}"/>
                  </a:ext>
                </a:extLst>
              </p:cNvPr>
              <p:cNvSpPr txBox="1"/>
              <p:nvPr/>
            </p:nvSpPr>
            <p:spPr>
              <a:xfrm rot="5400000">
                <a:off x="5869166" y="4221076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75692B-7F5F-055C-5016-6E8C396E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869166" y="4221076"/>
                <a:ext cx="79744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C905A7-447A-00E4-2A61-56E9CDC91101}"/>
                  </a:ext>
                </a:extLst>
              </p:cNvPr>
              <p:cNvSpPr txBox="1"/>
              <p:nvPr/>
            </p:nvSpPr>
            <p:spPr>
              <a:xfrm rot="2933310">
                <a:off x="8357543" y="4156940"/>
                <a:ext cx="797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C905A7-447A-00E4-2A61-56E9CDC91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3310">
                <a:off x="8357543" y="4156940"/>
                <a:ext cx="79744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177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968789-2162-00CD-18FC-1F29DE7C7C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Beyond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Sipser’s</a:t>
                </a:r>
                <a:r>
                  <a:rPr lang="en-US" dirty="0"/>
                  <a:t> program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968789-2162-00CD-18FC-1F29DE7C7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9F31C-C1A2-169E-3A14-3850A4BC5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158" y="1825625"/>
                <a:ext cx="10909006" cy="4351338"/>
              </a:xfrm>
            </p:spPr>
            <p:txBody>
              <a:bodyPr/>
              <a:lstStyle/>
              <a:p>
                <a:r>
                  <a:rPr lang="en-US" dirty="0"/>
                  <a:t>Strategy for proving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for stronger and stronger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until eventually we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poly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✔️ 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is a power of a prime,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MAJORITY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✔️</a:t>
                </a:r>
              </a:p>
              <a:p>
                <a:r>
                  <a:rPr lang="en-US" dirty="0"/>
                  <a:t>Open problem: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9F31C-C1A2-169E-3A14-3850A4BC5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158" y="1825625"/>
                <a:ext cx="10909006" cy="4351338"/>
              </a:xfrm>
              <a:blipFill>
                <a:blip r:embed="rId3"/>
                <a:stretch>
                  <a:fillRect l="-1006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E94BB-589B-6102-BA56-B6927943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7DB8BE-705E-505E-A3F2-611C968B9F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frontier of </a:t>
                </a:r>
                <a:r>
                  <a:rPr lang="en-US" b="0" dirty="0" err="1"/>
                  <a:t>Sipser’s</a:t>
                </a:r>
                <a:r>
                  <a:rPr lang="en-US" b="0" dirty="0"/>
                  <a:t> program: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7DB8BE-705E-505E-A3F2-611C968B9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DBDC-55E1-C5F8-FCC0-0D21555B9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080" y="2675228"/>
                <a:ext cx="11153553" cy="41827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[Murray, Williams 2018]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NQP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ACC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Proof step 1: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can be computed by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SYM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literals</a:t>
                </a:r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SYM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 err="1"/>
                  <a:t>quasipoly</a:t>
                </a:r>
                <a:r>
                  <a:rPr lang="en-US" dirty="0"/>
                  <a:t> fan-in and each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/>
                  <a:t> has polylog fan-in</a:t>
                </a:r>
              </a:p>
              <a:p>
                <a:r>
                  <a:rPr lang="en-US" dirty="0"/>
                  <a:t>Proof step 2: There is a nontrivial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satisfiability algorithm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Proof step 3: Nontrivial satisfiability algorithms imply lower bounds</a:t>
                </a:r>
              </a:p>
              <a:p>
                <a:pPr lvl="1"/>
                <a:r>
                  <a:rPr lang="en-US" dirty="0"/>
                  <a:t>This last step is not specific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DBDC-55E1-C5F8-FCC0-0D21555B9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080" y="2675228"/>
                <a:ext cx="11153553" cy="4182772"/>
              </a:xfrm>
              <a:blipFill>
                <a:blip r:embed="rId3"/>
                <a:stretch>
                  <a:fillRect l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35103-BB88-2F72-64BD-D9E4AAC9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llout: Line 4">
                <a:extLst>
                  <a:ext uri="{FF2B5EF4-FFF2-40B4-BE49-F238E27FC236}">
                    <a16:creationId xmlns:a16="http://schemas.microsoft.com/office/drawing/2014/main" id="{DE1C39ED-0BF5-C6F8-174B-2CC8F77781A6}"/>
                  </a:ext>
                </a:extLst>
              </p:cNvPr>
              <p:cNvSpPr/>
              <p:nvPr/>
            </p:nvSpPr>
            <p:spPr>
              <a:xfrm>
                <a:off x="157656" y="1845929"/>
                <a:ext cx="5454868" cy="646736"/>
              </a:xfrm>
              <a:prstGeom prst="borderCallout1">
                <a:avLst>
                  <a:gd name="adj1" fmla="val 98930"/>
                  <a:gd name="adj2" fmla="val 94714"/>
                  <a:gd name="adj3" fmla="val 149859"/>
                  <a:gd name="adj4" fmla="val 10340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NQP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Nondeterministic </a:t>
                </a:r>
                <a:r>
                  <a:rPr lang="en-US" sz="2400" i="1" dirty="0" err="1">
                    <a:solidFill>
                      <a:schemeClr val="accent1"/>
                    </a:solidFill>
                  </a:rPr>
                  <a:t>Quasipoly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5" name="Callout: Line 4">
                <a:extLst>
                  <a:ext uri="{FF2B5EF4-FFF2-40B4-BE49-F238E27FC236}">
                    <a16:creationId xmlns:a16="http://schemas.microsoft.com/office/drawing/2014/main" id="{DE1C39ED-0BF5-C6F8-174B-2CC8F7778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6" y="1845929"/>
                <a:ext cx="5454868" cy="646736"/>
              </a:xfrm>
              <a:prstGeom prst="borderCallout1">
                <a:avLst>
                  <a:gd name="adj1" fmla="val 98930"/>
                  <a:gd name="adj2" fmla="val 94714"/>
                  <a:gd name="adj3" fmla="val 149859"/>
                  <a:gd name="adj4" fmla="val 10340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llout: Line 5">
                <a:extLst>
                  <a:ext uri="{FF2B5EF4-FFF2-40B4-BE49-F238E27FC236}">
                    <a16:creationId xmlns:a16="http://schemas.microsoft.com/office/drawing/2014/main" id="{E7AFF0C7-387A-82BE-331B-E80F999B8267}"/>
                  </a:ext>
                </a:extLst>
              </p:cNvPr>
              <p:cNvSpPr/>
              <p:nvPr/>
            </p:nvSpPr>
            <p:spPr>
              <a:xfrm>
                <a:off x="6911603" y="1842028"/>
                <a:ext cx="2844099" cy="646736"/>
              </a:xfrm>
              <a:prstGeom prst="borderCallout1">
                <a:avLst>
                  <a:gd name="adj1" fmla="val 99905"/>
                  <a:gd name="adj2" fmla="val 8689"/>
                  <a:gd name="adj3" fmla="val 152783"/>
                  <a:gd name="adj4" fmla="val -2719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ACC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allout: Line 5">
                <a:extLst>
                  <a:ext uri="{FF2B5EF4-FFF2-40B4-BE49-F238E27FC236}">
                    <a16:creationId xmlns:a16="http://schemas.microsoft.com/office/drawing/2014/main" id="{E7AFF0C7-387A-82BE-331B-E80F999B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03" y="1842028"/>
                <a:ext cx="2844099" cy="646736"/>
              </a:xfrm>
              <a:prstGeom prst="borderCallout1">
                <a:avLst>
                  <a:gd name="adj1" fmla="val 99905"/>
                  <a:gd name="adj2" fmla="val 8689"/>
                  <a:gd name="adj3" fmla="val 152783"/>
                  <a:gd name="adj4" fmla="val -2719"/>
                </a:avLst>
              </a:prstGeom>
              <a:blipFill>
                <a:blip r:embed="rId5"/>
                <a:stretch>
                  <a:fillRect t="-32927" b="-256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3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2BF1-7240-8290-61D2-48154455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A1275-61BD-172D-03DC-CFE4B4E3D0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089" y="1825625"/>
                <a:ext cx="1114937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Why has </a:t>
                </a:r>
                <a:r>
                  <a:rPr lang="en-US" dirty="0" err="1"/>
                  <a:t>Sipser’s</a:t>
                </a:r>
                <a:r>
                  <a:rPr lang="en-US" dirty="0"/>
                  <a:t> program stalled? How can we make progress?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-natural</a:t>
                </a:r>
                <a:r>
                  <a:rPr lang="en-US" dirty="0"/>
                  <a:t> property of Boolean functions if: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Density</a:t>
                </a:r>
                <a:r>
                  <a:rPr lang="en-US" dirty="0"/>
                  <a:t>: If we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u.a.r.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has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property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 err="1">
                    <a:solidFill>
                      <a:schemeClr val="accent1"/>
                    </a:solidFill>
                  </a:rPr>
                  <a:t>Constructivity</a:t>
                </a:r>
                <a:r>
                  <a:rPr lang="en-US" dirty="0"/>
                  <a:t>: Can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given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-bit truth table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useful</a:t>
                </a:r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if functions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do not have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A1275-61BD-172D-03DC-CFE4B4E3D0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089" y="1825625"/>
                <a:ext cx="11149373" cy="4351338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0DFC-2A22-9B3F-6877-C2D059BF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llout: Line 4">
                <a:extLst>
                  <a:ext uri="{FF2B5EF4-FFF2-40B4-BE49-F238E27FC236}">
                    <a16:creationId xmlns:a16="http://schemas.microsoft.com/office/drawing/2014/main" id="{73A44EBC-EE82-7AF4-7EE8-7BF926BBCBDA}"/>
                  </a:ext>
                </a:extLst>
              </p:cNvPr>
              <p:cNvSpPr/>
              <p:nvPr/>
            </p:nvSpPr>
            <p:spPr>
              <a:xfrm>
                <a:off x="5278295" y="509013"/>
                <a:ext cx="6154858" cy="646736"/>
              </a:xfrm>
              <a:prstGeom prst="borderCallout1">
                <a:avLst>
                  <a:gd name="adj1" fmla="val 48225"/>
                  <a:gd name="adj2" fmla="val 0"/>
                  <a:gd name="adj3" fmla="val 365352"/>
                  <a:gd name="adj4" fmla="val -1253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r>
                  <a:rPr lang="en-US" sz="2400" i="1" dirty="0">
                    <a:solidFill>
                      <a:schemeClr val="tx1"/>
                    </a:solidFill>
                  </a:rPr>
                  <a:t>Can also define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-natural,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-natural, etc.</a:t>
                </a:r>
              </a:p>
            </p:txBody>
          </p:sp>
        </mc:Choice>
        <mc:Fallback xmlns="">
          <p:sp>
            <p:nvSpPr>
              <p:cNvPr id="5" name="Callout: Line 4">
                <a:extLst>
                  <a:ext uri="{FF2B5EF4-FFF2-40B4-BE49-F238E27FC236}">
                    <a16:creationId xmlns:a16="http://schemas.microsoft.com/office/drawing/2014/main" id="{73A44EBC-EE82-7AF4-7EE8-7BF926BBC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95" y="509013"/>
                <a:ext cx="6154858" cy="646736"/>
              </a:xfrm>
              <a:prstGeom prst="borderCallout1">
                <a:avLst>
                  <a:gd name="adj1" fmla="val 48225"/>
                  <a:gd name="adj2" fmla="val 0"/>
                  <a:gd name="adj3" fmla="val 365352"/>
                  <a:gd name="adj4" fmla="val -1253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398-13CE-CEEB-B3F2-4406A3E2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powerful are natural proofs?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FEB95-11D6-47A9-DB10-128F2D6B8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21" y="1639614"/>
                <a:ext cx="11256580" cy="489992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Theorem:</a:t>
                </a:r>
                <a:r>
                  <a:rPr lang="en-US" dirty="0"/>
                  <a:t> There exists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-natural </a:t>
                </a:r>
                <a:r>
                  <a:rPr lang="en-US" dirty="0"/>
                  <a:t>property that is useful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2000" b="1" dirty="0"/>
              </a:p>
              <a:p>
                <a:r>
                  <a:rPr lang="en-US" b="1" dirty="0"/>
                  <a:t>Theorem:</a:t>
                </a:r>
                <a:r>
                  <a:rPr lang="en-US" dirty="0"/>
                  <a:t> There does not exist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-natural </a:t>
                </a:r>
                <a:r>
                  <a:rPr lang="en-US" dirty="0"/>
                  <a:t>property that is useful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sz="2000" b="1" dirty="0"/>
              </a:p>
              <a:p>
                <a:r>
                  <a:rPr lang="en-US" b="1" dirty="0"/>
                  <a:t>Theorem:</a:t>
                </a:r>
                <a:r>
                  <a:rPr lang="en-US" dirty="0"/>
                  <a:t> Under appropriate cryptographic assumptions, there does not exist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-natural</a:t>
                </a:r>
                <a:r>
                  <a:rPr lang="en-US" dirty="0"/>
                  <a:t> property that is useful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FEB95-11D6-47A9-DB10-128F2D6B8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21" y="1639614"/>
                <a:ext cx="11256580" cy="4899923"/>
              </a:xfr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D2FE0-A127-21A3-5FED-9DB36208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92D0F92F-2A3D-C17D-9C95-7BCDA257DF72}"/>
              </a:ext>
            </a:extLst>
          </p:cNvPr>
          <p:cNvSpPr/>
          <p:nvPr/>
        </p:nvSpPr>
        <p:spPr>
          <a:xfrm>
            <a:off x="7691226" y="2493350"/>
            <a:ext cx="2896895" cy="646736"/>
          </a:xfrm>
          <a:prstGeom prst="borderCallout1">
            <a:avLst>
              <a:gd name="adj1" fmla="val 44325"/>
              <a:gd name="adj2" fmla="val 394"/>
              <a:gd name="adj3" fmla="val -24523"/>
              <a:gd name="adj4" fmla="val -2301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Random restrictions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79EC9EA-B2D4-52C9-9611-4B3F67B5BA27}"/>
              </a:ext>
            </a:extLst>
          </p:cNvPr>
          <p:cNvSpPr/>
          <p:nvPr/>
        </p:nvSpPr>
        <p:spPr>
          <a:xfrm>
            <a:off x="3807653" y="3791744"/>
            <a:ext cx="3135481" cy="646736"/>
          </a:xfrm>
          <a:prstGeom prst="borderCallout1">
            <a:avLst>
              <a:gd name="adj1" fmla="val 44325"/>
              <a:gd name="adj2" fmla="val 394"/>
              <a:gd name="adj3" fmla="val -24523"/>
              <a:gd name="adj4" fmla="val -2301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>
                <a:solidFill>
                  <a:schemeClr val="tx1"/>
                </a:solidFill>
              </a:rPr>
              <a:t>Nisan-</a:t>
            </a:r>
            <a:r>
              <a:rPr lang="en-US" sz="2400" i="1" dirty="0" err="1">
                <a:solidFill>
                  <a:schemeClr val="tx1"/>
                </a:solidFill>
              </a:rPr>
              <a:t>Wigderson</a:t>
            </a:r>
            <a:r>
              <a:rPr lang="en-US" sz="2400" i="1" dirty="0">
                <a:solidFill>
                  <a:schemeClr val="tx1"/>
                </a:solidFill>
              </a:rPr>
              <a:t> PRG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22E3793D-7C36-B47D-0659-3DD9B74A594C}"/>
              </a:ext>
            </a:extLst>
          </p:cNvPr>
          <p:cNvSpPr/>
          <p:nvPr/>
        </p:nvSpPr>
        <p:spPr>
          <a:xfrm>
            <a:off x="8172601" y="4038737"/>
            <a:ext cx="2743200" cy="646736"/>
          </a:xfrm>
          <a:prstGeom prst="borderCallout1">
            <a:avLst>
              <a:gd name="adj1" fmla="val 44325"/>
              <a:gd name="adj2" fmla="val 394"/>
              <a:gd name="adj3" fmla="val 183170"/>
              <a:gd name="adj4" fmla="val -2362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r>
              <a:rPr lang="en-US" sz="2400" i="1" dirty="0" err="1">
                <a:solidFill>
                  <a:schemeClr val="tx1"/>
                </a:solidFill>
              </a:rPr>
              <a:t>Naor-Reingold</a:t>
            </a:r>
            <a:r>
              <a:rPr lang="en-US" sz="2400" i="1" dirty="0">
                <a:solidFill>
                  <a:schemeClr val="tx1"/>
                </a:solidFill>
              </a:rPr>
              <a:t> PRF</a:t>
            </a:r>
          </a:p>
        </p:txBody>
      </p:sp>
    </p:spTree>
    <p:extLst>
      <p:ext uri="{BB962C8B-B14F-4D97-AF65-F5344CB8AC3E}">
        <p14:creationId xmlns:p14="http://schemas.microsoft.com/office/powerpoint/2010/main" val="329179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7A50-504E-D86A-2CF5-05A6F376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proofs: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627C6-6951-4E44-14AE-160E40EFF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946" y="1825625"/>
                <a:ext cx="11149374" cy="4480582"/>
              </a:xfrm>
            </p:spPr>
            <p:txBody>
              <a:bodyPr/>
              <a:lstStyle/>
              <a:p>
                <a:r>
                  <a:rPr lang="en-US" dirty="0"/>
                  <a:t>Conventional interpretation:</a:t>
                </a:r>
              </a:p>
              <a:p>
                <a:pPr lvl="1"/>
                <a:r>
                  <a:rPr lang="en-US" dirty="0"/>
                  <a:t>We ought to study </a:t>
                </a:r>
                <a:r>
                  <a:rPr lang="en-US" dirty="0">
                    <a:solidFill>
                      <a:schemeClr val="accent1"/>
                    </a:solidFill>
                  </a:rPr>
                  <a:t>non-natural proof techniques</a:t>
                </a:r>
              </a:p>
              <a:p>
                <a:pPr lvl="1"/>
                <a:r>
                  <a:rPr lang="en-US" dirty="0"/>
                  <a:t>That way, </a:t>
                </a:r>
                <a:r>
                  <a:rPr lang="en-US" dirty="0">
                    <a:solidFill>
                      <a:schemeClr val="accent1"/>
                    </a:solidFill>
                  </a:rPr>
                  <a:t>someday</a:t>
                </a:r>
                <a:r>
                  <a:rPr lang="en-US" dirty="0">
                    <a:solidFill>
                      <a:schemeClr val="tx1"/>
                    </a:solidFill>
                  </a:rPr>
                  <a:t>, we can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and eventually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poly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Another possibility: Candidate PRFs such as </a:t>
                </a:r>
                <a:r>
                  <a:rPr lang="en-US" dirty="0" err="1"/>
                  <a:t>Naor-Reingold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chemeClr val="accent1"/>
                    </a:solidFill>
                  </a:rPr>
                  <a:t>insecure</a:t>
                </a:r>
              </a:p>
              <a:p>
                <a:r>
                  <a:rPr lang="en-US" dirty="0"/>
                  <a:t>Yet another possibility: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627C6-6951-4E44-14AE-160E40EFF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946" y="1825625"/>
                <a:ext cx="11149374" cy="4480582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015D-17D5-0E54-74DC-FFD66D2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72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DCD128-55E1-901F-D7DE-F7435845FE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DCD128-55E1-901F-D7DE-F7435845F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7535-DFA4-E351-EAAD-CA8CC9DFC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578" y="1825624"/>
                <a:ext cx="11225048" cy="458778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Theorem: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the following are equivalent: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(log-depth poly-size circuits with bounded fan-in)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be computed by a </a:t>
                </a:r>
                <a:r>
                  <a:rPr lang="en-US" dirty="0">
                    <a:solidFill>
                      <a:schemeClr val="accent1"/>
                    </a:solidFill>
                  </a:rPr>
                  <a:t>De Morgan formula</a:t>
                </a:r>
                <a:r>
                  <a:rPr lang="en-US" dirty="0"/>
                  <a:t> with poly </a:t>
                </a:r>
                <a:r>
                  <a:rPr lang="en-US" dirty="0" err="1"/>
                  <a:t>leafsize</a:t>
                </a:r>
                <a:endParaRPr lang="en-US" dirty="0"/>
              </a:p>
              <a:p>
                <a:pPr lvl="2"/>
                <a:r>
                  <a:rPr lang="en-US" b="1" dirty="0"/>
                  <a:t>“Formula Balancing Lemma”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be computed by poly-length </a:t>
                </a:r>
                <a:r>
                  <a:rPr lang="en-US" dirty="0">
                    <a:solidFill>
                      <a:schemeClr val="accent1"/>
                    </a:solidFill>
                  </a:rPr>
                  <a:t>constant-width branching programs</a:t>
                </a:r>
              </a:p>
              <a:p>
                <a:pPr lvl="2"/>
                <a:r>
                  <a:rPr lang="en-US" b="1" dirty="0"/>
                  <a:t>“Barrington’s Theorem”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B7535-DFA4-E351-EAAD-CA8CC9DFC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578" y="1825624"/>
                <a:ext cx="11225048" cy="4587787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890A6-14EB-4603-C44A-8DEEBC0A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llout: Line 4">
                <a:extLst>
                  <a:ext uri="{FF2B5EF4-FFF2-40B4-BE49-F238E27FC236}">
                    <a16:creationId xmlns:a16="http://schemas.microsoft.com/office/drawing/2014/main" id="{F2B9B264-6182-17AA-2DBD-A5494A845221}"/>
                  </a:ext>
                </a:extLst>
              </p:cNvPr>
              <p:cNvSpPr/>
              <p:nvPr/>
            </p:nvSpPr>
            <p:spPr>
              <a:xfrm>
                <a:off x="6545843" y="5482024"/>
                <a:ext cx="5095415" cy="646736"/>
              </a:xfrm>
              <a:prstGeom prst="borderCallout1">
                <a:avLst>
                  <a:gd name="adj1" fmla="val -529"/>
                  <a:gd name="adj2" fmla="val 31956"/>
                  <a:gd name="adj3" fmla="val -91963"/>
                  <a:gd name="adj4" fmla="val 2661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r>
                  <a:rPr lang="en-US" sz="2400" i="1" dirty="0">
                    <a:solidFill>
                      <a:schemeClr val="tx1"/>
                    </a:solidFill>
                  </a:rPr>
                  <a:t>Computing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bits of memory</a:t>
                </a:r>
              </a:p>
            </p:txBody>
          </p:sp>
        </mc:Choice>
        <mc:Fallback xmlns="">
          <p:sp>
            <p:nvSpPr>
              <p:cNvPr id="5" name="Callout: Line 4">
                <a:extLst>
                  <a:ext uri="{FF2B5EF4-FFF2-40B4-BE49-F238E27FC236}">
                    <a16:creationId xmlns:a16="http://schemas.microsoft.com/office/drawing/2014/main" id="{F2B9B264-6182-17AA-2DBD-A5494A845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843" y="5482024"/>
                <a:ext cx="5095415" cy="646736"/>
              </a:xfrm>
              <a:prstGeom prst="borderCallout1">
                <a:avLst>
                  <a:gd name="adj1" fmla="val -529"/>
                  <a:gd name="adj2" fmla="val 31956"/>
                  <a:gd name="adj3" fmla="val -91963"/>
                  <a:gd name="adj4" fmla="val 26613"/>
                </a:avLst>
              </a:prstGeom>
              <a:blipFill>
                <a:blip r:embed="rId4"/>
                <a:stretch>
                  <a:fillRect b="-33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638A-C814-9FE8-3361-A6868300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40D5F-6538-BDA8-399C-2224F2779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Andreev’s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is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PARITY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PARITY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De Morgan </a:t>
                </a:r>
                <a:r>
                  <a:rPr lang="en-US" dirty="0" err="1"/>
                  <a:t>leafsize</a:t>
                </a:r>
                <a:endParaRPr lang="en-US" dirty="0"/>
              </a:p>
              <a:p>
                <a:r>
                  <a:rPr lang="en-US" dirty="0"/>
                  <a:t>Proof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shrinkage</a:t>
                </a:r>
                <a:r>
                  <a:rPr lang="en-US" dirty="0"/>
                  <a:t> of De Morgan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540D5F-6538-BDA8-399C-2224F2779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C996-4C61-A9D0-F53D-D9EB061D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6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FFA7CD91-A4A9-2149-20E6-6B199DAA056E}"/>
              </a:ext>
            </a:extLst>
          </p:cNvPr>
          <p:cNvGrpSpPr/>
          <p:nvPr/>
        </p:nvGrpSpPr>
        <p:grpSpPr>
          <a:xfrm>
            <a:off x="107331" y="1483344"/>
            <a:ext cx="12035776" cy="5334664"/>
            <a:chOff x="286628" y="5523212"/>
            <a:chExt cx="1386296" cy="115019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71905BD-8D60-A6DB-D2B4-2652A0B02714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D1F09C-3B15-8850-D325-BA3511022EA4}"/>
                    </a:ext>
                  </a:extLst>
                </p:cNvPr>
                <p:cNvSpPr txBox="1"/>
                <p:nvPr/>
              </p:nvSpPr>
              <p:spPr>
                <a:xfrm>
                  <a:off x="1549872" y="6034055"/>
                  <a:ext cx="123052" cy="82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9D1F09C-3B15-8850-D325-BA3511022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9872" y="6034055"/>
                  <a:ext cx="123052" cy="82551"/>
                </a:xfrm>
                <a:prstGeom prst="rect">
                  <a:avLst/>
                </a:prstGeom>
                <a:blipFill>
                  <a:blip r:embed="rId2"/>
                  <a:stretch>
                    <a:fillRect b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51D2AE-CF0E-5888-19B2-B4BDE41ED2F9}"/>
              </a:ext>
            </a:extLst>
          </p:cNvPr>
          <p:cNvGrpSpPr/>
          <p:nvPr/>
        </p:nvGrpSpPr>
        <p:grpSpPr>
          <a:xfrm>
            <a:off x="199312" y="1756675"/>
            <a:ext cx="10855873" cy="4836052"/>
            <a:chOff x="286628" y="5523212"/>
            <a:chExt cx="1379565" cy="115019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751014-BA46-A20C-0764-FA69A1DA8678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FFFF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177656D-BBCE-517A-99E2-3ECE6B7BE898}"/>
                    </a:ext>
                  </a:extLst>
                </p:cNvPr>
                <p:cNvSpPr txBox="1"/>
                <p:nvPr/>
              </p:nvSpPr>
              <p:spPr>
                <a:xfrm>
                  <a:off x="1570890" y="6028175"/>
                  <a:ext cx="76342" cy="87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177656D-BBCE-517A-99E2-3ECE6B7BE8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890" y="6028175"/>
                  <a:ext cx="76342" cy="878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4E551C-4911-5F82-AEBB-97D97EC12A70}"/>
              </a:ext>
            </a:extLst>
          </p:cNvPr>
          <p:cNvGrpSpPr/>
          <p:nvPr/>
        </p:nvGrpSpPr>
        <p:grpSpPr>
          <a:xfrm>
            <a:off x="292900" y="1968227"/>
            <a:ext cx="9931003" cy="4412947"/>
            <a:chOff x="286628" y="5523212"/>
            <a:chExt cx="1379565" cy="115019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62E57C-9AB8-888B-2E88-14D3346047DC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FFFF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01C79AA-715B-0C48-6259-0D9072BD0499}"/>
                    </a:ext>
                  </a:extLst>
                </p:cNvPr>
                <p:cNvSpPr txBox="1"/>
                <p:nvPr/>
              </p:nvSpPr>
              <p:spPr>
                <a:xfrm>
                  <a:off x="1543421" y="6022374"/>
                  <a:ext cx="99632" cy="962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01C79AA-715B-0C48-6259-0D9072BD0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421" y="6022374"/>
                  <a:ext cx="99632" cy="962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CEAB86-9B10-ECD1-9B4C-C3AD095A6BCD}"/>
              </a:ext>
            </a:extLst>
          </p:cNvPr>
          <p:cNvGrpSpPr/>
          <p:nvPr/>
        </p:nvGrpSpPr>
        <p:grpSpPr>
          <a:xfrm>
            <a:off x="400815" y="2243766"/>
            <a:ext cx="8861997" cy="3880182"/>
            <a:chOff x="286628" y="5523212"/>
            <a:chExt cx="1379565" cy="115019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623895C-287D-0636-3AEF-7F7EF4119955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FFFF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774E496-4079-4512-9997-BB79067F3B12}"/>
                    </a:ext>
                  </a:extLst>
                </p:cNvPr>
                <p:cNvSpPr txBox="1"/>
                <p:nvPr/>
              </p:nvSpPr>
              <p:spPr>
                <a:xfrm>
                  <a:off x="1541939" y="6018423"/>
                  <a:ext cx="98618" cy="1094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774E496-4079-4512-9997-BB79067F3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939" y="6018423"/>
                  <a:ext cx="98618" cy="1094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67451A-CB43-E915-5682-D5893A52C41F}"/>
              </a:ext>
            </a:extLst>
          </p:cNvPr>
          <p:cNvGrpSpPr/>
          <p:nvPr/>
        </p:nvGrpSpPr>
        <p:grpSpPr>
          <a:xfrm>
            <a:off x="491324" y="2504287"/>
            <a:ext cx="7921595" cy="3359140"/>
            <a:chOff x="286628" y="5523212"/>
            <a:chExt cx="1384743" cy="115019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C6CC209-DB61-836A-9763-7A5AAF209024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DEFF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27F748-E7E3-F208-FE3E-0E52C4C2B04E}"/>
                    </a:ext>
                  </a:extLst>
                </p:cNvPr>
                <p:cNvSpPr txBox="1"/>
                <p:nvPr/>
              </p:nvSpPr>
              <p:spPr>
                <a:xfrm>
                  <a:off x="1473048" y="6006032"/>
                  <a:ext cx="198323" cy="126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NL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127F748-E7E3-F208-FE3E-0E52C4C2B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3048" y="6006032"/>
                  <a:ext cx="198323" cy="12646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A8E68F-9258-D294-80E0-5CF94E5D92BF}"/>
              </a:ext>
            </a:extLst>
          </p:cNvPr>
          <p:cNvGrpSpPr/>
          <p:nvPr/>
        </p:nvGrpSpPr>
        <p:grpSpPr>
          <a:xfrm>
            <a:off x="594949" y="2756769"/>
            <a:ext cx="6713064" cy="2835862"/>
            <a:chOff x="286628" y="5523212"/>
            <a:chExt cx="1379565" cy="115019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1464E6-8B92-A355-8209-8E9DF6EF055E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B5FFA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1AD65C-8C4E-A0FD-13D4-EF1A32C8FDD4}"/>
                    </a:ext>
                  </a:extLst>
                </p:cNvPr>
                <p:cNvSpPr txBox="1"/>
                <p:nvPr/>
              </p:nvSpPr>
              <p:spPr>
                <a:xfrm>
                  <a:off x="1434366" y="5992719"/>
                  <a:ext cx="188560" cy="149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E1AD65C-8C4E-A0FD-13D4-EF1A32C8F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366" y="5992719"/>
                  <a:ext cx="188560" cy="149797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633A82-7415-65FB-4671-2719ECBAE6BF}"/>
              </a:ext>
            </a:extLst>
          </p:cNvPr>
          <p:cNvGrpSpPr/>
          <p:nvPr/>
        </p:nvGrpSpPr>
        <p:grpSpPr>
          <a:xfrm>
            <a:off x="694510" y="2997232"/>
            <a:ext cx="5512414" cy="2377424"/>
            <a:chOff x="286628" y="5523212"/>
            <a:chExt cx="1379565" cy="115019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22971-5A27-9E49-E049-0FA9D6D36C17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A3FFC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F66B87-A579-117D-ED37-F3EED7E1450E}"/>
                    </a:ext>
                  </a:extLst>
                </p:cNvPr>
                <p:cNvSpPr txBox="1"/>
                <p:nvPr/>
              </p:nvSpPr>
              <p:spPr>
                <a:xfrm>
                  <a:off x="1471585" y="5972215"/>
                  <a:ext cx="125122" cy="1786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F66B87-A579-117D-ED37-F3EED7E14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1585" y="5972215"/>
                  <a:ext cx="125122" cy="178682"/>
                </a:xfrm>
                <a:prstGeom prst="rect">
                  <a:avLst/>
                </a:prstGeom>
                <a:blipFill>
                  <a:blip r:embed="rId8"/>
                  <a:stretch>
                    <a:fillRect r="-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95F99D-203A-661F-8BED-A8C26D85D63C}"/>
              </a:ext>
            </a:extLst>
          </p:cNvPr>
          <p:cNvGrpSpPr/>
          <p:nvPr/>
        </p:nvGrpSpPr>
        <p:grpSpPr>
          <a:xfrm>
            <a:off x="801354" y="3138883"/>
            <a:ext cx="4533757" cy="2023585"/>
            <a:chOff x="286628" y="5523212"/>
            <a:chExt cx="1379565" cy="11501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8C9036-85E6-2BB7-777F-CE608E464F98}"/>
                </a:ext>
              </a:extLst>
            </p:cNvPr>
            <p:cNvSpPr/>
            <p:nvPr/>
          </p:nvSpPr>
          <p:spPr>
            <a:xfrm>
              <a:off x="286628" y="5523212"/>
              <a:ext cx="1379565" cy="1150194"/>
            </a:xfrm>
            <a:prstGeom prst="ellipse">
              <a:avLst/>
            </a:prstGeom>
            <a:solidFill>
              <a:srgbClr val="A3F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EA27E2-836C-5830-2C66-055B2B4D21DF}"/>
                    </a:ext>
                  </a:extLst>
                </p:cNvPr>
                <p:cNvSpPr txBox="1"/>
                <p:nvPr/>
              </p:nvSpPr>
              <p:spPr>
                <a:xfrm>
                  <a:off x="1440177" y="5970213"/>
                  <a:ext cx="181336" cy="214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0EA27E2-836C-5830-2C66-055B2B4D2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0177" y="5970213"/>
                  <a:ext cx="181336" cy="214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5BB4ED-0049-5CE3-AD28-23A603D75250}"/>
              </a:ext>
            </a:extLst>
          </p:cNvPr>
          <p:cNvGrpSpPr/>
          <p:nvPr/>
        </p:nvGrpSpPr>
        <p:grpSpPr>
          <a:xfrm>
            <a:off x="929528" y="3306660"/>
            <a:ext cx="3599463" cy="1736079"/>
            <a:chOff x="286628" y="5479870"/>
            <a:chExt cx="1535804" cy="119353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737ECB-B310-25A1-3CD5-C42087BF0B32}"/>
                </a:ext>
              </a:extLst>
            </p:cNvPr>
            <p:cNvSpPr/>
            <p:nvPr/>
          </p:nvSpPr>
          <p:spPr>
            <a:xfrm>
              <a:off x="286628" y="5479870"/>
              <a:ext cx="1535804" cy="1193536"/>
            </a:xfrm>
            <a:prstGeom prst="ellipse">
              <a:avLst/>
            </a:prstGeom>
            <a:solidFill>
              <a:srgbClr val="A3ED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A7A905-EC51-7EF6-EF45-746D785DCF84}"/>
                    </a:ext>
                  </a:extLst>
                </p:cNvPr>
                <p:cNvSpPr txBox="1"/>
                <p:nvPr/>
              </p:nvSpPr>
              <p:spPr>
                <a:xfrm>
                  <a:off x="1475700" y="5905186"/>
                  <a:ext cx="339351" cy="253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A7A905-EC51-7EF6-EF45-746D785DC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700" y="5905186"/>
                  <a:ext cx="339351" cy="25391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83852-90D0-DDA3-1A5C-47F035D9649F}"/>
              </a:ext>
            </a:extLst>
          </p:cNvPr>
          <p:cNvGrpSpPr/>
          <p:nvPr/>
        </p:nvGrpSpPr>
        <p:grpSpPr>
          <a:xfrm>
            <a:off x="1027808" y="3499797"/>
            <a:ext cx="2892087" cy="1349803"/>
            <a:chOff x="286628" y="5479870"/>
            <a:chExt cx="1554631" cy="11935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E5D996-0042-7F5C-B5AC-B2665D57B9B4}"/>
                </a:ext>
              </a:extLst>
            </p:cNvPr>
            <p:cNvSpPr/>
            <p:nvPr/>
          </p:nvSpPr>
          <p:spPr>
            <a:xfrm>
              <a:off x="286628" y="5479870"/>
              <a:ext cx="1477916" cy="1193536"/>
            </a:xfrm>
            <a:prstGeom prst="ellipse">
              <a:avLst/>
            </a:prstGeom>
            <a:solidFill>
              <a:srgbClr val="A3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1EF6A5-E940-43E6-D6AF-FD14EFCCC24B}"/>
                    </a:ext>
                  </a:extLst>
                </p:cNvPr>
                <p:cNvSpPr txBox="1"/>
                <p:nvPr/>
              </p:nvSpPr>
              <p:spPr>
                <a:xfrm>
                  <a:off x="1126620" y="5871585"/>
                  <a:ext cx="714639" cy="2662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1EF6A5-E940-43E6-D6AF-FD14EFCCC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620" y="5871585"/>
                  <a:ext cx="714639" cy="266202"/>
                </a:xfrm>
                <a:prstGeom prst="rect">
                  <a:avLst/>
                </a:prstGeom>
                <a:blipFill>
                  <a:blip r:embed="rId11"/>
                  <a:stretch>
                    <a:fillRect b="-30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FCA3F5-8CC8-67BD-9FFA-2A0E141EBD50}"/>
              </a:ext>
            </a:extLst>
          </p:cNvPr>
          <p:cNvGrpSpPr/>
          <p:nvPr/>
        </p:nvGrpSpPr>
        <p:grpSpPr>
          <a:xfrm>
            <a:off x="1117448" y="3705465"/>
            <a:ext cx="1682420" cy="899982"/>
            <a:chOff x="286629" y="5535637"/>
            <a:chExt cx="1225648" cy="113776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D09F345-6320-19BC-54F8-8759BF986C19}"/>
                </a:ext>
              </a:extLst>
            </p:cNvPr>
            <p:cNvSpPr/>
            <p:nvPr/>
          </p:nvSpPr>
          <p:spPr>
            <a:xfrm>
              <a:off x="286629" y="5535637"/>
              <a:ext cx="1225648" cy="1137769"/>
            </a:xfrm>
            <a:prstGeom prst="ellipse">
              <a:avLst/>
            </a:prstGeom>
            <a:solidFill>
              <a:srgbClr val="A3B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b="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4CF9D1-FA5F-7788-B3F3-B9BBE33C0E2A}"/>
                    </a:ext>
                  </a:extLst>
                </p:cNvPr>
                <p:cNvSpPr txBox="1"/>
                <p:nvPr/>
              </p:nvSpPr>
              <p:spPr>
                <a:xfrm>
                  <a:off x="938114" y="5862360"/>
                  <a:ext cx="4528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4CF9D1-FA5F-7788-B3F3-B9BBE33C0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14" y="5862360"/>
                  <a:ext cx="45285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CFDBC-3973-0EB1-4C27-1954EC4D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68" y="124957"/>
            <a:ext cx="10515600" cy="1325563"/>
          </a:xfrm>
        </p:spPr>
        <p:txBody>
          <a:bodyPr/>
          <a:lstStyle/>
          <a:p>
            <a:r>
              <a:rPr lang="en-US" dirty="0"/>
              <a:t>Summary of complexity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3677D-217C-61DA-738D-D8038140A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0077" y="220957"/>
                <a:ext cx="3822114" cy="598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NC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AC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ACC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D3677D-217C-61DA-738D-D8038140A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0077" y="220957"/>
                <a:ext cx="3822114" cy="598517"/>
              </a:xfr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CB923-815B-892E-6E59-A7CC3855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36D169A-2E70-D047-5419-23DC1777675B}"/>
                  </a:ext>
                </a:extLst>
              </p:cNvPr>
              <p:cNvSpPr/>
              <p:nvPr/>
            </p:nvSpPr>
            <p:spPr>
              <a:xfrm>
                <a:off x="1228906" y="3861650"/>
                <a:ext cx="772108" cy="604860"/>
              </a:xfrm>
              <a:prstGeom prst="ellipse">
                <a:avLst/>
              </a:prstGeom>
              <a:solidFill>
                <a:srgbClr val="AAA3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NC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36D169A-2E70-D047-5419-23DC17776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906" y="3861650"/>
                <a:ext cx="772108" cy="60486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77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53E8-FE58-E26C-5AD1-1424F678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of the many topics we didn’t discuss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C35DC-E8BF-AC02-9FBA-C7B46BCB8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191" y="2030599"/>
                <a:ext cx="11117842" cy="414636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Arithmetic</a:t>
                </a:r>
                <a:r>
                  <a:rPr lang="en-US" dirty="0"/>
                  <a:t> circuits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gates)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Monotone</a:t>
                </a:r>
                <a:r>
                  <a:rPr lang="en-US" dirty="0"/>
                  <a:t> circuit lower bounds</a:t>
                </a:r>
              </a:p>
              <a:p>
                <a:r>
                  <a:rPr lang="en-US" dirty="0"/>
                  <a:t>Connections between circuit complexity and </a:t>
                </a:r>
                <a:r>
                  <a:rPr lang="en-US" dirty="0">
                    <a:solidFill>
                      <a:schemeClr val="accent1"/>
                    </a:solidFill>
                  </a:rPr>
                  <a:t>communication</a:t>
                </a:r>
                <a:r>
                  <a:rPr lang="en-US" dirty="0"/>
                  <a:t> complexity</a:t>
                </a:r>
              </a:p>
              <a:p>
                <a:r>
                  <a:rPr lang="en-US" dirty="0"/>
                  <a:t>(Weak)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lower bounds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C35DC-E8BF-AC02-9FBA-C7B46BCB8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191" y="2030599"/>
                <a:ext cx="11117842" cy="4146364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E3C9-9943-5AA5-DAD2-7546B579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0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C83AF-CAF7-F264-36AD-2E4EF3A28C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 complexity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C83AF-CAF7-F264-36AD-2E4EF3A28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83C72-A432-AF2D-7007-8D3309C39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74572" cy="4479482"/>
              </a:xfrm>
            </p:spPr>
            <p:txBody>
              <a:bodyPr/>
              <a:lstStyle/>
              <a:p>
                <a:r>
                  <a:rPr lang="en-US" b="1" dirty="0"/>
                  <a:t>Shannon’s Counting Argument:</a:t>
                </a:r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most</a:t>
                </a:r>
                <a:r>
                  <a:rPr lang="en-US" dirty="0"/>
                  <a:t>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you can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with circuit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then it follows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🙂</a:t>
                </a:r>
              </a:p>
              <a:p>
                <a:r>
                  <a:rPr lang="en-US" dirty="0"/>
                  <a:t>So far, the best circuit complexity lower bound for a function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3.1⋅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[Li, Yang 2022]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83C72-A432-AF2D-7007-8D3309C39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74572" cy="4479482"/>
              </a:xfr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D75C5-4A1D-E29C-027F-FD59158E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27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1D8EAC-56B1-E8B6-8915-C84E691144C8}"/>
              </a:ext>
            </a:extLst>
          </p:cNvPr>
          <p:cNvCxnSpPr>
            <a:cxnSpLocks/>
          </p:cNvCxnSpPr>
          <p:nvPr/>
        </p:nvCxnSpPr>
        <p:spPr>
          <a:xfrm>
            <a:off x="5194738" y="1492760"/>
            <a:ext cx="483805" cy="1181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39B29D-D8BB-8698-0C31-27EF79206912}"/>
              </a:ext>
            </a:extLst>
          </p:cNvPr>
          <p:cNvCxnSpPr>
            <a:cxnSpLocks/>
          </p:cNvCxnSpPr>
          <p:nvPr/>
        </p:nvCxnSpPr>
        <p:spPr>
          <a:xfrm>
            <a:off x="3594538" y="2529342"/>
            <a:ext cx="1325723" cy="508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B9D804-CD3F-EE3A-1C19-62CC06F194DE}"/>
              </a:ext>
            </a:extLst>
          </p:cNvPr>
          <p:cNvCxnSpPr>
            <a:cxnSpLocks/>
          </p:cNvCxnSpPr>
          <p:nvPr/>
        </p:nvCxnSpPr>
        <p:spPr>
          <a:xfrm flipH="1">
            <a:off x="6696995" y="1626566"/>
            <a:ext cx="952434" cy="915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8CE48E-7EE9-E23D-44EB-DF4C6E27FB63}"/>
              </a:ext>
            </a:extLst>
          </p:cNvPr>
          <p:cNvCxnSpPr>
            <a:cxnSpLocks/>
          </p:cNvCxnSpPr>
          <p:nvPr/>
        </p:nvCxnSpPr>
        <p:spPr>
          <a:xfrm flipH="1">
            <a:off x="7271740" y="3057977"/>
            <a:ext cx="1487581" cy="57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C49845-5725-1D3F-568C-4618BF1CBB12}"/>
              </a:ext>
            </a:extLst>
          </p:cNvPr>
          <p:cNvCxnSpPr>
            <a:cxnSpLocks/>
          </p:cNvCxnSpPr>
          <p:nvPr/>
        </p:nvCxnSpPr>
        <p:spPr>
          <a:xfrm flipV="1">
            <a:off x="3491338" y="3537782"/>
            <a:ext cx="1156336" cy="416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8D43DB-43AF-5ABC-6A00-9102B427C82C}"/>
              </a:ext>
            </a:extLst>
          </p:cNvPr>
          <p:cNvCxnSpPr>
            <a:cxnSpLocks/>
          </p:cNvCxnSpPr>
          <p:nvPr/>
        </p:nvCxnSpPr>
        <p:spPr>
          <a:xfrm flipV="1">
            <a:off x="4418572" y="4236442"/>
            <a:ext cx="776166" cy="11427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3E2EC9-F1C4-1D07-5986-DA99EDB4EDB8}"/>
              </a:ext>
            </a:extLst>
          </p:cNvPr>
          <p:cNvCxnSpPr>
            <a:cxnSpLocks/>
          </p:cNvCxnSpPr>
          <p:nvPr/>
        </p:nvCxnSpPr>
        <p:spPr>
          <a:xfrm flipH="1" flipV="1">
            <a:off x="6287288" y="4302355"/>
            <a:ext cx="167893" cy="1076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391C9B-3553-467F-F7EA-A6F0A6F93FCA}"/>
              </a:ext>
            </a:extLst>
          </p:cNvPr>
          <p:cNvCxnSpPr>
            <a:cxnSpLocks/>
          </p:cNvCxnSpPr>
          <p:nvPr/>
        </p:nvCxnSpPr>
        <p:spPr>
          <a:xfrm flipH="1" flipV="1">
            <a:off x="7253678" y="3846786"/>
            <a:ext cx="1266008" cy="993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BEC58-817A-2F2C-BBE8-0165081C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659B25-5B12-15A0-4C1E-D5E577AB7E01}"/>
              </a:ext>
            </a:extLst>
          </p:cNvPr>
          <p:cNvSpPr/>
          <p:nvPr/>
        </p:nvSpPr>
        <p:spPr>
          <a:xfrm>
            <a:off x="4461568" y="2333297"/>
            <a:ext cx="3132157" cy="2090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Circuit Complexity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3A4A05-33D6-801F-27CC-19DD606B5A45}"/>
              </a:ext>
            </a:extLst>
          </p:cNvPr>
          <p:cNvSpPr/>
          <p:nvPr/>
        </p:nvSpPr>
        <p:spPr>
          <a:xfrm>
            <a:off x="1842732" y="1507704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Pseudo-Randomness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BB2FAB-2FA9-56A4-D573-D4F2CF84DCEC}"/>
                  </a:ext>
                </a:extLst>
              </p:cNvPr>
              <p:cNvSpPr/>
              <p:nvPr/>
            </p:nvSpPr>
            <p:spPr>
              <a:xfrm>
                <a:off x="7014130" y="459032"/>
                <a:ext cx="2034804" cy="14250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BB2FAB-2FA9-56A4-D573-D4F2CF84DC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130" y="459032"/>
                <a:ext cx="2034804" cy="14250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F4E24F6-8135-5833-528B-39BBA30385D7}"/>
              </a:ext>
            </a:extLst>
          </p:cNvPr>
          <p:cNvSpPr/>
          <p:nvPr/>
        </p:nvSpPr>
        <p:spPr>
          <a:xfrm>
            <a:off x="1760157" y="3378553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 of Boolean Functions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4DA292-BD9F-EB4A-D62E-063A8338905D}"/>
              </a:ext>
            </a:extLst>
          </p:cNvPr>
          <p:cNvSpPr/>
          <p:nvPr/>
        </p:nvSpPr>
        <p:spPr>
          <a:xfrm>
            <a:off x="8612177" y="2333297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F0A12C-D054-5567-6337-4E8CFE96E086}"/>
              </a:ext>
            </a:extLst>
          </p:cNvPr>
          <p:cNvSpPr/>
          <p:nvPr/>
        </p:nvSpPr>
        <p:spPr>
          <a:xfrm>
            <a:off x="8139190" y="4412070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Theory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211A60-B3C7-6362-9934-16B841E36DDD}"/>
              </a:ext>
            </a:extLst>
          </p:cNvPr>
          <p:cNvSpPr/>
          <p:nvPr/>
        </p:nvSpPr>
        <p:spPr>
          <a:xfrm>
            <a:off x="5558921" y="5199559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A46F96-068E-98CA-F881-C72442E692FD}"/>
              </a:ext>
            </a:extLst>
          </p:cNvPr>
          <p:cNvSpPr/>
          <p:nvPr/>
        </p:nvSpPr>
        <p:spPr>
          <a:xfrm>
            <a:off x="3049923" y="5126972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Complexity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D19F6D-30F8-DBD2-37B0-FBD44AC49814}"/>
              </a:ext>
            </a:extLst>
          </p:cNvPr>
          <p:cNvSpPr/>
          <p:nvPr/>
        </p:nvSpPr>
        <p:spPr>
          <a:xfrm>
            <a:off x="4116297" y="293788"/>
            <a:ext cx="2034804" cy="142502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1078073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2F111-D1B1-5C45-D0E3-0F559150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886"/>
            <a:ext cx="10515600" cy="1325563"/>
          </a:xfrm>
        </p:spPr>
        <p:txBody>
          <a:bodyPr/>
          <a:lstStyle/>
          <a:p>
            <a:r>
              <a:rPr lang="en-US" dirty="0"/>
              <a:t>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56CB-BE74-4458-75F8-11DD5B47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00" y="1897451"/>
            <a:ext cx="11061087" cy="5094790"/>
          </a:xfrm>
        </p:spPr>
        <p:txBody>
          <a:bodyPr>
            <a:normAutofit/>
          </a:bodyPr>
          <a:lstStyle/>
          <a:p>
            <a:r>
              <a:rPr lang="en-US" dirty="0"/>
              <a:t>Consider enrolling in my seminar course next quarter!</a:t>
            </a:r>
          </a:p>
          <a:p>
            <a:r>
              <a:rPr lang="en-US" dirty="0"/>
              <a:t>Topic: </a:t>
            </a:r>
            <a:r>
              <a:rPr lang="en-US" dirty="0">
                <a:solidFill>
                  <a:schemeClr val="accent1"/>
                </a:solidFill>
              </a:rPr>
              <a:t>Derandomizing Space-Bounded Computation</a:t>
            </a:r>
          </a:p>
          <a:p>
            <a:pPr lvl="1"/>
            <a:r>
              <a:rPr lang="en-US" dirty="0"/>
              <a:t>Is randomness ever necessary for space-efficient computation?</a:t>
            </a:r>
          </a:p>
          <a:p>
            <a:r>
              <a:rPr lang="en-US" dirty="0"/>
              <a:t>Less emphasis on exercises, more emphasis on cutting-edge research</a:t>
            </a:r>
          </a:p>
          <a:p>
            <a:pPr lvl="1"/>
            <a:r>
              <a:rPr lang="en-US" dirty="0"/>
              <a:t>Will not count as a graduate elective</a:t>
            </a:r>
          </a:p>
          <a:p>
            <a:r>
              <a:rPr lang="en-US" dirty="0"/>
              <a:t>Also consider Sasha </a:t>
            </a:r>
            <a:r>
              <a:rPr lang="en-US" dirty="0" err="1"/>
              <a:t>Razborov’s</a:t>
            </a:r>
            <a:r>
              <a:rPr lang="en-US" dirty="0"/>
              <a:t> complexity theory course in the spring!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01001-765F-5346-6D19-7DBFAB63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43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ED7C-454A-C48B-A5C1-804EC0E5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7F68-AD49-B619-14D6-A772DF17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1" y="1797269"/>
            <a:ext cx="10876547" cy="4893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Being your instructor has been a privilege</a:t>
            </a:r>
          </a:p>
          <a:p>
            <a:pPr>
              <a:lnSpc>
                <a:spcPct val="150000"/>
              </a:lnSpc>
            </a:pPr>
            <a:r>
              <a:rPr lang="en-US" dirty="0"/>
              <a:t>I look forward to reading your expositions</a:t>
            </a:r>
          </a:p>
          <a:p>
            <a:pPr>
              <a:lnSpc>
                <a:spcPct val="150000"/>
              </a:lnSpc>
            </a:pPr>
            <a:r>
              <a:rPr lang="en-US" dirty="0"/>
              <a:t>Please fill out the Graduate Course Feedback Form using </a:t>
            </a:r>
            <a:r>
              <a:rPr lang="en-US" dirty="0" err="1"/>
              <a:t>My.UChicago</a:t>
            </a:r>
            <a:r>
              <a:rPr lang="en-US" dirty="0"/>
              <a:t> (deadline is Sunday, December 15)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D232-8FCE-FB02-92BE-8224BCE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89B6-9C76-412C-7790-E49D8EF2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60F12-5F83-7F48-6C95-CC882C2653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better tools for reasoning about </a:t>
                </a:r>
                <a:r>
                  <a:rPr lang="en-US" dirty="0">
                    <a:solidFill>
                      <a:schemeClr val="accent1"/>
                    </a:solidFill>
                  </a:rPr>
                  <a:t>shallow</a:t>
                </a:r>
                <a:r>
                  <a:rPr lang="en-US" dirty="0"/>
                  <a:t> circuits</a:t>
                </a:r>
              </a:p>
              <a:p>
                <a:r>
                  <a:rPr lang="en-US" dirty="0"/>
                  <a:t>Constant-depth circuits represent </a:t>
                </a:r>
                <a:r>
                  <a:rPr lang="en-US" dirty="0">
                    <a:solidFill>
                      <a:schemeClr val="accent1"/>
                    </a:solidFill>
                  </a:rPr>
                  <a:t>ultra-fast parallel algorithms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Work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60F12-5F83-7F48-6C95-CC882C265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DB4C-E471-8143-CC2C-096AF478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AC82-F470-C216-17A3-CE23ED7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circuits can do interesting stuff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E1753-F6AE-67E9-D34B-135BBF0501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747953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Examples of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Three-to-two addition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Examples of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Integer addition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Promise majority (Exercise 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E1753-F6AE-67E9-D34B-135BBF050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747953" cy="4351338"/>
              </a:xfrm>
              <a:blipFill>
                <a:blip r:embed="rId2"/>
                <a:stretch>
                  <a:fillRect l="-2314" r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4BC23-D336-5EEB-6E18-3D47E7E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llout: Line 5">
                <a:extLst>
                  <a:ext uri="{FF2B5EF4-FFF2-40B4-BE49-F238E27FC236}">
                    <a16:creationId xmlns:a16="http://schemas.microsoft.com/office/drawing/2014/main" id="{B77EEF8B-7097-9EC0-25B6-56757665BBA6}"/>
                  </a:ext>
                </a:extLst>
              </p:cNvPr>
              <p:cNvSpPr/>
              <p:nvPr/>
            </p:nvSpPr>
            <p:spPr>
              <a:xfrm>
                <a:off x="7176610" y="2404044"/>
                <a:ext cx="4080387" cy="2049911"/>
              </a:xfrm>
              <a:prstGeom prst="borderCallout1">
                <a:avLst>
                  <a:gd name="adj1" fmla="val 23398"/>
                  <a:gd name="adj2" fmla="val 42"/>
                  <a:gd name="adj3" fmla="val -7208"/>
                  <a:gd name="adj4" fmla="val -3496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“Local functions”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Each output bit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input bits</a:t>
                </a:r>
              </a:p>
            </p:txBody>
          </p:sp>
        </mc:Choice>
        <mc:Fallback xmlns="">
          <p:sp>
            <p:nvSpPr>
              <p:cNvPr id="6" name="Callout: Line 5">
                <a:extLst>
                  <a:ext uri="{FF2B5EF4-FFF2-40B4-BE49-F238E27FC236}">
                    <a16:creationId xmlns:a16="http://schemas.microsoft.com/office/drawing/2014/main" id="{B77EEF8B-7097-9EC0-25B6-56757665B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610" y="2404044"/>
                <a:ext cx="4080387" cy="2049911"/>
              </a:xfrm>
              <a:prstGeom prst="borderCallout1">
                <a:avLst>
                  <a:gd name="adj1" fmla="val 23398"/>
                  <a:gd name="adj2" fmla="val 42"/>
                  <a:gd name="adj3" fmla="val -7208"/>
                  <a:gd name="adj4" fmla="val -34960"/>
                </a:avLst>
              </a:prstGeom>
              <a:blipFill>
                <a:blip r:embed="rId3"/>
                <a:stretch>
                  <a:fillRect r="-2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AC82-F470-C216-17A3-CE23ED7F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circuits can do interesting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4BC23-D336-5EEB-6E18-3D47E7E4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6793F7-3782-BEB9-AC5B-B1039752175D}"/>
              </a:ext>
            </a:extLst>
          </p:cNvPr>
          <p:cNvSpPr txBox="1">
            <a:spLocks/>
          </p:cNvSpPr>
          <p:nvPr/>
        </p:nvSpPr>
        <p:spPr>
          <a:xfrm>
            <a:off x="5752408" y="1825625"/>
            <a:ext cx="62428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6283560-B03D-76EB-1D19-69CFF7B62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82084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Examples of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Nisan-</a:t>
                </a:r>
                <a:r>
                  <a:rPr lang="en-US" dirty="0" err="1"/>
                  <a:t>Wigderson</a:t>
                </a:r>
                <a:r>
                  <a:rPr lang="en-US" dirty="0"/>
                  <a:t> PRG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Examples of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All symmetric functions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SYM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Iterated integer addition (Exercise 5)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Candidate cryptographic PRFs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6283560-B03D-76EB-1D19-69CFF7B62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82084" cy="4351338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llout: Line 7">
                <a:extLst>
                  <a:ext uri="{FF2B5EF4-FFF2-40B4-BE49-F238E27FC236}">
                    <a16:creationId xmlns:a16="http://schemas.microsoft.com/office/drawing/2014/main" id="{9420435B-7F24-52EE-1B24-303B49F50BAC}"/>
                  </a:ext>
                </a:extLst>
              </p:cNvPr>
              <p:cNvSpPr/>
              <p:nvPr/>
            </p:nvSpPr>
            <p:spPr>
              <a:xfrm>
                <a:off x="7153425" y="3275914"/>
                <a:ext cx="3457867" cy="711296"/>
              </a:xfrm>
              <a:prstGeom prst="borderCallout1">
                <a:avLst>
                  <a:gd name="adj1" fmla="val 44325"/>
                  <a:gd name="adj2" fmla="val 394"/>
                  <a:gd name="adj3" fmla="val 49908"/>
                  <a:gd name="adj4" fmla="val -4481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182880"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Neural Networks</a:t>
                </a:r>
              </a:p>
            </p:txBody>
          </p:sp>
        </mc:Choice>
        <mc:Fallback xmlns="">
          <p:sp>
            <p:nvSpPr>
              <p:cNvPr id="8" name="Callout: Line 7">
                <a:extLst>
                  <a:ext uri="{FF2B5EF4-FFF2-40B4-BE49-F238E27FC236}">
                    <a16:creationId xmlns:a16="http://schemas.microsoft.com/office/drawing/2014/main" id="{9420435B-7F24-52EE-1B24-303B49F50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425" y="3275914"/>
                <a:ext cx="3457867" cy="711296"/>
              </a:xfrm>
              <a:prstGeom prst="borderCallout1">
                <a:avLst>
                  <a:gd name="adj1" fmla="val 44325"/>
                  <a:gd name="adj2" fmla="val 394"/>
                  <a:gd name="adj3" fmla="val 49908"/>
                  <a:gd name="adj4" fmla="val -44817"/>
                </a:avLst>
              </a:prstGeom>
              <a:blipFill>
                <a:blip r:embed="rId3"/>
                <a:stretch>
                  <a:fillRect b="-8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99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47AD-962D-54EE-F2FD-16AE3DFB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circuits can do interesting stuff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E9AF1-C65E-A859-C170-7D8CFE119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Examples of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Majority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Examples of problems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connectivity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E9AF1-C65E-A859-C170-7D8CFE119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6ADD-A5B3-F81B-2205-2EEB3693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4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A14FA2-EEC0-47BE-15EE-E37F8B95F6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A14FA2-EEC0-47BE-15EE-E37F8B95F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9C08F-4ED4-2DF5-5E0C-CBC8EC6C5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one of my favorite complexity classes!</a:t>
                </a:r>
              </a:p>
              <a:p>
                <a:r>
                  <a:rPr lang="en-US" dirty="0"/>
                  <a:t>The theory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a “</a:t>
                </a:r>
                <a:r>
                  <a:rPr lang="en-US" dirty="0">
                    <a:solidFill>
                      <a:schemeClr val="accent1"/>
                    </a:solidFill>
                  </a:rPr>
                  <a:t>mini complexity theory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Maybe someday, your great-grandchildren will understand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</m:oMath>
                </a14:m>
                <a:r>
                  <a:rPr lang="en-US" dirty="0"/>
                  <a:t> as thoroughly as we understand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today…</a:t>
                </a:r>
              </a:p>
              <a:p>
                <a:r>
                  <a:rPr lang="en-US" dirty="0"/>
                  <a:t>Studying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gives us a taste of that glorious future 🙂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9C08F-4ED4-2DF5-5E0C-CBC8EC6C5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E9A2-AADF-6132-E0F7-A377A842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9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6914-F502-CFEF-EFE8-E618BB93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Razborov-Smolensky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930F0-9D50-90B7-F124-CD53321CE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be any field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Theorem: </a:t>
                </a:r>
                <a:r>
                  <a:rPr lang="en-US" dirty="0"/>
                  <a:t>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probabilistic polynomial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 contrast, the parity function cannot be approximated by low-degree polynomials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930F0-9D50-90B7-F124-CD53321CE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D0F7E-DC81-0166-8238-5451BD7F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9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96396</TotalTime>
  <Words>1761</Words>
  <Application>Microsoft Office PowerPoint</Application>
  <PresentationFormat>Widescreen</PresentationFormat>
  <Paragraphs>247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Circuit Complexity: Autumn 2024 Course Summary &amp; Review</vt:lpstr>
      <vt:lpstr>Circuits vs. Turing machines</vt:lpstr>
      <vt:lpstr>Circuit complexity and "P" vs. "NP"</vt:lpstr>
      <vt:lpstr>Shallow circuits</vt:lpstr>
      <vt:lpstr>Shallow circuits can do interesting stuff</vt:lpstr>
      <vt:lpstr>Shallow circuits can do interesting stuff</vt:lpstr>
      <vt:lpstr>Shallow circuits can do interesting stuff</vt:lpstr>
      <vt:lpstr>The complexity class 〖"AC" 〗^0</vt:lpstr>
      <vt:lpstr>The Razborov-Smolensky method</vt:lpstr>
      <vt:lpstr>Weak polynomial representations</vt:lpstr>
      <vt:lpstr>Impagliazzo’s Hard-Core Lemma</vt:lpstr>
      <vt:lpstr>Yao’s XOR Lemma </vt:lpstr>
      <vt:lpstr>Nisan-Wigderson Pseudorandom Generator</vt:lpstr>
      <vt:lpstr>PowerPoint Presentation</vt:lpstr>
      <vt:lpstr>The Switching Lemma</vt:lpstr>
      <vt:lpstr>The 〖"AC" 〗^0 Criticality Theorem</vt:lpstr>
      <vt:lpstr>Fourier analysis of Boolean functions</vt:lpstr>
      <vt:lpstr>〖"AC" 〗^0 Fourier tail bound</vt:lpstr>
      <vt:lpstr>Limited independence fools 〖"AC" 〗^0</vt:lpstr>
      <vt:lpstr>PowerPoint Presentation</vt:lpstr>
      <vt:lpstr>Beyond 〖"AC" 〗^0: Sipser’s program</vt:lpstr>
      <vt:lpstr>The frontier of Sipser’s program: "ACC"</vt:lpstr>
      <vt:lpstr>Natural properties</vt:lpstr>
      <vt:lpstr>How powerful are natural proofs?</vt:lpstr>
      <vt:lpstr>Natural proofs: Interpretation</vt:lpstr>
      <vt:lpstr>The complexity class 〖"NC" 〗^1</vt:lpstr>
      <vt:lpstr>Formula lower bounds</vt:lpstr>
      <vt:lpstr>Summary of complexity classes</vt:lpstr>
      <vt:lpstr>A few of the many topics we didn’t discuss</vt:lpstr>
      <vt:lpstr>PowerPoint Presentation</vt:lpstr>
      <vt:lpstr>Advertisement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Complexity Course Summary &amp; Review</dc:title>
  <dc:creator>William Hoza</dc:creator>
  <cp:lastModifiedBy>William Hoza</cp:lastModifiedBy>
  <cp:revision>254</cp:revision>
  <dcterms:created xsi:type="dcterms:W3CDTF">2022-12-12T23:26:37Z</dcterms:created>
  <dcterms:modified xsi:type="dcterms:W3CDTF">2024-12-05T15:27:16Z</dcterms:modified>
</cp:coreProperties>
</file>