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448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627" r:id="rId11"/>
    <p:sldId id="630" r:id="rId12"/>
    <p:sldId id="635" r:id="rId13"/>
    <p:sldId id="636" r:id="rId14"/>
    <p:sldId id="644" r:id="rId15"/>
    <p:sldId id="643" r:id="rId16"/>
    <p:sldId id="649" r:id="rId17"/>
    <p:sldId id="657" r:id="rId18"/>
    <p:sldId id="650" r:id="rId19"/>
    <p:sldId id="651" r:id="rId20"/>
    <p:sldId id="652" r:id="rId21"/>
    <p:sldId id="653" r:id="rId22"/>
    <p:sldId id="654" r:id="rId23"/>
    <p:sldId id="655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1" autoAdjust="0"/>
    <p:restoredTop sz="90166" autoAdjust="0"/>
  </p:normalViewPr>
  <p:slideViewPr>
    <p:cSldViewPr snapToGrid="0">
      <p:cViewPr varScale="1">
        <p:scale>
          <a:sx n="142" d="100"/>
          <a:sy n="142" d="100"/>
        </p:scale>
        <p:origin x="43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7.png"/><Relationship Id="rId7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1A25-93C3-6F82-FC0B-04639F6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64"/>
            <a:ext cx="10515600" cy="1325563"/>
          </a:xfrm>
        </p:spPr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Another TM variant: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TM”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Transition function: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acceptance, rejection,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  <a:blipFill>
                <a:blip r:embed="rId2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941FB-19D9-7C6E-6D7B-4FB55E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FDE918-8CA8-E2C6-B95A-43E41B2E25B3}"/>
              </a:ext>
            </a:extLst>
          </p:cNvPr>
          <p:cNvGrpSpPr/>
          <p:nvPr/>
        </p:nvGrpSpPr>
        <p:grpSpPr>
          <a:xfrm>
            <a:off x="4690444" y="2397531"/>
            <a:ext cx="7501556" cy="4092652"/>
            <a:chOff x="4690444" y="2397531"/>
            <a:chExt cx="7501556" cy="40926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61F4C6-F562-6E1E-B5FC-90E9C682F7AE}"/>
                </a:ext>
              </a:extLst>
            </p:cNvPr>
            <p:cNvGrpSpPr/>
            <p:nvPr/>
          </p:nvGrpSpPr>
          <p:grpSpPr>
            <a:xfrm>
              <a:off x="6227135" y="2397531"/>
              <a:ext cx="5964865" cy="1031469"/>
              <a:chOff x="6227135" y="680484"/>
              <a:chExt cx="5964865" cy="1031469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2A6012F-98BE-1426-5C09-2B6F54559154}"/>
                  </a:ext>
                </a:extLst>
              </p:cNvPr>
              <p:cNvCxnSpPr/>
              <p:nvPr/>
            </p:nvCxnSpPr>
            <p:spPr>
              <a:xfrm>
                <a:off x="6227135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3DBD1E-DA7E-A2C8-62FF-FAAEF6868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35" y="701749"/>
                <a:ext cx="5964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1B8681-8CDC-9A42-B37E-8BC516AC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35" y="1690688"/>
                <a:ext cx="5964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90D786-F3C4-B044-C046-7507DAA24957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63E7060-B767-DEF9-889C-9F314F1D89C4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CBC3F5E-D91E-EA50-740C-52B7BFFD31FC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5AECD9A-D98F-D357-10B5-63EAF8A27961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7405FE6-CFC6-F636-00EA-85F32B8034D2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C881CF-8147-436B-A571-FC8A745FA444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A0">
              <a:extLst>
                <a:ext uri="{FF2B5EF4-FFF2-40B4-BE49-F238E27FC236}">
                  <a16:creationId xmlns:a16="http://schemas.microsoft.com/office/drawing/2014/main" id="{0794A8CE-682D-F74B-A1B2-3FAB7510F14D}"/>
                </a:ext>
              </a:extLst>
            </p:cNvPr>
            <p:cNvSpPr txBox="1"/>
            <p:nvPr/>
          </p:nvSpPr>
          <p:spPr>
            <a:xfrm>
              <a:off x="7432162" y="261024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7" name="B1">
              <a:extLst>
                <a:ext uri="{FF2B5EF4-FFF2-40B4-BE49-F238E27FC236}">
                  <a16:creationId xmlns:a16="http://schemas.microsoft.com/office/drawing/2014/main" id="{DE42D8C5-F113-0E53-23C7-9743DD9E3E78}"/>
                </a:ext>
              </a:extLst>
            </p:cNvPr>
            <p:cNvSpPr txBox="1"/>
            <p:nvPr/>
          </p:nvSpPr>
          <p:spPr>
            <a:xfrm>
              <a:off x="8378458" y="261024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8" name="C1">
              <a:extLst>
                <a:ext uri="{FF2B5EF4-FFF2-40B4-BE49-F238E27FC236}">
                  <a16:creationId xmlns:a16="http://schemas.microsoft.com/office/drawing/2014/main" id="{BDE6CE31-0BD9-0F59-46CD-50C04D22B377}"/>
                </a:ext>
              </a:extLst>
            </p:cNvPr>
            <p:cNvSpPr txBox="1"/>
            <p:nvPr/>
          </p:nvSpPr>
          <p:spPr>
            <a:xfrm>
              <a:off x="9367285" y="263488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/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A0">
                  <a:extLst>
                    <a:ext uri="{FF2B5EF4-FFF2-40B4-BE49-F238E27FC236}">
                      <a16:creationId xmlns:a16="http://schemas.microsoft.com/office/drawing/2014/main" id="{5F7CB9ED-8D9C-4866-0B68-F21FFE19D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4561E7-EA27-E770-951A-CF061E1A6332}"/>
                </a:ext>
              </a:extLst>
            </p:cNvPr>
            <p:cNvGrpSpPr/>
            <p:nvPr/>
          </p:nvGrpSpPr>
          <p:grpSpPr>
            <a:xfrm>
              <a:off x="6227135" y="4568459"/>
              <a:ext cx="5964865" cy="1031469"/>
              <a:chOff x="6227135" y="680484"/>
              <a:chExt cx="5964865" cy="1031469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766A8F9-6802-9FC4-A18B-BB9A4F111D32}"/>
                  </a:ext>
                </a:extLst>
              </p:cNvPr>
              <p:cNvCxnSpPr/>
              <p:nvPr/>
            </p:nvCxnSpPr>
            <p:spPr>
              <a:xfrm>
                <a:off x="6227135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68D9549-F326-D990-3450-70EB22C16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35" y="701749"/>
                <a:ext cx="5964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59E67E4-7BC5-B1FB-0514-EAE2C8019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35" y="1690688"/>
                <a:ext cx="5964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00E7EC-3501-8783-A416-CD5357F7EBAB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4F19CD-C7F1-750F-AC7A-620718A8AA26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B8752EC-C63B-C34F-1C33-7D2267B39309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C827BC-3351-2084-0A41-5CA9881B1292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A708150-A82B-3B1C-EB42-9187E1E87839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14A8CD5-4629-BA3B-0E0C-D853BCD3E0CC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5CEA137-57EE-DC5E-7963-2241610C12FA}"/>
                </a:ext>
              </a:extLst>
            </p:cNvPr>
            <p:cNvSpPr/>
            <p:nvPr/>
          </p:nvSpPr>
          <p:spPr>
            <a:xfrm>
              <a:off x="8222513" y="5385934"/>
              <a:ext cx="832882" cy="729030"/>
            </a:xfrm>
            <a:prstGeom prst="triangle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44ECFF-EDDF-34E9-5A59-8A7E6D3E450A}"/>
                </a:ext>
              </a:extLst>
            </p:cNvPr>
            <p:cNvSpPr/>
            <p:nvPr/>
          </p:nvSpPr>
          <p:spPr>
            <a:xfrm>
              <a:off x="5121823" y="3930358"/>
              <a:ext cx="2574133" cy="1940709"/>
            </a:xfrm>
            <a:custGeom>
              <a:avLst/>
              <a:gdLst>
                <a:gd name="connsiteX0" fmla="*/ 2276272 w 2324068"/>
                <a:gd name="connsiteY0" fmla="*/ 0 h 360615"/>
                <a:gd name="connsiteX1" fmla="*/ 2023353 w 2324068"/>
                <a:gd name="connsiteY1" fmla="*/ 340469 h 360615"/>
                <a:gd name="connsiteX2" fmla="*/ 0 w 2324068"/>
                <a:gd name="connsiteY2" fmla="*/ 291830 h 360615"/>
                <a:gd name="connsiteX0" fmla="*/ 2276272 w 2283976"/>
                <a:gd name="connsiteY0" fmla="*/ 0 h 360615"/>
                <a:gd name="connsiteX1" fmla="*/ 1624519 w 2283976"/>
                <a:gd name="connsiteY1" fmla="*/ 340469 h 360615"/>
                <a:gd name="connsiteX2" fmla="*/ 0 w 2283976"/>
                <a:gd name="connsiteY2" fmla="*/ 291830 h 360615"/>
                <a:gd name="connsiteX0" fmla="*/ 2276272 w 2276272"/>
                <a:gd name="connsiteY0" fmla="*/ 0 h 360615"/>
                <a:gd name="connsiteX1" fmla="*/ 1624519 w 2276272"/>
                <a:gd name="connsiteY1" fmla="*/ 340469 h 360615"/>
                <a:gd name="connsiteX2" fmla="*/ 0 w 2276272"/>
                <a:gd name="connsiteY2" fmla="*/ 291830 h 360615"/>
                <a:gd name="connsiteX0" fmla="*/ 2276272 w 2276272"/>
                <a:gd name="connsiteY0" fmla="*/ 0 h 385604"/>
                <a:gd name="connsiteX1" fmla="*/ 1435675 w 2276272"/>
                <a:gd name="connsiteY1" fmla="*/ 370286 h 385604"/>
                <a:gd name="connsiteX2" fmla="*/ 0 w 2276272"/>
                <a:gd name="connsiteY2" fmla="*/ 291830 h 385604"/>
                <a:gd name="connsiteX0" fmla="*/ 1242602 w 1242602"/>
                <a:gd name="connsiteY0" fmla="*/ 0 h 1893171"/>
                <a:gd name="connsiteX1" fmla="*/ 402005 w 1242602"/>
                <a:gd name="connsiteY1" fmla="*/ 370286 h 1893171"/>
                <a:gd name="connsiteX2" fmla="*/ 0 w 1242602"/>
                <a:gd name="connsiteY2" fmla="*/ 1892030 h 1893171"/>
                <a:gd name="connsiteX0" fmla="*/ 1242602 w 1242602"/>
                <a:gd name="connsiteY0" fmla="*/ 0 h 1892030"/>
                <a:gd name="connsiteX1" fmla="*/ 402005 w 1242602"/>
                <a:gd name="connsiteY1" fmla="*/ 370286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2574133 w 2574133"/>
                <a:gd name="connsiteY0" fmla="*/ 0 h 1940709"/>
                <a:gd name="connsiteX1" fmla="*/ 958597 w 2574133"/>
                <a:gd name="connsiteY1" fmla="*/ 5481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133" h="1940709">
                  <a:moveTo>
                    <a:pt x="2574133" y="0"/>
                  </a:moveTo>
                  <a:cubicBezTo>
                    <a:pt x="2510902" y="399447"/>
                    <a:pt x="1272732" y="275382"/>
                    <a:pt x="972997" y="461773"/>
                  </a:cubicBezTo>
                  <a:cubicBezTo>
                    <a:pt x="673262" y="648164"/>
                    <a:pt x="215702" y="1462575"/>
                    <a:pt x="0" y="19407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2BE2A5-361A-10BB-6AEF-81DDA6CB584C}"/>
                </a:ext>
              </a:extLst>
            </p:cNvPr>
            <p:cNvSpPr/>
            <p:nvPr/>
          </p:nvSpPr>
          <p:spPr>
            <a:xfrm>
              <a:off x="5171519" y="6116553"/>
              <a:ext cx="3466643" cy="373630"/>
            </a:xfrm>
            <a:custGeom>
              <a:avLst/>
              <a:gdLst>
                <a:gd name="connsiteX0" fmla="*/ 4192622 w 4429764"/>
                <a:gd name="connsiteY0" fmla="*/ 1712068 h 2024265"/>
                <a:gd name="connsiteX1" fmla="*/ 4085617 w 4429764"/>
                <a:gd name="connsiteY1" fmla="*/ 2023353 h 2024265"/>
                <a:gd name="connsiteX2" fmla="*/ 894945 w 4429764"/>
                <a:gd name="connsiteY2" fmla="*/ 1624519 h 2024265"/>
                <a:gd name="connsiteX3" fmla="*/ 1342417 w 4429764"/>
                <a:gd name="connsiteY3" fmla="*/ 379379 h 2024265"/>
                <a:gd name="connsiteX4" fmla="*/ 0 w 4429764"/>
                <a:gd name="connsiteY4" fmla="*/ 0 h 2024265"/>
                <a:gd name="connsiteX0" fmla="*/ 4192622 w 4232318"/>
                <a:gd name="connsiteY0" fmla="*/ 1712068 h 1995260"/>
                <a:gd name="connsiteX1" fmla="*/ 3112851 w 4232318"/>
                <a:gd name="connsiteY1" fmla="*/ 1994170 h 1995260"/>
                <a:gd name="connsiteX2" fmla="*/ 894945 w 4232318"/>
                <a:gd name="connsiteY2" fmla="*/ 1624519 h 1995260"/>
                <a:gd name="connsiteX3" fmla="*/ 1342417 w 4232318"/>
                <a:gd name="connsiteY3" fmla="*/ 379379 h 1995260"/>
                <a:gd name="connsiteX4" fmla="*/ 0 w 4232318"/>
                <a:gd name="connsiteY4" fmla="*/ 0 h 1995260"/>
                <a:gd name="connsiteX0" fmla="*/ 4192622 w 4192622"/>
                <a:gd name="connsiteY0" fmla="*/ 1712068 h 1996589"/>
                <a:gd name="connsiteX1" fmla="*/ 311285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6589"/>
                <a:gd name="connsiteX1" fmla="*/ 278211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4420"/>
                <a:gd name="connsiteX1" fmla="*/ 2782111 w 4192622"/>
                <a:gd name="connsiteY1" fmla="*/ 1994170 h 1994420"/>
                <a:gd name="connsiteX2" fmla="*/ 1034093 w 4192622"/>
                <a:gd name="connsiteY2" fmla="*/ 1723910 h 1994420"/>
                <a:gd name="connsiteX3" fmla="*/ 1342417 w 4192622"/>
                <a:gd name="connsiteY3" fmla="*/ 379379 h 1994420"/>
                <a:gd name="connsiteX4" fmla="*/ 0 w 4192622"/>
                <a:gd name="connsiteY4" fmla="*/ 0 h 1994420"/>
                <a:gd name="connsiteX0" fmla="*/ 4192622 w 4192622"/>
                <a:gd name="connsiteY0" fmla="*/ 1712068 h 1999620"/>
                <a:gd name="connsiteX1" fmla="*/ 2782111 w 4192622"/>
                <a:gd name="connsiteY1" fmla="*/ 1994170 h 1999620"/>
                <a:gd name="connsiteX2" fmla="*/ 1034093 w 4192622"/>
                <a:gd name="connsiteY2" fmla="*/ 1723910 h 1999620"/>
                <a:gd name="connsiteX3" fmla="*/ 0 w 4192622"/>
                <a:gd name="connsiteY3" fmla="*/ 0 h 1999620"/>
                <a:gd name="connsiteX0" fmla="*/ 3158529 w 3158529"/>
                <a:gd name="connsiteY0" fmla="*/ 0 h 287552"/>
                <a:gd name="connsiteX1" fmla="*/ 1748018 w 3158529"/>
                <a:gd name="connsiteY1" fmla="*/ 282102 h 287552"/>
                <a:gd name="connsiteX2" fmla="*/ 0 w 3158529"/>
                <a:gd name="connsiteY2" fmla="*/ 11842 h 287552"/>
                <a:gd name="connsiteX0" fmla="*/ 3128712 w 3128712"/>
                <a:gd name="connsiteY0" fmla="*/ 0 h 300583"/>
                <a:gd name="connsiteX1" fmla="*/ 1718201 w 3128712"/>
                <a:gd name="connsiteY1" fmla="*/ 282102 h 300583"/>
                <a:gd name="connsiteX2" fmla="*/ 0 w 3128712"/>
                <a:gd name="connsiteY2" fmla="*/ 51598 h 300583"/>
                <a:gd name="connsiteX0" fmla="*/ 3128712 w 3128712"/>
                <a:gd name="connsiteY0" fmla="*/ 0 h 51598"/>
                <a:gd name="connsiteX1" fmla="*/ 0 w 3128712"/>
                <a:gd name="connsiteY1" fmla="*/ 51598 h 51598"/>
                <a:gd name="connsiteX0" fmla="*/ 3128712 w 3128712"/>
                <a:gd name="connsiteY0" fmla="*/ 0 h 264978"/>
                <a:gd name="connsiteX1" fmla="*/ 0 w 3128712"/>
                <a:gd name="connsiteY1" fmla="*/ 51598 h 264978"/>
                <a:gd name="connsiteX0" fmla="*/ 3128712 w 3128712"/>
                <a:gd name="connsiteY0" fmla="*/ 0 h 377356"/>
                <a:gd name="connsiteX1" fmla="*/ 0 w 3128712"/>
                <a:gd name="connsiteY1" fmla="*/ 51598 h 377356"/>
                <a:gd name="connsiteX0" fmla="*/ 3466643 w 3466643"/>
                <a:gd name="connsiteY0" fmla="*/ 0 h 364082"/>
                <a:gd name="connsiteX1" fmla="*/ 0 w 3466643"/>
                <a:gd name="connsiteY1" fmla="*/ 21781 h 364082"/>
                <a:gd name="connsiteX0" fmla="*/ 3466643 w 3466643"/>
                <a:gd name="connsiteY0" fmla="*/ 0 h 373630"/>
                <a:gd name="connsiteX1" fmla="*/ 0 w 3466643"/>
                <a:gd name="connsiteY1" fmla="*/ 43381 h 37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6643" h="373630">
                  <a:moveTo>
                    <a:pt x="3466643" y="0"/>
                  </a:moveTo>
                  <a:cubicBezTo>
                    <a:pt x="3338139" y="573790"/>
                    <a:pt x="784487" y="403869"/>
                    <a:pt x="0" y="433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A0">
                  <a:extLst>
                    <a:ext uri="{FF2B5EF4-FFF2-40B4-BE49-F238E27FC236}">
                      <a16:creationId xmlns:a16="http://schemas.microsoft.com/office/drawing/2014/main" id="{D123DE3B-4EC4-6E02-1263-485558D4DB1F}"/>
                    </a:ext>
                  </a:extLst>
                </p:cNvPr>
                <p:cNvSpPr txBox="1"/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A0">
                  <a:extLst>
                    <a:ext uri="{FF2B5EF4-FFF2-40B4-BE49-F238E27FC236}">
                      <a16:creationId xmlns:a16="http://schemas.microsoft.com/office/drawing/2014/main" id="{54FB4DBF-C49B-9B06-081A-E15F7F05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A0">
                  <a:extLst>
                    <a:ext uri="{FF2B5EF4-FFF2-40B4-BE49-F238E27FC236}">
                      <a16:creationId xmlns:a16="http://schemas.microsoft.com/office/drawing/2014/main" id="{37DE2D23-5B90-A98B-31FE-B92A18C7D1CE}"/>
                    </a:ext>
                  </a:extLst>
                </p:cNvPr>
                <p:cNvSpPr txBox="1"/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A0">
                  <a:extLst>
                    <a:ext uri="{FF2B5EF4-FFF2-40B4-BE49-F238E27FC236}">
                      <a16:creationId xmlns:a16="http://schemas.microsoft.com/office/drawing/2014/main" id="{A6B73E79-3542-0489-D09D-35B3B1FF1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/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A0">
                  <a:extLst>
                    <a:ext uri="{FF2B5EF4-FFF2-40B4-BE49-F238E27FC236}">
                      <a16:creationId xmlns:a16="http://schemas.microsoft.com/office/drawing/2014/main" id="{E0BDF7AF-C93A-934D-3727-D8264E650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0">
              <a:extLst>
                <a:ext uri="{FF2B5EF4-FFF2-40B4-BE49-F238E27FC236}">
                  <a16:creationId xmlns:a16="http://schemas.microsoft.com/office/drawing/2014/main" id="{08781281-E107-32FE-7FD7-DBC6BF77177B}"/>
                </a:ext>
              </a:extLst>
            </p:cNvPr>
            <p:cNvSpPr txBox="1"/>
            <p:nvPr/>
          </p:nvSpPr>
          <p:spPr>
            <a:xfrm>
              <a:off x="7423298" y="479180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9" name="A0">
              <a:extLst>
                <a:ext uri="{FF2B5EF4-FFF2-40B4-BE49-F238E27FC236}">
                  <a16:creationId xmlns:a16="http://schemas.microsoft.com/office/drawing/2014/main" id="{5F9DD672-E400-6951-951D-E68CCEE6EA2E}"/>
                </a:ext>
              </a:extLst>
            </p:cNvPr>
            <p:cNvSpPr txBox="1"/>
            <p:nvPr/>
          </p:nvSpPr>
          <p:spPr>
            <a:xfrm>
              <a:off x="8369594" y="477590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</a:p>
          </p:txBody>
        </p:sp>
        <p:sp>
          <p:nvSpPr>
            <p:cNvPr id="70" name="A0">
              <a:extLst>
                <a:ext uri="{FF2B5EF4-FFF2-40B4-BE49-F238E27FC236}">
                  <a16:creationId xmlns:a16="http://schemas.microsoft.com/office/drawing/2014/main" id="{8D9C0FF6-51D5-58D5-6914-2758B0538936}"/>
                </a:ext>
              </a:extLst>
            </p:cNvPr>
            <p:cNvSpPr txBox="1"/>
            <p:nvPr/>
          </p:nvSpPr>
          <p:spPr>
            <a:xfrm>
              <a:off x="9351337" y="478117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1" name="A0">
              <a:extLst>
                <a:ext uri="{FF2B5EF4-FFF2-40B4-BE49-F238E27FC236}">
                  <a16:creationId xmlns:a16="http://schemas.microsoft.com/office/drawing/2014/main" id="{3A6646B5-7EE6-966B-F0C3-27EF628AE371}"/>
                </a:ext>
              </a:extLst>
            </p:cNvPr>
            <p:cNvSpPr txBox="1"/>
            <p:nvPr/>
          </p:nvSpPr>
          <p:spPr>
            <a:xfrm>
              <a:off x="10329531" y="479383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$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A0">
                  <a:extLst>
                    <a:ext uri="{FF2B5EF4-FFF2-40B4-BE49-F238E27FC236}">
                      <a16:creationId xmlns:a16="http://schemas.microsoft.com/office/drawing/2014/main" id="{4726176D-108E-CD3F-4F86-1893B347AC54}"/>
                    </a:ext>
                  </a:extLst>
                </p:cNvPr>
                <p:cNvSpPr txBox="1"/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A0">
                  <a:extLst>
                    <a:ext uri="{FF2B5EF4-FFF2-40B4-BE49-F238E27FC236}">
                      <a16:creationId xmlns:a16="http://schemas.microsoft.com/office/drawing/2014/main" id="{8852D6D4-B91E-F5E7-A5DA-60A72195B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/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67D70C3-4507-3253-104C-A9875448055C}"/>
                </a:ext>
              </a:extLst>
            </p:cNvPr>
            <p:cNvSpPr/>
            <p:nvPr/>
          </p:nvSpPr>
          <p:spPr>
            <a:xfrm>
              <a:off x="7272671" y="3227235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EE47D2-DDA2-D8F9-ACA8-7F7273835D0C}"/>
              </a:ext>
            </a:extLst>
          </p:cNvPr>
          <p:cNvGrpSpPr/>
          <p:nvPr/>
        </p:nvGrpSpPr>
        <p:grpSpPr>
          <a:xfrm>
            <a:off x="4735877" y="151776"/>
            <a:ext cx="7267433" cy="2657374"/>
            <a:chOff x="4602804" y="3977893"/>
            <a:chExt cx="7267433" cy="265737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42FC88-28C9-AC06-29FF-F379114E21C3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04CE39F6-6FBC-8580-4258-83A8D43BC8CC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 each step, w</a:t>
              </a:r>
              <a:r>
                <a:rPr lang="en-US" sz="1800" b="1" dirty="0">
                  <a:solidFill>
                    <a:schemeClr val="tx1"/>
                  </a:solidFill>
                </a:rPr>
                <a:t>hat determines the actions of head 1?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19085A-A23C-17D1-4A6B-82309F0518D8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5" name="Hexagon 94">
            <a:extLst>
              <a:ext uri="{FF2B5EF4-FFF2-40B4-BE49-F238E27FC236}">
                <a16:creationId xmlns:a16="http://schemas.microsoft.com/office/drawing/2014/main" id="{FEEF492E-F7F6-B9E6-7C7B-B9177A71A6A7}"/>
              </a:ext>
            </a:extLst>
          </p:cNvPr>
          <p:cNvSpPr/>
          <p:nvPr/>
        </p:nvSpPr>
        <p:spPr>
          <a:xfrm>
            <a:off x="4822070" y="170512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Head 1’s state and the symbols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observed by all heads</a:t>
            </a: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881AA2EB-062D-43F6-9E0B-49CFA3605BBF}"/>
              </a:ext>
            </a:extLst>
          </p:cNvPr>
          <p:cNvSpPr/>
          <p:nvPr/>
        </p:nvSpPr>
        <p:spPr>
          <a:xfrm>
            <a:off x="4822070" y="98169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Head 1’s state and the symbol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observed by head 1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7A3463F-1704-9FDD-D661-48C1C7F905F9}"/>
              </a:ext>
            </a:extLst>
          </p:cNvPr>
          <p:cNvSpPr/>
          <p:nvPr/>
        </p:nvSpPr>
        <p:spPr>
          <a:xfrm>
            <a:off x="8371217" y="170512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The machine’s state and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symbol observed by head 1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D8C37908-F63B-DD85-2F1F-2B11C75AB387}"/>
              </a:ext>
            </a:extLst>
          </p:cNvPr>
          <p:cNvSpPr/>
          <p:nvPr/>
        </p:nvSpPr>
        <p:spPr>
          <a:xfrm>
            <a:off x="8371217" y="98169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The machine’s state and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symbols observed by all heads</a:t>
            </a:r>
          </a:p>
        </p:txBody>
      </p:sp>
    </p:spTree>
    <p:extLst>
      <p:ext uri="{BB962C8B-B14F-4D97-AF65-F5344CB8AC3E}">
        <p14:creationId xmlns:p14="http://schemas.microsoft.com/office/powerpoint/2010/main" val="33667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1A2-F78D-18FA-B5D5-8BA11759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any positive integer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8A40-C7B9-D43E-19A7-3FCC0F4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/>
              <p:nvPr/>
            </p:nvSpPr>
            <p:spPr>
              <a:xfrm>
                <a:off x="1287211" y="3280925"/>
                <a:ext cx="9617578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11" y="3280925"/>
                <a:ext cx="9617578" cy="181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8172D3D-2D06-6D2B-D090-8AD444D510A6}"/>
              </a:ext>
            </a:extLst>
          </p:cNvPr>
          <p:cNvGrpSpPr/>
          <p:nvPr/>
        </p:nvGrpSpPr>
        <p:grpSpPr>
          <a:xfrm>
            <a:off x="4703099" y="183057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43C6E-F1FC-A3C2-2E01-00A5F8052B80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6A4B250-181B-EB5A-28FE-62A69A0779A6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How should we keep track of the locations of the simulated heads?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3044C-DE25-9BAB-E4FE-DC26E7C7DB8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C62FB402-44F7-0135-3A89-5833F34D1EA4}"/>
              </a:ext>
            </a:extLst>
          </p:cNvPr>
          <p:cNvSpPr/>
          <p:nvPr/>
        </p:nvSpPr>
        <p:spPr>
          <a:xfrm>
            <a:off x="8344998" y="1012976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Ensure that the real/simulated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heads’ locations are always equal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749E2E2-0E72-2AAB-F306-F046AE52BD1E}"/>
              </a:ext>
            </a:extLst>
          </p:cNvPr>
          <p:cNvSpPr/>
          <p:nvPr/>
        </p:nvSpPr>
        <p:spPr>
          <a:xfrm>
            <a:off x="4789292" y="1012976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Store the location data in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machine’s state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644AAEC-8275-885E-D1A2-642C59499C87}"/>
              </a:ext>
            </a:extLst>
          </p:cNvPr>
          <p:cNvSpPr/>
          <p:nvPr/>
        </p:nvSpPr>
        <p:spPr>
          <a:xfrm>
            <a:off x="8338439" y="173640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Store the location data in 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single dedicated tape cell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A194988-EDDA-4F75-50E9-BADD1E6B0645}"/>
              </a:ext>
            </a:extLst>
          </p:cNvPr>
          <p:cNvSpPr/>
          <p:nvPr/>
        </p:nvSpPr>
        <p:spPr>
          <a:xfrm>
            <a:off x="4778642" y="173640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Use special symbols to mark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cells containing simulated heads</a:t>
            </a:r>
          </a:p>
        </p:txBody>
      </p:sp>
    </p:spTree>
    <p:extLst>
      <p:ext uri="{BB962C8B-B14F-4D97-AF65-F5344CB8AC3E}">
        <p14:creationId xmlns:p14="http://schemas.microsoft.com/office/powerpoint/2010/main" val="10105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bullets">
                <a:extLst>
                  <a:ext uri="{FF2B5EF4-FFF2-40B4-BE49-F238E27FC236}">
                    <a16:creationId xmlns:a16="http://schemas.microsoft.com/office/drawing/2014/main" id="{530E07FD-72B6-44E5-7DB3-BACD54491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3" y="1825624"/>
                <a:ext cx="11334433" cy="5032375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Pack a bunch of data into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each cell</a:t>
                </a:r>
              </a:p>
              <a:p>
                <a:r>
                  <a:rPr lang="en-US" dirty="0"/>
                  <a:t>Store “simulated heads” on the</a:t>
                </a:r>
                <a:br>
                  <a:rPr lang="en-US" dirty="0"/>
                </a:br>
                <a:r>
                  <a:rPr lang="en-US" dirty="0"/>
                  <a:t>tape, along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“simulated</a:t>
                </a:r>
                <a:br>
                  <a:rPr lang="en-US" dirty="0"/>
                </a:br>
                <a:r>
                  <a:rPr lang="en-US" dirty="0"/>
                  <a:t>symbols” in each cell </a:t>
                </a:r>
              </a:p>
            </p:txBody>
          </p:sp>
        </mc:Choice>
        <mc:Fallback xmlns="">
          <p:sp>
            <p:nvSpPr>
              <p:cNvPr id="3" name="!!bullets">
                <a:extLst>
                  <a:ext uri="{FF2B5EF4-FFF2-40B4-BE49-F238E27FC236}">
                    <a16:creationId xmlns:a16="http://schemas.microsoft.com/office/drawing/2014/main" id="{530E07FD-72B6-44E5-7DB3-BACD54491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3" y="1825624"/>
                <a:ext cx="11334433" cy="5032375"/>
              </a:xfr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D7B50-0234-4ECA-3CA1-5A7947DC05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D7B50-0234-4ECA-3CA1-5A7947DC0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B304-8FED-86E4-A77D-E02E2AF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974AEE-9644-0AF9-C033-B6C163C42605}"/>
              </a:ext>
            </a:extLst>
          </p:cNvPr>
          <p:cNvCxnSpPr/>
          <p:nvPr/>
        </p:nvCxnSpPr>
        <p:spPr>
          <a:xfrm>
            <a:off x="6227135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1F127B-C37F-7E11-3DDE-A44310C4A5E4}"/>
              </a:ext>
            </a:extLst>
          </p:cNvPr>
          <p:cNvCxnSpPr>
            <a:cxnSpLocks/>
          </p:cNvCxnSpPr>
          <p:nvPr/>
        </p:nvCxnSpPr>
        <p:spPr>
          <a:xfrm>
            <a:off x="6227135" y="2418796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E1C160-DFCA-B839-7187-7F2F7434EF2D}"/>
              </a:ext>
            </a:extLst>
          </p:cNvPr>
          <p:cNvCxnSpPr>
            <a:cxnSpLocks/>
          </p:cNvCxnSpPr>
          <p:nvPr/>
        </p:nvCxnSpPr>
        <p:spPr>
          <a:xfrm>
            <a:off x="6227135" y="3407735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206A6D-418E-54C9-2F11-13D18250EA95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AA2A55D-257F-FCFF-98B6-0027E977632B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B73D7F-464B-5889-186C-D9A132AD5B46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F00287-042D-A8E4-90F7-E89DDC98F686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7FCAAB6-7883-A267-733A-7B1F6285FE23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2486A8-3B3D-C27D-017D-7885DCFB8AB4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CB57A180-1556-71D3-83F6-9F1A3AC7FA23}"/>
              </a:ext>
            </a:extLst>
          </p:cNvPr>
          <p:cNvSpPr txBox="1"/>
          <p:nvPr/>
        </p:nvSpPr>
        <p:spPr>
          <a:xfrm>
            <a:off x="7432162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185456A4-4E01-2E70-1AE0-3FDC12BA6CBE}"/>
              </a:ext>
            </a:extLst>
          </p:cNvPr>
          <p:cNvSpPr txBox="1"/>
          <p:nvPr/>
        </p:nvSpPr>
        <p:spPr>
          <a:xfrm>
            <a:off x="8378458" y="2610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DADDFD29-0A69-C7A8-C33C-10EEB44EE0F5}"/>
              </a:ext>
            </a:extLst>
          </p:cNvPr>
          <p:cNvSpPr txBox="1"/>
          <p:nvPr/>
        </p:nvSpPr>
        <p:spPr>
          <a:xfrm>
            <a:off x="9367285" y="26348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6E89A61D-EAAC-E058-18C7-613E1A2BFC0C}"/>
                  </a:ext>
                </a:extLst>
              </p:cNvPr>
              <p:cNvSpPr txBox="1"/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6E89A61D-EAAC-E058-18C7-613E1A2B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30A0ED-50E7-098F-484F-6926F4875C2C}"/>
              </a:ext>
            </a:extLst>
          </p:cNvPr>
          <p:cNvCxnSpPr/>
          <p:nvPr/>
        </p:nvCxnSpPr>
        <p:spPr>
          <a:xfrm>
            <a:off x="6227135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8CC3D-AA8F-2881-D989-9A21FC66AED3}"/>
              </a:ext>
            </a:extLst>
          </p:cNvPr>
          <p:cNvCxnSpPr>
            <a:cxnSpLocks/>
          </p:cNvCxnSpPr>
          <p:nvPr/>
        </p:nvCxnSpPr>
        <p:spPr>
          <a:xfrm>
            <a:off x="6227135" y="4589724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!!b">
            <a:extLst>
              <a:ext uri="{FF2B5EF4-FFF2-40B4-BE49-F238E27FC236}">
                <a16:creationId xmlns:a16="http://schemas.microsoft.com/office/drawing/2014/main" id="{4A74FFBE-AA1B-C650-4453-2F9AC17232CF}"/>
              </a:ext>
            </a:extLst>
          </p:cNvPr>
          <p:cNvCxnSpPr>
            <a:cxnSpLocks/>
          </p:cNvCxnSpPr>
          <p:nvPr/>
        </p:nvCxnSpPr>
        <p:spPr>
          <a:xfrm>
            <a:off x="6227135" y="5578663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6BF410-A8A4-7F61-99C5-62C77567AEF1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E09AAD-2AD3-2A72-C41F-A857F65EBB2D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!!a">
            <a:extLst>
              <a:ext uri="{FF2B5EF4-FFF2-40B4-BE49-F238E27FC236}">
                <a16:creationId xmlns:a16="http://schemas.microsoft.com/office/drawing/2014/main" id="{60AA577A-E9E1-00C8-C47D-4EB1F08C6906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5C6A3C-308D-CA5D-6A00-385A2CD5A956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278251-4F22-21C2-7F48-5887E7321717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D616AF-779C-9418-848F-4CC162F1089F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2B87560-7414-F0F6-299A-3042FDF446C6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F42A35F-94E1-42F8-FE2E-EA08C68640C6}"/>
              </a:ext>
            </a:extLst>
          </p:cNvPr>
          <p:cNvSpPr/>
          <p:nvPr/>
        </p:nvSpPr>
        <p:spPr>
          <a:xfrm>
            <a:off x="5121823" y="3930358"/>
            <a:ext cx="2574133" cy="19407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2574133 w 2574133"/>
              <a:gd name="connsiteY0" fmla="*/ 0 h 1940709"/>
              <a:gd name="connsiteX1" fmla="*/ 958597 w 2574133"/>
              <a:gd name="connsiteY1" fmla="*/ 5481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133" h="1940709">
                <a:moveTo>
                  <a:pt x="2574133" y="0"/>
                </a:moveTo>
                <a:cubicBezTo>
                  <a:pt x="2510902" y="399447"/>
                  <a:pt x="1272732" y="275382"/>
                  <a:pt x="972997" y="461773"/>
                </a:cubicBezTo>
                <a:cubicBezTo>
                  <a:pt x="673262" y="648164"/>
                  <a:pt x="215702" y="1462575"/>
                  <a:pt x="0" y="19407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E0A3F71-8B7D-4FA8-4CCE-A31BA7505726}"/>
              </a:ext>
            </a:extLst>
          </p:cNvPr>
          <p:cNvSpPr/>
          <p:nvPr/>
        </p:nvSpPr>
        <p:spPr>
          <a:xfrm>
            <a:off x="5171519" y="6116553"/>
            <a:ext cx="3466643" cy="373630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  <a:gd name="connsiteX0" fmla="*/ 3466643 w 3466643"/>
              <a:gd name="connsiteY0" fmla="*/ 0 h 373630"/>
              <a:gd name="connsiteX1" fmla="*/ 0 w 3466643"/>
              <a:gd name="connsiteY1" fmla="*/ 43381 h 3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73630">
                <a:moveTo>
                  <a:pt x="3466643" y="0"/>
                </a:moveTo>
                <a:cubicBezTo>
                  <a:pt x="3338139" y="573790"/>
                  <a:pt x="784487" y="403869"/>
                  <a:pt x="0" y="433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846BEB99-8439-BAB1-69DB-488D3FE3981E}"/>
                  </a:ext>
                </a:extLst>
              </p:cNvPr>
              <p:cNvSpPr txBox="1"/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846BEB99-8439-BAB1-69DB-488D3FE3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C2586FCA-8931-BF67-4B4B-DB579D0A3955}"/>
                  </a:ext>
                </a:extLst>
              </p:cNvPr>
              <p:cNvSpPr txBox="1"/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C2586FCA-8931-BF67-4B4B-DB579D0A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D0FB2BD8-7078-1E1F-879B-2019C7A89794}"/>
                  </a:ext>
                </a:extLst>
              </p:cNvPr>
              <p:cNvSpPr txBox="1"/>
              <p:nvPr/>
            </p:nvSpPr>
            <p:spPr>
              <a:xfrm>
                <a:off x="6495408" y="479180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D0FB2BD8-7078-1E1F-879B-2019C7A8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08" y="4791806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74FDF83D-4CB2-01D8-7D2E-3E6D32B0C770}"/>
              </a:ext>
            </a:extLst>
          </p:cNvPr>
          <p:cNvSpPr txBox="1"/>
          <p:nvPr/>
        </p:nvSpPr>
        <p:spPr>
          <a:xfrm>
            <a:off x="7423298" y="479180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3F331ECC-D902-C2B0-4E4F-E06AF5204BE8}"/>
              </a:ext>
            </a:extLst>
          </p:cNvPr>
          <p:cNvSpPr txBox="1"/>
          <p:nvPr/>
        </p:nvSpPr>
        <p:spPr>
          <a:xfrm>
            <a:off x="8369594" y="477590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AD2BC61F-1398-0409-3B54-4699BFB8ADFA}"/>
              </a:ext>
            </a:extLst>
          </p:cNvPr>
          <p:cNvSpPr txBox="1"/>
          <p:nvPr/>
        </p:nvSpPr>
        <p:spPr>
          <a:xfrm>
            <a:off x="9351337" y="478117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C8982FEE-43C2-1A47-C172-E7036B977834}"/>
              </a:ext>
            </a:extLst>
          </p:cNvPr>
          <p:cNvSpPr txBox="1"/>
          <p:nvPr/>
        </p:nvSpPr>
        <p:spPr>
          <a:xfrm>
            <a:off x="10329531" y="479383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2539C62-72E2-DC94-BD7F-07B887152363}"/>
                  </a:ext>
                </a:extLst>
              </p:cNvPr>
              <p:cNvSpPr txBox="1"/>
              <p:nvPr/>
            </p:nvSpPr>
            <p:spPr>
              <a:xfrm>
                <a:off x="11395200" y="477940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2539C62-72E2-DC94-BD7F-07B88715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00" y="4779409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D0EEC5-B97F-DB97-DBE2-AE9A35A1E6CE}"/>
                  </a:ext>
                </a:extLst>
              </p:cNvPr>
              <p:cNvSpPr/>
              <p:nvPr/>
            </p:nvSpPr>
            <p:spPr>
              <a:xfrm>
                <a:off x="4690444" y="5725203"/>
                <a:ext cx="603113" cy="62319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D0EEC5-B97F-DB97-DBE2-AE9A35A1E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44" y="5725203"/>
                <a:ext cx="603113" cy="62319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66875AF-0124-A809-F2C2-3B929740D8A4}"/>
              </a:ext>
            </a:extLst>
          </p:cNvPr>
          <p:cNvSpPr/>
          <p:nvPr/>
        </p:nvSpPr>
        <p:spPr>
          <a:xfrm>
            <a:off x="7272671" y="3227235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4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1DB6E5-033B-3266-F43C-7F3586AA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173" y="1825624"/>
                <a:ext cx="11334433" cy="5030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Pack a bunch of data into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each cell</a:t>
                </a:r>
              </a:p>
              <a:p>
                <a:r>
                  <a:rPr lang="en-US" dirty="0"/>
                  <a:t>Store “simulated heads” on the</a:t>
                </a:r>
                <a:br>
                  <a:rPr lang="en-US" dirty="0"/>
                </a:br>
                <a:r>
                  <a:rPr lang="en-US" dirty="0"/>
                  <a:t>tape, along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“simulated</a:t>
                </a:r>
                <a:br>
                  <a:rPr lang="en-US" dirty="0"/>
                </a:br>
                <a:r>
                  <a:rPr lang="en-US" dirty="0"/>
                  <a:t>symbols” in each cell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one “real head” </a:t>
                </a:r>
                <a:r>
                  <a:rPr lang="en-US" dirty="0"/>
                  <a:t>will scan back and forth, updating the simulated heads’ locations and the simulated tape contents. (Details on the next slides)</a:t>
                </a:r>
              </a:p>
            </p:txBody>
          </p:sp>
        </mc:Choice>
        <mc:Fallback xmlns="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" y="1825624"/>
                <a:ext cx="11334433" cy="5030345"/>
              </a:xfrm>
              <a:prstGeom prst="rect">
                <a:avLst/>
              </a:prstGeom>
              <a:blipFill>
                <a:blip r:embed="rId2"/>
                <a:stretch>
                  <a:fillRect l="-914" r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8DC8-D729-620B-A16F-BDF7D0C7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969B38-7CF3-7697-9C30-640A59D34BAA}"/>
              </a:ext>
            </a:extLst>
          </p:cNvPr>
          <p:cNvCxnSpPr>
            <a:cxnSpLocks/>
          </p:cNvCxnSpPr>
          <p:nvPr/>
        </p:nvCxnSpPr>
        <p:spPr>
          <a:xfrm>
            <a:off x="6227135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2D3070-1C1B-0100-5828-3697BF45DFE4}"/>
              </a:ext>
            </a:extLst>
          </p:cNvPr>
          <p:cNvCxnSpPr>
            <a:cxnSpLocks/>
          </p:cNvCxnSpPr>
          <p:nvPr/>
        </p:nvCxnSpPr>
        <p:spPr>
          <a:xfrm>
            <a:off x="6227135" y="2418796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87C196-0C52-96E7-7426-AA876DC080D4}"/>
              </a:ext>
            </a:extLst>
          </p:cNvPr>
          <p:cNvCxnSpPr>
            <a:cxnSpLocks/>
          </p:cNvCxnSpPr>
          <p:nvPr/>
        </p:nvCxnSpPr>
        <p:spPr>
          <a:xfrm>
            <a:off x="7187610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CA3A41-5F27-4D64-92F5-2C3B4A10F063}"/>
              </a:ext>
            </a:extLst>
          </p:cNvPr>
          <p:cNvCxnSpPr>
            <a:cxnSpLocks/>
          </p:cNvCxnSpPr>
          <p:nvPr/>
        </p:nvCxnSpPr>
        <p:spPr>
          <a:xfrm>
            <a:off x="8165805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0B73DD-93A8-2DD9-64E4-CE7759400D7E}"/>
              </a:ext>
            </a:extLst>
          </p:cNvPr>
          <p:cNvCxnSpPr>
            <a:cxnSpLocks/>
          </p:cNvCxnSpPr>
          <p:nvPr/>
        </p:nvCxnSpPr>
        <p:spPr>
          <a:xfrm>
            <a:off x="9122735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3CA0DE-C976-C3C6-A38E-D72D62CBE587}"/>
              </a:ext>
            </a:extLst>
          </p:cNvPr>
          <p:cNvCxnSpPr>
            <a:cxnSpLocks/>
          </p:cNvCxnSpPr>
          <p:nvPr/>
        </p:nvCxnSpPr>
        <p:spPr>
          <a:xfrm>
            <a:off x="10090298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C0D283-ABA9-00E3-625A-ADB9F47DC8E0}"/>
              </a:ext>
            </a:extLst>
          </p:cNvPr>
          <p:cNvCxnSpPr>
            <a:cxnSpLocks/>
          </p:cNvCxnSpPr>
          <p:nvPr/>
        </p:nvCxnSpPr>
        <p:spPr>
          <a:xfrm>
            <a:off x="11100391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502896-A85E-869E-0077-6D460AFD5685}"/>
              </a:ext>
            </a:extLst>
          </p:cNvPr>
          <p:cNvCxnSpPr>
            <a:cxnSpLocks/>
          </p:cNvCxnSpPr>
          <p:nvPr/>
        </p:nvCxnSpPr>
        <p:spPr>
          <a:xfrm>
            <a:off x="12046688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D85D6D97-0D33-C923-48F3-4E1E8BBD9DBC}"/>
              </a:ext>
            </a:extLst>
          </p:cNvPr>
          <p:cNvSpPr txBox="1"/>
          <p:nvPr/>
        </p:nvSpPr>
        <p:spPr>
          <a:xfrm>
            <a:off x="7432162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5AF6D5D8-AF98-0383-A051-050FBB2D6E9E}"/>
              </a:ext>
            </a:extLst>
          </p:cNvPr>
          <p:cNvSpPr txBox="1"/>
          <p:nvPr/>
        </p:nvSpPr>
        <p:spPr>
          <a:xfrm>
            <a:off x="8378458" y="2610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ACC03A64-CA48-491D-3708-0BB6AB750B81}"/>
              </a:ext>
            </a:extLst>
          </p:cNvPr>
          <p:cNvSpPr txBox="1"/>
          <p:nvPr/>
        </p:nvSpPr>
        <p:spPr>
          <a:xfrm>
            <a:off x="9367285" y="26348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/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!!b">
            <a:extLst>
              <a:ext uri="{FF2B5EF4-FFF2-40B4-BE49-F238E27FC236}">
                <a16:creationId xmlns:a16="http://schemas.microsoft.com/office/drawing/2014/main" id="{3E9BD644-028F-6C4C-9BD6-36C81FF2395B}"/>
              </a:ext>
            </a:extLst>
          </p:cNvPr>
          <p:cNvCxnSpPr>
            <a:cxnSpLocks/>
          </p:cNvCxnSpPr>
          <p:nvPr/>
        </p:nvCxnSpPr>
        <p:spPr>
          <a:xfrm>
            <a:off x="6229144" y="4209840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A24D370-E153-51B0-251B-E6C296EB1A53}"/>
              </a:ext>
            </a:extLst>
          </p:cNvPr>
          <p:cNvSpPr/>
          <p:nvPr/>
        </p:nvSpPr>
        <p:spPr>
          <a:xfrm>
            <a:off x="8502468" y="3908665"/>
            <a:ext cx="237484" cy="207872"/>
          </a:xfrm>
          <a:prstGeom prst="triangle">
            <a:avLst/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/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/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/>
              <p:nvPr/>
            </p:nvSpPr>
            <p:spPr>
              <a:xfrm>
                <a:off x="6497417" y="342298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17" y="3422983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65A9F5A9-C945-1E32-045E-E5191C1863FE}"/>
              </a:ext>
            </a:extLst>
          </p:cNvPr>
          <p:cNvSpPr txBox="1"/>
          <p:nvPr/>
        </p:nvSpPr>
        <p:spPr>
          <a:xfrm>
            <a:off x="7425307" y="342298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79122B58-5E9D-4A67-93DF-17AEB34EAE6A}"/>
              </a:ext>
            </a:extLst>
          </p:cNvPr>
          <p:cNvSpPr txBox="1"/>
          <p:nvPr/>
        </p:nvSpPr>
        <p:spPr>
          <a:xfrm>
            <a:off x="8371603" y="340707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6BE30FDA-B5E3-5C6C-26E4-3A2129596784}"/>
              </a:ext>
            </a:extLst>
          </p:cNvPr>
          <p:cNvSpPr txBox="1"/>
          <p:nvPr/>
        </p:nvSpPr>
        <p:spPr>
          <a:xfrm>
            <a:off x="9353346" y="341235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437E2375-E96E-0846-37DF-7AB7976319E4}"/>
              </a:ext>
            </a:extLst>
          </p:cNvPr>
          <p:cNvSpPr txBox="1"/>
          <p:nvPr/>
        </p:nvSpPr>
        <p:spPr>
          <a:xfrm>
            <a:off x="10331540" y="34250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/>
              <p:nvPr/>
            </p:nvSpPr>
            <p:spPr>
              <a:xfrm>
                <a:off x="11397209" y="341058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209" y="3410586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7111A26D-DE4F-4A10-DE7C-B3CA82328BD0}"/>
              </a:ext>
            </a:extLst>
          </p:cNvPr>
          <p:cNvSpPr/>
          <p:nvPr/>
        </p:nvSpPr>
        <p:spPr>
          <a:xfrm>
            <a:off x="7586711" y="3116591"/>
            <a:ext cx="222527" cy="19478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BE11ED-18CF-EF71-EAB8-452F9ECD6D66}"/>
              </a:ext>
            </a:extLst>
          </p:cNvPr>
          <p:cNvSpPr/>
          <p:nvPr/>
        </p:nvSpPr>
        <p:spPr>
          <a:xfrm>
            <a:off x="6290899" y="4074689"/>
            <a:ext cx="832882" cy="72903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1">
            <a:extLst>
              <a:ext uri="{FF2B5EF4-FFF2-40B4-BE49-F238E27FC236}">
                <a16:creationId xmlns:a16="http://schemas.microsoft.com/office/drawing/2014/main" id="{B51DD544-559B-3784-EA42-57AAE38D117E}"/>
              </a:ext>
            </a:extLst>
          </p:cNvPr>
          <p:cNvSpPr txBox="1"/>
          <p:nvPr/>
        </p:nvSpPr>
        <p:spPr>
          <a:xfrm>
            <a:off x="7432162" y="261024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/>
              <p:nvPr/>
            </p:nvSpPr>
            <p:spPr>
              <a:xfrm>
                <a:off x="8421909" y="34004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09" y="3400451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1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7982 0.00093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0.15781 0.00185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1.48148E-6 L 0.07747 0.00139 " pathEditMode="relative" rAng="0" ptsTypes="AA">
                                      <p:cBhvr>
                                        <p:cTn id="23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23932 0.00278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32135 0.00278 " pathEditMode="relative" rAng="0" ptsTypes="AA">
                                      <p:cBhvr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40286 0.00278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42" presetClass="path" presetSubtype="0" accel="50000" decel="50000" fill="hold" grpId="1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4849 0.00278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42" presetClass="path" presetSubtype="0" accel="50000" decel="50000" fill="hold" grpId="1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849 0.00278 L 0.40286 0.00278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2" presetClass="path" presetSubtype="0" accel="50000" decel="50000" fill="hold" grpId="6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32135 0.00278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42" presetClass="path" presetSubtype="0" accel="50000" decel="50000" fill="hold" grpId="7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23932 0.00278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42" presetClass="path" presetSubtype="0" accel="50000" decel="5000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15781 0.00185 " pathEditMode="relative" rAng="0" ptsTypes="AA">
                                      <p:cBhvr>
                                        <p:cTn id="4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00"/>
                            </p:stCondLst>
                            <p:childTnLst>
                              <p:par>
                                <p:cTn id="51" presetID="42" presetClass="path" presetSubtype="0" accel="50000" decel="50000" fill="hold" grpId="9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07982 0.00093 " pathEditMode="relative" rAng="0" ptsTypes="AA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5E-6 -3.7037E-6 L -0.07682 -3.7037E-6 " pathEditMode="relative" rAng="0" ptsTypes="AA">
                                      <p:cBhvr>
                                        <p:cTn id="6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300"/>
                            </p:stCondLst>
                            <p:childTnLst>
                              <p:par>
                                <p:cTn id="62" presetID="42" presetClass="path" presetSubtype="0" accel="50000" decel="50000" fill="hold" grpId="1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-2.08333E-7 -2.22222E-6 " pathEditMode="relative" rAng="0" ptsTypes="AA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 animBg="1"/>
      <p:bldP spid="50" grpId="1" animBg="1"/>
      <p:bldP spid="50" grpId="2" animBg="1"/>
      <p:bldP spid="57" grpId="0"/>
      <p:bldP spid="62" grpId="0" animBg="1"/>
      <p:bldP spid="62" grpId="1" animBg="1"/>
      <p:bldP spid="62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106637-CDDD-D22F-A0CA-3494AE7927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106637-CDDD-D22F-A0CA-3494AE792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391C4-4B76-96EE-0EA3-6F60FCA17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define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-tape Turing machine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that also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391C4-4B76-96EE-0EA3-6F60FCA17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1E703-FCFF-4331-6301-33989039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282904F-5D29-D4D7-C6E5-347706E4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69E6AF-2592-F7E0-2E0F-5D8EA4FF16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Alphabet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69E6AF-2592-F7E0-2E0F-5D8EA4FF1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23FEC-3A86-38F0-C242-33F5944B6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945" y="1614948"/>
                <a:ext cx="11570110" cy="508082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r>
                  <a:rPr lang="en-US" dirty="0"/>
                  <a:t>, i.e., two disjoint copies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Interpretation: An underline indicates the presence of a </a:t>
                </a:r>
                <a:r>
                  <a:rPr lang="en-US" dirty="0">
                    <a:solidFill>
                      <a:schemeClr val="accent1"/>
                    </a:solidFill>
                  </a:rPr>
                  <a:t>simulated head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New alphabet: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Interpretation: One symbol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one “simulated column”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Identify each input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with the new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23FEC-3A86-38F0-C242-33F5944B6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45" y="1614948"/>
                <a:ext cx="11570110" cy="5080820"/>
              </a:xfrm>
              <a:blipFill>
                <a:blip r:embed="rId3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E158D-DE61-8D0C-8C81-2F43923E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12875D-1CA2-5A9C-95D7-8D8EBDAA6A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0"/>
                <a:ext cx="10700657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Head statuses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12875D-1CA2-5A9C-95D7-8D8EBDAA6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0"/>
                <a:ext cx="10700657" cy="1325563"/>
              </a:xfrm>
              <a:blipFill>
                <a:blip r:embed="rId2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AA762-4802-C700-149C-2D63C9611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367" y="1227373"/>
                <a:ext cx="11704320" cy="54460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 each moment, each simulated head will have one of the following </a:t>
                </a:r>
                <a:r>
                  <a:rPr lang="en-US" dirty="0">
                    <a:solidFill>
                      <a:schemeClr val="accent1"/>
                    </a:solidFill>
                  </a:rPr>
                  <a:t>statuses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”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Interpretation: The simulated head needs to </a:t>
                </a:r>
                <a:r>
                  <a:rPr lang="en-US" dirty="0">
                    <a:solidFill>
                      <a:schemeClr val="accent1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move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“👻”</a:t>
                </a:r>
              </a:p>
              <a:p>
                <a:pPr lvl="2"/>
                <a:r>
                  <a:rPr lang="en-US" dirty="0"/>
                  <a:t>Interpretation: The simulated head is </a:t>
                </a:r>
                <a:r>
                  <a:rPr lang="en-US" dirty="0">
                    <a:solidFill>
                      <a:schemeClr val="accent1"/>
                    </a:solidFill>
                  </a:rPr>
                  <a:t>not currently depicted</a:t>
                </a:r>
                <a:r>
                  <a:rPr lang="en-US" dirty="0"/>
                  <a:t> on the real tape; the simulated head’s location is currently the same as the </a:t>
                </a:r>
                <a:r>
                  <a:rPr lang="en-US" dirty="0">
                    <a:solidFill>
                      <a:schemeClr val="accent1"/>
                    </a:solidFill>
                  </a:rPr>
                  <a:t>real head’s location</a:t>
                </a:r>
              </a:p>
              <a:p>
                <a:pPr lvl="1"/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”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Interpretation: In the </a:t>
                </a:r>
                <a:r>
                  <a:rPr lang="en-US" dirty="0">
                    <a:solidFill>
                      <a:schemeClr val="accent1"/>
                    </a:solidFill>
                  </a:rPr>
                  <a:t>next</a:t>
                </a:r>
                <a:r>
                  <a:rPr lang="en-US" dirty="0"/>
                  <a:t> simulated step, the simulated head will 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AA762-4802-C700-149C-2D63C9611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67" y="1227373"/>
                <a:ext cx="11704320" cy="5446033"/>
              </a:xfrm>
              <a:blipFill>
                <a:blip r:embed="rId3"/>
                <a:stretch>
                  <a:fillRect l="-938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335A6-D792-7550-B3B9-928828F0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3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B06C99-E9D9-6E0C-31E3-941E8D8559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Head statuses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B06C99-E9D9-6E0C-31E3-941E8D855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DD849-D877-8C3B-D9BE-96039B2E6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be the set of all possible statuses for a single simulated head: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“→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” 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m:rPr>
                              <m:nor/>
                            </m:rPr>
                            <a:rPr lang="en-US" dirty="0"/>
                            <m:t>👻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→” 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DD849-D877-8C3B-D9BE-96039B2E6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08EA0-CB23-367B-9B58-7F0CEFEA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1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8DAB1B-E50F-238D-94C6-58709778FC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8DAB1B-E50F-238D-94C6-58709778F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17CDC-AA8D-1B61-B2EF-EBF4C8711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965" y="1576250"/>
                <a:ext cx="11808823" cy="50422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state set: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reject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Simulated head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simulated machine is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one real head is making a pass over the tape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17CDC-AA8D-1B61-B2EF-EBF4C8711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965" y="1576250"/>
                <a:ext cx="11808823" cy="5042263"/>
              </a:xfrm>
              <a:blipFill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9A2CB-40D2-E132-EA8D-86A58CC6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6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5F10C2-9D0D-C93D-CD08-E08C38B751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Start state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5F10C2-9D0D-C93D-CD08-E08C38B75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6F15D-5592-34C1-7145-A91133032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New start 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“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“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6F15D-5592-34C1-7145-A91133032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93A1-B80A-7B9F-CADB-BE1328C5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3FD30-26E9-E61C-3C57-D0B81556E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698FB3-A40D-F2BA-7AD2-A087ADDC39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698FB3-A40D-F2BA-7AD2-A087ADDC3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DD1B5-2C47-42B4-C75D-1101F8AAC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new transition function will have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DD1B5-2C47-42B4-C75D-1101F8AAC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8E40B-1D21-779E-FC98-03C236C8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40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EDA59C6-A190-6C5C-87D0-54842518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55C108-F080-7710-054F-9A839B23C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55C108-F080-7710-054F-9A839B23C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78836-19BA-D1AF-2827-86995F982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477" y="1275617"/>
                <a:ext cx="11909321" cy="52651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are defined by: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“👻”:		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”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”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has an underline: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”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has an underline: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</a:t>
                </a:r>
              </a:p>
              <a:p>
                <a:r>
                  <a:rPr lang="en-US" dirty="0"/>
                  <a:t>In all other cases:		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78836-19BA-D1AF-2827-86995F982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477" y="1275617"/>
                <a:ext cx="11909321" cy="5265174"/>
              </a:xfrm>
              <a:blipFill>
                <a:blip r:embed="rId3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EF4F1-C271-FE8D-32B0-06CA2014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7A2186D-6C25-838B-AC45-C54D9A50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D59F1C-19E5-DB0E-E1E7-BF172819A4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D59F1C-19E5-DB0E-E1E7-BF172819A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5C321-38AE-3564-40A8-622614220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219" y="1825625"/>
                <a:ext cx="115922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are defined by: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“👻”: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bar>
                  </m:oMath>
                </a14:m>
                <a:r>
                  <a:rPr lang="en-US" sz="2400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⊔ 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In all other cases: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r>
                  <a:rPr lang="en-US" sz="2400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5C321-38AE-3564-40A8-622614220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219" y="1825625"/>
                <a:ext cx="11592233" cy="4351338"/>
              </a:xfrm>
              <a:blipFill>
                <a:blip r:embed="rId3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B0A9-2804-034A-354C-87EC3768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14EF-C96B-9831-F0E0-02161574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427C6A-00FB-B620-D2F5-B7029A215D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38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427C6A-00FB-B620-D2F5-B7029A215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38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D4997-1EC8-40B0-98D3-E51DF4E6C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925" y="1322732"/>
                <a:ext cx="11695471" cy="556008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dirty="0"/>
                  <a:t>What do we do when we 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r>
                  <a:rPr lang="en-US" dirty="0"/>
                  <a:t>?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(head statuses)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“👻”. In the latter case,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→”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halting state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 otherwise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D4997-1EC8-40B0-98D3-E51DF4E6C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925" y="1322732"/>
                <a:ext cx="11695471" cy="5560088"/>
              </a:xfrm>
              <a:blipFill>
                <a:blip r:embed="rId3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659A-8967-C1F3-BAA1-047323DF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358-514B-9A67-316A-34BEB5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258"/>
            <a:ext cx="10515600" cy="954532"/>
          </a:xfrm>
        </p:spPr>
        <p:txBody>
          <a:bodyPr/>
          <a:lstStyle/>
          <a:p>
            <a:r>
              <a:rPr lang="en-US" dirty="0"/>
              <a:t>Are Turing machines too powerful?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29BC-B44F-A6BE-63CD-02ECC3C16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898" y="1849347"/>
                <a:ext cx="11495209" cy="50066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 </a:t>
                </a:r>
                <a:r>
                  <a:rPr lang="en-US" dirty="0"/>
                  <a:t>“The Turing machine’s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 tape</a:t>
                </a:r>
                <a:r>
                  <a:rPr lang="en-US" dirty="0"/>
                  <a:t> is unrealistic!”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 1: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some language, then on any </a:t>
                </a:r>
                <a:r>
                  <a:rPr lang="en-US" dirty="0">
                    <a:solidFill>
                      <a:schemeClr val="accent1"/>
                    </a:solidFill>
                  </a:rPr>
                  <a:t>particular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only uses a </a:t>
                </a:r>
                <a:r>
                  <a:rPr lang="en-US" dirty="0">
                    <a:solidFill>
                      <a:schemeClr val="accent1"/>
                    </a:solidFill>
                  </a:rPr>
                  <a:t>finite</a:t>
                </a:r>
                <a:r>
                  <a:rPr lang="en-US" dirty="0"/>
                  <a:t> amount of space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 2: </a:t>
                </a:r>
                <a:r>
                  <a:rPr lang="en-US" dirty="0"/>
                  <a:t>We are studying </a:t>
                </a:r>
                <a:r>
                  <a:rPr lang="en-US" dirty="0">
                    <a:solidFill>
                      <a:schemeClr val="accent1"/>
                    </a:solidFill>
                  </a:rPr>
                  <a:t>idealized</a:t>
                </a:r>
                <a:r>
                  <a:rPr lang="en-US" dirty="0"/>
                  <a:t> computation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 3: </a:t>
                </a:r>
                <a:r>
                  <a:rPr lang="en-US" dirty="0"/>
                  <a:t>We’re especially focused on </a:t>
                </a:r>
                <a:r>
                  <a:rPr lang="en-US" dirty="0">
                    <a:solidFill>
                      <a:schemeClr val="accent1"/>
                    </a:solidFill>
                  </a:rPr>
                  <a:t>impossibility</a:t>
                </a:r>
                <a:r>
                  <a:rPr lang="en-US" dirty="0"/>
                  <a:t> results, so it’s better to err on the side of making the model extra powerful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29BC-B44F-A6BE-63CD-02ECC3C16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898" y="1849347"/>
                <a:ext cx="11495209" cy="5006621"/>
              </a:xfrm>
              <a:blipFill>
                <a:blip r:embed="rId2"/>
                <a:stretch>
                  <a:fillRect l="-954" r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0FB4-1B08-3EFB-BA7D-F349F7C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7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EAB-03D9-9024-91E7-B9D5A13F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Turing machines powerful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</a:t>
                </a:r>
                <a:r>
                  <a:rPr lang="en-US" dirty="0"/>
                  <a:t> “To encompass all possible algorithms, we should add various </a:t>
                </a:r>
                <a:r>
                  <a:rPr lang="en-US" dirty="0">
                    <a:solidFill>
                      <a:schemeClr val="accent1"/>
                    </a:solidFill>
                  </a:rPr>
                  <a:t>bells and whistles</a:t>
                </a:r>
                <a:r>
                  <a:rPr lang="en-US" dirty="0"/>
                  <a:t> to the Turing machine model.”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Let’s define a </a:t>
                </a:r>
                <a:r>
                  <a:rPr lang="en-US" dirty="0">
                    <a:solidFill>
                      <a:schemeClr val="accent1"/>
                    </a:solidFill>
                  </a:rPr>
                  <a:t>left-right-stationary Turing machine</a:t>
                </a:r>
                <a:r>
                  <a:rPr lang="en-US" dirty="0"/>
                  <a:t> just like an ordinary Turing machine, except now the transition function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the head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move </a:t>
                </a:r>
                <a:r>
                  <a:rPr lang="en-US" dirty="0"/>
                  <a:t>in this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step (prohibited if we see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accepting, rejecting,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  <a:blipFill>
                <a:blip r:embed="rId2"/>
                <a:stretch>
                  <a:fillRect l="-944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F29F-C483-4749-F260-E7B9384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2D72-B2CA-F959-337C-9492F3A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E59-FBE0-9F2C-3518-0ADB7387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1825625"/>
            <a:ext cx="11085816" cy="4351338"/>
          </a:xfrm>
        </p:spPr>
        <p:txBody>
          <a:bodyPr>
            <a:normAutofit/>
          </a:bodyPr>
          <a:lstStyle/>
          <a:p>
            <a:r>
              <a:rPr lang="en-US" dirty="0"/>
              <a:t>The left-right-stationary Turing machine model poses a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to the Church-Turing thesis, because the model is still realistic, even though we added an extra feature</a:t>
            </a:r>
          </a:p>
          <a:p>
            <a:r>
              <a:rPr lang="en-US" dirty="0"/>
              <a:t>Does the Church-Turing thesis survive this challenge?</a:t>
            </a:r>
          </a:p>
          <a:p>
            <a:r>
              <a:rPr lang="en-US" dirty="0"/>
              <a:t>Yes, because the left-right-stationary Turing machine model is </a:t>
            </a:r>
            <a:r>
              <a:rPr lang="en-US" dirty="0">
                <a:solidFill>
                  <a:schemeClr val="accent1"/>
                </a:solidFill>
              </a:rPr>
              <a:t>equivalent</a:t>
            </a:r>
            <a:r>
              <a:rPr lang="en-US" dirty="0"/>
              <a:t> to the original Turing machine model, in the following sense: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E8D8-98F8-DCC3-23FC-472CFA5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0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693-1A01-F934-8E25-74B00BA1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dirty="0"/>
                  <a:t> direction is trivial, because a TM can be considered a left-right-stationary TM that just happens to never 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0726-E182-314E-B246-B70037C7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/>
              <p:nvPr/>
            </p:nvSpPr>
            <p:spPr>
              <a:xfrm>
                <a:off x="1150706" y="2878416"/>
                <a:ext cx="9340175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left-right-stationary TM that decides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TM that decides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06" y="2878416"/>
                <a:ext cx="9340175" cy="1814242"/>
              </a:xfrm>
              <a:prstGeom prst="rect">
                <a:avLst/>
              </a:prstGeom>
              <a:blipFill>
                <a:blip r:embed="rId3"/>
                <a:stretch>
                  <a:fillRect l="-1043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693-1A01-F934-8E25-74B00BA1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09" y="1690688"/>
                <a:ext cx="11006192" cy="4800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 of the proof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d>
                  </m:oMath>
                </a14:m>
                <a:r>
                  <a:rPr lang="en-US" dirty="0"/>
                  <a:t>: Simulate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by doing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followed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Details: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left‑right‑stationary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TM: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New set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ba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, i.e., two disjoint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09" y="1690688"/>
                <a:ext cx="11006192" cy="4800155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0726-E182-314E-B246-B70037C7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3F41-FD02-AE87-C54F-18F9D86D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D4840-CC16-F1E3-492E-9696DE44D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107"/>
                <a:ext cx="10515600" cy="49553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transition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 given by: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Exercise: Rigorously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D4840-CC16-F1E3-492E-9696DE44D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107"/>
                <a:ext cx="10515600" cy="49553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59BA6-46BC-1E0B-3C6D-7A346E19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There exists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there exists</a:t>
                </a:r>
                <a:r>
                  <a:rPr lang="en-US" sz="2800" dirty="0">
                    <a:solidFill>
                      <a:schemeClr val="tx1"/>
                    </a:solidFill>
                  </a:rPr>
                  <a:t>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90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147373</TotalTime>
  <Words>1575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The Church-Turing Thesis</vt:lpstr>
      <vt:lpstr>Are Turing machines too powerful?</vt:lpstr>
      <vt:lpstr>Are Turing machines powerful enough?</vt:lpstr>
      <vt:lpstr>Left-right-stationary Turing machines</vt:lpstr>
      <vt:lpstr>Left-right-stationary Turing machines</vt:lpstr>
      <vt:lpstr>Left-right-stationary Turing machines</vt:lpstr>
      <vt:lpstr>Left-right-stationary Turing machines</vt:lpstr>
      <vt:lpstr>The Church-Turing Thesis</vt:lpstr>
      <vt:lpstr>Multi-tape Turing machines</vt:lpstr>
      <vt:lpstr>Multi-tape Turing machines</vt:lpstr>
      <vt:lpstr>Simulating k tapes with 1 tape</vt:lpstr>
      <vt:lpstr>Simulating k tapes with 1 tape</vt:lpstr>
      <vt:lpstr>Simulating k tapes with 1 tape</vt:lpstr>
      <vt:lpstr>Simulating k tapes with 1 tape: Alphabet</vt:lpstr>
      <vt:lpstr>Simulating k tapes with 1 tape: Head statuses</vt:lpstr>
      <vt:lpstr>Simulating k tapes with 1 tape: Head statuses</vt:lpstr>
      <vt:lpstr>Simulating k tapes with 1 tape: States</vt:lpstr>
      <vt:lpstr>Simulating k tapes with 1 tape: Start state</vt:lpstr>
      <vt:lpstr>Simulating k tapes with 1 tape: Transitions</vt:lpstr>
      <vt:lpstr>Simulating k tapes with 1 tape: Transitions</vt:lpstr>
      <vt:lpstr>Simulating k tapes with 1 tape: Transitions</vt:lpstr>
      <vt:lpstr>Simulating k tapes with 1 tape: Transitions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414</cp:revision>
  <dcterms:created xsi:type="dcterms:W3CDTF">2022-12-12T23:26:37Z</dcterms:created>
  <dcterms:modified xsi:type="dcterms:W3CDTF">2024-03-25T18:15:27Z</dcterms:modified>
</cp:coreProperties>
</file>