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400" r:id="rId2"/>
    <p:sldId id="665" r:id="rId3"/>
    <p:sldId id="834" r:id="rId4"/>
    <p:sldId id="832" r:id="rId5"/>
    <p:sldId id="842" r:id="rId6"/>
    <p:sldId id="666" r:id="rId7"/>
    <p:sldId id="836" r:id="rId8"/>
    <p:sldId id="837" r:id="rId9"/>
    <p:sldId id="838" r:id="rId10"/>
    <p:sldId id="843" r:id="rId11"/>
    <p:sldId id="844" r:id="rId12"/>
    <p:sldId id="848" r:id="rId13"/>
    <p:sldId id="845" r:id="rId14"/>
    <p:sldId id="846" r:id="rId15"/>
    <p:sldId id="847" r:id="rId16"/>
    <p:sldId id="850" r:id="rId17"/>
    <p:sldId id="851" r:id="rId18"/>
    <p:sldId id="849" r:id="rId19"/>
    <p:sldId id="852" r:id="rId20"/>
    <p:sldId id="820" r:id="rId21"/>
    <p:sldId id="854" r:id="rId22"/>
    <p:sldId id="856" r:id="rId23"/>
    <p:sldId id="667" r:id="rId24"/>
    <p:sldId id="857" r:id="rId25"/>
    <p:sldId id="858" r:id="rId26"/>
    <p:sldId id="859" r:id="rId27"/>
    <p:sldId id="860" r:id="rId28"/>
  </p:sldIdLst>
  <p:sldSz cx="12192000" cy="6858000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B1953A"/>
    <a:srgbClr val="E7E6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158" d="100"/>
          <a:sy n="158" d="100"/>
        </p:scale>
        <p:origin x="342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89D9-4143-4CE6-8C54-F02D74289DBF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803F-40F5-437E-BE1A-AAEA2518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4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0DE4-FF9C-80CF-C5CC-74A127A4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64B6A-43CC-BC88-2615-C72CE175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18CE-EB28-5DD6-B11F-C69C0BB2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F79-D6C2-44B3-8742-A22E7E2B2DFC}" type="datetime1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A965-1956-CB40-F7D8-41BA194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6D55-6856-8978-D386-5F0DC01A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5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0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EAB7-07EC-1EA5-53F3-8F4275E4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4E0C-DA48-06AA-BA2E-49DDBCA7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F0FE-25F2-F159-1B9E-3CE051D0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43-1401-4BC0-A39D-A766495ECF36}" type="datetime1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A323-6743-3F78-3350-91557D22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FC33-9C19-3F3B-CC37-11CD52F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1E061-43B9-715E-10A1-43924C056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54F26-8700-5286-046A-F18D1D71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B5C2-B43D-EDEA-E6AC-0E7A5EFA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4FD-A691-403F-8A1F-9E3EDE8FE8F0}" type="datetime1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AD3D-3C48-B69E-8B2E-A73197BE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4E5E-E577-449C-B1E5-FED04977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9E84-60CD-2150-A370-2D916ABC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FB9B-E796-4A75-E099-81EE16B6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B585-9E6C-6EB7-EF7D-115EDC85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3CF-17B5-4FE7-A6C3-1E55F63BBB29}" type="datetime1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B97E-968F-0FDD-921C-6846DE86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86B-4A9A-5DD9-FFE4-54BF3377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844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E31E-5737-97AE-B548-C476F39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9689-C3A0-666A-C71B-F0DE27D3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547B-E9B5-8BCE-E253-08A353B9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1A7A-1332-4B30-AF4F-8BCB3CC4E7B6}" type="datetime1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709A-57B6-02BB-4C18-2E008E5E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17F1-3E92-F3D9-78F3-9326FCB1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E794-A894-D40F-64BE-8D410705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F2C6-A7E3-B9F1-4014-740D27098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3E3D2-C77F-FBD4-344E-9F8F1EFBC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1D8CC-203D-1A00-3272-5C9F9793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27B-0845-452C-9314-A19F69723BBD}" type="datetime1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40A68-87AE-D0B8-9C75-9538D0C9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4080-4E51-77B1-DE7C-35B79A84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6F28-653C-43CC-0F34-2CE78FEB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6BFB-CED3-31FF-C336-633076F7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58B5-2476-BE98-66C3-D309FCDD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69734-910F-007D-4002-F9D362914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49EA7-3FB0-7A34-DE17-C2F34303A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B5B7C-620E-B71B-6E6B-73950834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F1A3-5A5F-4792-B78C-6135637B9452}" type="datetime1">
              <a:rPr lang="en-US" smtClean="0"/>
              <a:t>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0EAE-C2DA-429E-2856-E9A39FC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1E504-838C-DA70-B564-044F0880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9578-BA9A-92B8-A46F-FA8D931F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3D9A0-FA24-33DC-6CBE-DB1E4A2D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9451-D3D4-4E42-BABA-51ED05BC4A7B}" type="datetime1">
              <a:rPr lang="en-US" smtClean="0"/>
              <a:t>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81BF0-0DE8-96DB-7CEC-E1B839CD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BFE14-C8B0-F638-FFB8-3AE6132C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323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B7E2C-525A-20B9-5ABD-B1F52212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36A-191E-4FD3-9217-AC0125948861}" type="datetime1">
              <a:rPr lang="en-US" smtClean="0"/>
              <a:t>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A35DC-A81D-D970-E468-E6E7B757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F316-B2B0-A721-09FC-6CF0F365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969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158-EA36-B587-0F1E-F8F8A4F1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835D-F4EB-9C46-9D4D-9767BE30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DB-6CBC-E581-B2D4-E4EBC1115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07D0D-F212-A2D4-82A7-5EC7440B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3400-7673-4D56-AFCD-41352542AA5B}" type="datetime1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36903-15A5-473D-5C6E-162F415B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457D-CA0C-E56D-EDCA-5301AC1F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14E-03CF-9826-EE9B-7ACFB127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1131C-326F-042B-16D4-A65F9D0F2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A72E3-AD5B-5CD6-4991-51F45174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7A13-CE50-8513-985C-D2C7D862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DF79-0AD1-4A96-B09E-944AF8ACECDD}" type="datetime1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61B45-13B0-76C7-8BAC-96EBF79D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A6D0D-C224-73DC-0143-0881479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C8D14-FE37-35F9-6FC5-1BBE5802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FB97-4B6A-F842-15DB-F6915CC9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6798-148C-2E16-43F6-3E69880A9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097-4004-4718-A94A-9D119BA8F2F4}" type="datetime1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81AC-BEE3-A42E-6ACF-BDFF7D14A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639E-8602-86E4-86A5-EF2B46162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5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20.png"/><Relationship Id="rId7" Type="http://schemas.openxmlformats.org/officeDocument/2006/relationships/image" Target="../media/image4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374BE-0883-4AF8-5BC1-5A60CADC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2E8B08-1E80-5F58-574F-304F8486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908"/>
            <a:ext cx="5026269" cy="6110936"/>
          </a:xfrm>
        </p:spPr>
        <p:txBody>
          <a:bodyPr>
            <a:normAutofit/>
          </a:bodyPr>
          <a:lstStyle/>
          <a:p>
            <a:pPr marL="0" indent="0"/>
            <a:r>
              <a:rPr lang="en-US" sz="4400" dirty="0"/>
              <a:t>CMSC 28100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Introduction to </a:t>
            </a:r>
            <a:r>
              <a:rPr lang="en-US" sz="4400" b="1" dirty="0">
                <a:solidFill>
                  <a:schemeClr val="accent1"/>
                </a:solidFill>
              </a:rPr>
              <a:t>Complexity Theory</a:t>
            </a:r>
            <a:br>
              <a:rPr lang="en-US" sz="4400" dirty="0"/>
            </a:br>
            <a:br>
              <a:rPr lang="en-US" sz="4400" dirty="0"/>
            </a:br>
            <a:r>
              <a:rPr lang="en-US" sz="2800" dirty="0"/>
              <a:t>Winter 2024</a:t>
            </a:r>
            <a:br>
              <a:rPr lang="en-US" sz="2800" dirty="0"/>
            </a:br>
            <a:r>
              <a:rPr lang="en-US" sz="2800" dirty="0"/>
              <a:t>Instructor: William Hoza</a:t>
            </a:r>
            <a:endParaRPr 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A5C9508-EAAB-9323-26DC-4BA8C2883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012347"/>
              </p:ext>
            </p:extLst>
          </p:nvPr>
        </p:nvGraphicFramePr>
        <p:xfrm>
          <a:off x="6163406" y="992226"/>
          <a:ext cx="4756635" cy="4722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15">
                  <a:extLst>
                    <a:ext uri="{9D8B030D-6E8A-4147-A177-3AD203B41FA5}">
                      <a16:colId xmlns:a16="http://schemas.microsoft.com/office/drawing/2014/main" val="3671729183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1708923137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3085203164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1111601318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2173736495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3999636826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65155429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2265168393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320610565"/>
                    </a:ext>
                  </a:extLst>
                </a:gridCol>
              </a:tblGrid>
              <a:tr h="5247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213323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936713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327872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313895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683317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339955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490245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881498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08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57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BBC45-68A8-15F1-3B3D-34350A51C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Nodeterministic</a:t>
            </a:r>
            <a:r>
              <a:rPr lang="en-US" dirty="0"/>
              <a:t> Turing machines (NTMs)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A6BFFA-7BF7-98E4-54B5-B0C7AEF979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80015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be an NTM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be an input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Computation tree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Root node is labeled with initial configuration</a:t>
                </a:r>
              </a:p>
              <a:p>
                <a:pPr lvl="1"/>
                <a:r>
                  <a:rPr lang="en-US" dirty="0"/>
                  <a:t>If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is labeled with non-halting configuration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children, labeled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NEXT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NEXT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is labeled with a halting configuration,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has no children</a:t>
                </a:r>
              </a:p>
              <a:p>
                <a:r>
                  <a:rPr lang="en-US" dirty="0"/>
                  <a:t>In each step, the machine moves from parent to child (any child)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A6BFFA-7BF7-98E4-54B5-B0C7AEF979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800155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EAFA5-E2F9-D766-019C-4DF2C5DFC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089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74700-4626-81A9-78BC-A02EF4980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Nondeterministic Turing machines (NTMs)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AC9568-59B3-F3C0-DB91-B8D5BB7DC1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5483" y="1758156"/>
                <a:ext cx="11264153" cy="473268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a nondeterministic decider if,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, the computation tree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finite</a:t>
                </a:r>
                <a:r>
                  <a:rPr lang="en-US" dirty="0"/>
                  <a:t> (all branches halt). In this case: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/>
                  <a:t>If </a:t>
                </a:r>
                <a:r>
                  <a:rPr lang="en-US" dirty="0">
                    <a:solidFill>
                      <a:schemeClr val="accent1"/>
                    </a:solidFill>
                  </a:rPr>
                  <a:t>there exists </a:t>
                </a:r>
                <a:r>
                  <a:rPr lang="en-US" dirty="0"/>
                  <a:t>a leaf labeled with an </a:t>
                </a:r>
                <a:r>
                  <a:rPr lang="en-US" dirty="0">
                    <a:solidFill>
                      <a:schemeClr val="accent1"/>
                    </a:solidFill>
                  </a:rPr>
                  <a:t>accepting</a:t>
                </a:r>
                <a:r>
                  <a:rPr lang="en-US" dirty="0"/>
                  <a:t> configuration, then 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accepts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/>
                  <a:t>If </a:t>
                </a:r>
                <a:r>
                  <a:rPr lang="en-US" dirty="0">
                    <a:solidFill>
                      <a:schemeClr val="accent1"/>
                    </a:solidFill>
                  </a:rPr>
                  <a:t>every</a:t>
                </a:r>
                <a:r>
                  <a:rPr lang="en-US" dirty="0"/>
                  <a:t> leaf is labeled with a </a:t>
                </a:r>
                <a:r>
                  <a:rPr lang="en-US" dirty="0">
                    <a:solidFill>
                      <a:schemeClr val="accent1"/>
                    </a:solidFill>
                  </a:rPr>
                  <a:t>rejecting</a:t>
                </a:r>
                <a:r>
                  <a:rPr lang="en-US" dirty="0"/>
                  <a:t> configuration, then 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rejects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accepts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rejects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, 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decides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AC9568-59B3-F3C0-DB91-B8D5BB7DC1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483" y="1758156"/>
                <a:ext cx="11264153" cy="4732688"/>
              </a:xfrm>
              <a:blipFill>
                <a:blip r:embed="rId2"/>
                <a:stretch>
                  <a:fillRect l="-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35C12-CBF7-9670-5E21-4BA62D80F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797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9E5B7-D381-6F69-8B90-898641DE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Nondeterministic Turing machines (NTMs)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A3214-DA50-0E7F-E5F8-262E0556E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44D46DB-B7AA-E16B-F45D-57A4098B1299}"/>
              </a:ext>
            </a:extLst>
          </p:cNvPr>
          <p:cNvSpPr/>
          <p:nvPr/>
        </p:nvSpPr>
        <p:spPr>
          <a:xfrm>
            <a:off x="3296177" y="2459090"/>
            <a:ext cx="116541" cy="1165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0AAF632-EA91-3CE4-6959-53DC52D14889}"/>
              </a:ext>
            </a:extLst>
          </p:cNvPr>
          <p:cNvSpPr/>
          <p:nvPr/>
        </p:nvSpPr>
        <p:spPr>
          <a:xfrm>
            <a:off x="2480391" y="2835609"/>
            <a:ext cx="116541" cy="1165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795B175-B9E6-1B3C-9248-C46DD293EA2B}"/>
              </a:ext>
            </a:extLst>
          </p:cNvPr>
          <p:cNvSpPr/>
          <p:nvPr/>
        </p:nvSpPr>
        <p:spPr>
          <a:xfrm>
            <a:off x="4111965" y="2835609"/>
            <a:ext cx="116541" cy="1165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5196091-4709-57FC-C653-0C5D9CD7FB2C}"/>
              </a:ext>
            </a:extLst>
          </p:cNvPr>
          <p:cNvSpPr/>
          <p:nvPr/>
        </p:nvSpPr>
        <p:spPr>
          <a:xfrm>
            <a:off x="1843896" y="3310736"/>
            <a:ext cx="116541" cy="1165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3DD61B0-E9F3-FA91-D8DE-4DD329D6C041}"/>
              </a:ext>
            </a:extLst>
          </p:cNvPr>
          <p:cNvSpPr/>
          <p:nvPr/>
        </p:nvSpPr>
        <p:spPr>
          <a:xfrm>
            <a:off x="3116884" y="3310736"/>
            <a:ext cx="116541" cy="1165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105AF3-50CA-9F99-1E51-853CED8AC51E}"/>
              </a:ext>
            </a:extLst>
          </p:cNvPr>
          <p:cNvSpPr/>
          <p:nvPr/>
        </p:nvSpPr>
        <p:spPr>
          <a:xfrm>
            <a:off x="1444965" y="3855959"/>
            <a:ext cx="116541" cy="1165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01654F3-EDE0-0028-0224-EFFD8891BEB9}"/>
              </a:ext>
            </a:extLst>
          </p:cNvPr>
          <p:cNvSpPr/>
          <p:nvPr/>
        </p:nvSpPr>
        <p:spPr>
          <a:xfrm>
            <a:off x="2180074" y="3855959"/>
            <a:ext cx="116541" cy="1165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DC8E49-4047-FF73-7890-6443A67EA3C9}"/>
              </a:ext>
            </a:extLst>
          </p:cNvPr>
          <p:cNvSpPr/>
          <p:nvPr/>
        </p:nvSpPr>
        <p:spPr>
          <a:xfrm>
            <a:off x="2798642" y="3855959"/>
            <a:ext cx="116541" cy="1165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D7734AA-92C7-8D0F-FA1A-B68D51677EA6}"/>
              </a:ext>
            </a:extLst>
          </p:cNvPr>
          <p:cNvSpPr/>
          <p:nvPr/>
        </p:nvSpPr>
        <p:spPr>
          <a:xfrm>
            <a:off x="3488919" y="3855959"/>
            <a:ext cx="116541" cy="1165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6399242-E5F2-3967-11BC-310873F6BB7B}"/>
              </a:ext>
            </a:extLst>
          </p:cNvPr>
          <p:cNvSpPr/>
          <p:nvPr/>
        </p:nvSpPr>
        <p:spPr>
          <a:xfrm>
            <a:off x="3184119" y="4465559"/>
            <a:ext cx="116541" cy="1165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A3905D6-08DD-B75C-9109-C04702EA42AD}"/>
              </a:ext>
            </a:extLst>
          </p:cNvPr>
          <p:cNvSpPr/>
          <p:nvPr/>
        </p:nvSpPr>
        <p:spPr>
          <a:xfrm>
            <a:off x="3748897" y="4465559"/>
            <a:ext cx="116541" cy="1165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1B9EA1-5DA1-1634-986E-C0E6480DCA0B}"/>
              </a:ext>
            </a:extLst>
          </p:cNvPr>
          <p:cNvCxnSpPr>
            <a:cxnSpLocks/>
            <a:stCxn id="5" idx="2"/>
            <a:endCxn id="6" idx="7"/>
          </p:cNvCxnSpPr>
          <p:nvPr/>
        </p:nvCxnSpPr>
        <p:spPr>
          <a:xfrm flipH="1">
            <a:off x="2579865" y="2517361"/>
            <a:ext cx="716312" cy="335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79C8AE2-81DB-0179-8BCE-222C362EB5AC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3412718" y="2517361"/>
            <a:ext cx="716314" cy="335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395BA09-DBF2-3C52-2146-E5AFA8A34178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2579865" y="2935083"/>
            <a:ext cx="554086" cy="392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4E62F2B-1696-BCD2-50AB-A0BEF717DE65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1943370" y="2935083"/>
            <a:ext cx="554088" cy="392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5FEA936-9194-2718-2F41-EF7A62D2FFBD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1544439" y="3410210"/>
            <a:ext cx="316524" cy="4628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C3547F6-A05B-5A90-68F0-C86B550382F9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1943370" y="3410210"/>
            <a:ext cx="253771" cy="4628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828DF01-0852-B554-0543-A547DF4F82C8}"/>
              </a:ext>
            </a:extLst>
          </p:cNvPr>
          <p:cNvCxnSpPr>
            <a:cxnSpLocks/>
            <a:stCxn id="9" idx="3"/>
            <a:endCxn id="13" idx="7"/>
          </p:cNvCxnSpPr>
          <p:nvPr/>
        </p:nvCxnSpPr>
        <p:spPr>
          <a:xfrm flipH="1">
            <a:off x="2898116" y="3410210"/>
            <a:ext cx="235835" cy="4628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C337E18-5B7B-A33D-EF20-FF981CE0E576}"/>
              </a:ext>
            </a:extLst>
          </p:cNvPr>
          <p:cNvCxnSpPr>
            <a:cxnSpLocks/>
            <a:stCxn id="9" idx="5"/>
            <a:endCxn id="14" idx="1"/>
          </p:cNvCxnSpPr>
          <p:nvPr/>
        </p:nvCxnSpPr>
        <p:spPr>
          <a:xfrm>
            <a:off x="3216358" y="3410210"/>
            <a:ext cx="289628" cy="4628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C74B481-4E05-5FC6-9243-15C032530632}"/>
              </a:ext>
            </a:extLst>
          </p:cNvPr>
          <p:cNvCxnSpPr>
            <a:cxnSpLocks/>
            <a:stCxn id="14" idx="3"/>
            <a:endCxn id="15" idx="0"/>
          </p:cNvCxnSpPr>
          <p:nvPr/>
        </p:nvCxnSpPr>
        <p:spPr>
          <a:xfrm flipH="1">
            <a:off x="3242390" y="3955433"/>
            <a:ext cx="263596" cy="5101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D2D5A66-1F03-A3AB-A6DE-5EA208174DA3}"/>
              </a:ext>
            </a:extLst>
          </p:cNvPr>
          <p:cNvCxnSpPr>
            <a:cxnSpLocks/>
            <a:stCxn id="14" idx="5"/>
            <a:endCxn id="16" idx="0"/>
          </p:cNvCxnSpPr>
          <p:nvPr/>
        </p:nvCxnSpPr>
        <p:spPr>
          <a:xfrm>
            <a:off x="3588393" y="3955433"/>
            <a:ext cx="218775" cy="5101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D7CEF19-EFB8-FF44-484F-3EA75127BAAF}"/>
              </a:ext>
            </a:extLst>
          </p:cNvPr>
          <p:cNvSpPr txBox="1"/>
          <p:nvPr/>
        </p:nvSpPr>
        <p:spPr>
          <a:xfrm>
            <a:off x="3870349" y="2938819"/>
            <a:ext cx="716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accept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F426FD6-4039-E5CB-99FE-53E41E2F23B1}"/>
              </a:ext>
            </a:extLst>
          </p:cNvPr>
          <p:cNvSpPr txBox="1"/>
          <p:nvPr/>
        </p:nvSpPr>
        <p:spPr>
          <a:xfrm>
            <a:off x="1209904" y="3972500"/>
            <a:ext cx="557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reject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EFB5117-D9FD-56E3-9ADF-CFB61E17DE23}"/>
              </a:ext>
            </a:extLst>
          </p:cNvPr>
          <p:cNvSpPr txBox="1"/>
          <p:nvPr/>
        </p:nvSpPr>
        <p:spPr>
          <a:xfrm>
            <a:off x="2550471" y="3955433"/>
            <a:ext cx="716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accept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CAFC45-F5C9-5FC0-3D04-F585F104577E}"/>
              </a:ext>
            </a:extLst>
          </p:cNvPr>
          <p:cNvSpPr txBox="1"/>
          <p:nvPr/>
        </p:nvSpPr>
        <p:spPr>
          <a:xfrm>
            <a:off x="1970568" y="3961331"/>
            <a:ext cx="557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reject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3F7A210-3188-2F34-B157-8C1B0227F7EE}"/>
              </a:ext>
            </a:extLst>
          </p:cNvPr>
          <p:cNvSpPr txBox="1"/>
          <p:nvPr/>
        </p:nvSpPr>
        <p:spPr>
          <a:xfrm>
            <a:off x="2946391" y="4622088"/>
            <a:ext cx="557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reject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10C71F8-AF2B-0354-F70F-6FB99ABFEA0E}"/>
              </a:ext>
            </a:extLst>
          </p:cNvPr>
          <p:cNvSpPr txBox="1"/>
          <p:nvPr/>
        </p:nvSpPr>
        <p:spPr>
          <a:xfrm>
            <a:off x="3554509" y="4622087"/>
            <a:ext cx="557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reject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6D6AB23-A40E-CE58-19BC-4F4AA2677542}"/>
                  </a:ext>
                </a:extLst>
              </p:cNvPr>
              <p:cNvSpPr txBox="1"/>
              <p:nvPr/>
            </p:nvSpPr>
            <p:spPr>
              <a:xfrm>
                <a:off x="2171206" y="5348608"/>
                <a:ext cx="21423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/>
                  <a:t> accepts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6D6AB23-A40E-CE58-19BC-4F4AA2677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206" y="5348608"/>
                <a:ext cx="2142366" cy="523220"/>
              </a:xfrm>
              <a:prstGeom prst="rect">
                <a:avLst/>
              </a:prstGeom>
              <a:blipFill>
                <a:blip r:embed="rId2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EAAA8F04-3EA2-17F8-8809-40E2673877FC}"/>
              </a:ext>
            </a:extLst>
          </p:cNvPr>
          <p:cNvSpPr/>
          <p:nvPr/>
        </p:nvSpPr>
        <p:spPr>
          <a:xfrm>
            <a:off x="8878754" y="2384397"/>
            <a:ext cx="116541" cy="1165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F14E59C-FA5F-A0B1-42AD-F2733429C339}"/>
              </a:ext>
            </a:extLst>
          </p:cNvPr>
          <p:cNvSpPr/>
          <p:nvPr/>
        </p:nvSpPr>
        <p:spPr>
          <a:xfrm>
            <a:off x="8062968" y="2760916"/>
            <a:ext cx="116541" cy="1165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EF69DE3-5F00-D9E9-0693-50215D028421}"/>
              </a:ext>
            </a:extLst>
          </p:cNvPr>
          <p:cNvSpPr/>
          <p:nvPr/>
        </p:nvSpPr>
        <p:spPr>
          <a:xfrm>
            <a:off x="9694542" y="2760916"/>
            <a:ext cx="116541" cy="1165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5523856-8D7D-A5C5-F235-0DF3EF836AAD}"/>
              </a:ext>
            </a:extLst>
          </p:cNvPr>
          <p:cNvSpPr/>
          <p:nvPr/>
        </p:nvSpPr>
        <p:spPr>
          <a:xfrm>
            <a:off x="7426473" y="3236043"/>
            <a:ext cx="116541" cy="1165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2CD4997-685C-365B-AEF6-1C9526DA96EE}"/>
              </a:ext>
            </a:extLst>
          </p:cNvPr>
          <p:cNvSpPr/>
          <p:nvPr/>
        </p:nvSpPr>
        <p:spPr>
          <a:xfrm>
            <a:off x="8699461" y="3236043"/>
            <a:ext cx="116541" cy="1165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B3BED30-4051-C08B-415A-624B2030D9DB}"/>
              </a:ext>
            </a:extLst>
          </p:cNvPr>
          <p:cNvSpPr/>
          <p:nvPr/>
        </p:nvSpPr>
        <p:spPr>
          <a:xfrm>
            <a:off x="7027542" y="3781266"/>
            <a:ext cx="116541" cy="1165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75DFF1F-4668-78DD-2266-4B452DB4E202}"/>
              </a:ext>
            </a:extLst>
          </p:cNvPr>
          <p:cNvSpPr/>
          <p:nvPr/>
        </p:nvSpPr>
        <p:spPr>
          <a:xfrm>
            <a:off x="7762651" y="3781266"/>
            <a:ext cx="116541" cy="1165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6CEDE38-BA2E-BA18-FCAF-DE92DC66E010}"/>
              </a:ext>
            </a:extLst>
          </p:cNvPr>
          <p:cNvSpPr/>
          <p:nvPr/>
        </p:nvSpPr>
        <p:spPr>
          <a:xfrm>
            <a:off x="8381219" y="3781266"/>
            <a:ext cx="116541" cy="1165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2C028D1-D0E1-0378-097C-0E74AF3CA5F4}"/>
              </a:ext>
            </a:extLst>
          </p:cNvPr>
          <p:cNvSpPr/>
          <p:nvPr/>
        </p:nvSpPr>
        <p:spPr>
          <a:xfrm>
            <a:off x="9071496" y="3781266"/>
            <a:ext cx="116541" cy="1165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89DE784-EE20-153D-B496-7B119E3D7141}"/>
              </a:ext>
            </a:extLst>
          </p:cNvPr>
          <p:cNvSpPr/>
          <p:nvPr/>
        </p:nvSpPr>
        <p:spPr>
          <a:xfrm>
            <a:off x="8766696" y="4390866"/>
            <a:ext cx="116541" cy="1165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8B50053-0F2F-9BBB-EF68-C30B0400BA4D}"/>
              </a:ext>
            </a:extLst>
          </p:cNvPr>
          <p:cNvSpPr/>
          <p:nvPr/>
        </p:nvSpPr>
        <p:spPr>
          <a:xfrm>
            <a:off x="9331474" y="4390866"/>
            <a:ext cx="116541" cy="1165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79410A7-3BE5-2340-545F-25BCD570B52C}"/>
              </a:ext>
            </a:extLst>
          </p:cNvPr>
          <p:cNvCxnSpPr>
            <a:cxnSpLocks/>
            <a:stCxn id="57" idx="2"/>
            <a:endCxn id="58" idx="7"/>
          </p:cNvCxnSpPr>
          <p:nvPr/>
        </p:nvCxnSpPr>
        <p:spPr>
          <a:xfrm flipH="1">
            <a:off x="8162442" y="2442668"/>
            <a:ext cx="716312" cy="335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2B9DDF0-A1E6-E484-A1DE-5E4D378253CB}"/>
              </a:ext>
            </a:extLst>
          </p:cNvPr>
          <p:cNvCxnSpPr>
            <a:cxnSpLocks/>
            <a:stCxn id="57" idx="6"/>
            <a:endCxn id="59" idx="1"/>
          </p:cNvCxnSpPr>
          <p:nvPr/>
        </p:nvCxnSpPr>
        <p:spPr>
          <a:xfrm>
            <a:off x="8995295" y="2442668"/>
            <a:ext cx="716314" cy="335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263D228-E585-911A-C1F5-B54213C5634F}"/>
              </a:ext>
            </a:extLst>
          </p:cNvPr>
          <p:cNvCxnSpPr>
            <a:cxnSpLocks/>
            <a:stCxn id="58" idx="5"/>
            <a:endCxn id="61" idx="1"/>
          </p:cNvCxnSpPr>
          <p:nvPr/>
        </p:nvCxnSpPr>
        <p:spPr>
          <a:xfrm>
            <a:off x="8162442" y="2860390"/>
            <a:ext cx="554086" cy="392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4FD4897-58C6-299B-9EAC-58A29FD700C6}"/>
              </a:ext>
            </a:extLst>
          </p:cNvPr>
          <p:cNvCxnSpPr>
            <a:cxnSpLocks/>
            <a:stCxn id="58" idx="3"/>
            <a:endCxn id="60" idx="7"/>
          </p:cNvCxnSpPr>
          <p:nvPr/>
        </p:nvCxnSpPr>
        <p:spPr>
          <a:xfrm flipH="1">
            <a:off x="7525947" y="2860390"/>
            <a:ext cx="554088" cy="392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6B7D8D8-B4D0-D2E3-A872-C04FE0975A36}"/>
              </a:ext>
            </a:extLst>
          </p:cNvPr>
          <p:cNvCxnSpPr>
            <a:cxnSpLocks/>
            <a:stCxn id="60" idx="3"/>
            <a:endCxn id="62" idx="7"/>
          </p:cNvCxnSpPr>
          <p:nvPr/>
        </p:nvCxnSpPr>
        <p:spPr>
          <a:xfrm flipH="1">
            <a:off x="7127016" y="3335517"/>
            <a:ext cx="316524" cy="4628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D904C74-C23C-B83E-BA80-403C1C7A6F50}"/>
              </a:ext>
            </a:extLst>
          </p:cNvPr>
          <p:cNvCxnSpPr>
            <a:cxnSpLocks/>
            <a:stCxn id="60" idx="5"/>
            <a:endCxn id="63" idx="1"/>
          </p:cNvCxnSpPr>
          <p:nvPr/>
        </p:nvCxnSpPr>
        <p:spPr>
          <a:xfrm>
            <a:off x="7525947" y="3335517"/>
            <a:ext cx="253771" cy="4628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5E8BC58-A899-628C-977D-6E9FA28DE791}"/>
              </a:ext>
            </a:extLst>
          </p:cNvPr>
          <p:cNvCxnSpPr>
            <a:cxnSpLocks/>
            <a:stCxn id="61" idx="3"/>
            <a:endCxn id="64" idx="7"/>
          </p:cNvCxnSpPr>
          <p:nvPr/>
        </p:nvCxnSpPr>
        <p:spPr>
          <a:xfrm flipH="1">
            <a:off x="8480693" y="3335517"/>
            <a:ext cx="235835" cy="4628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5A79AFA-E765-E29A-1FFE-3374296B5BBF}"/>
              </a:ext>
            </a:extLst>
          </p:cNvPr>
          <p:cNvCxnSpPr>
            <a:cxnSpLocks/>
            <a:stCxn id="61" idx="5"/>
            <a:endCxn id="65" idx="1"/>
          </p:cNvCxnSpPr>
          <p:nvPr/>
        </p:nvCxnSpPr>
        <p:spPr>
          <a:xfrm>
            <a:off x="8798935" y="3335517"/>
            <a:ext cx="289628" cy="4628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3883A80-08C1-097B-4A07-D054B43D768E}"/>
              </a:ext>
            </a:extLst>
          </p:cNvPr>
          <p:cNvCxnSpPr>
            <a:cxnSpLocks/>
            <a:stCxn id="65" idx="3"/>
            <a:endCxn id="66" idx="0"/>
          </p:cNvCxnSpPr>
          <p:nvPr/>
        </p:nvCxnSpPr>
        <p:spPr>
          <a:xfrm flipH="1">
            <a:off x="8824967" y="3880740"/>
            <a:ext cx="263596" cy="5101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479A203-3D62-EB81-F3EF-294A1EA3FE29}"/>
              </a:ext>
            </a:extLst>
          </p:cNvPr>
          <p:cNvCxnSpPr>
            <a:cxnSpLocks/>
            <a:stCxn id="65" idx="5"/>
            <a:endCxn id="67" idx="0"/>
          </p:cNvCxnSpPr>
          <p:nvPr/>
        </p:nvCxnSpPr>
        <p:spPr>
          <a:xfrm>
            <a:off x="9170970" y="3880740"/>
            <a:ext cx="218775" cy="5101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3D9FA4F-30E8-68FD-2E72-68AD8CC0FFD0}"/>
              </a:ext>
            </a:extLst>
          </p:cNvPr>
          <p:cNvSpPr txBox="1"/>
          <p:nvPr/>
        </p:nvSpPr>
        <p:spPr>
          <a:xfrm>
            <a:off x="9452926" y="2881357"/>
            <a:ext cx="716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reject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9177467-3740-C6AB-08AA-C1FD964A2607}"/>
              </a:ext>
            </a:extLst>
          </p:cNvPr>
          <p:cNvSpPr txBox="1"/>
          <p:nvPr/>
        </p:nvSpPr>
        <p:spPr>
          <a:xfrm>
            <a:off x="6792481" y="3897807"/>
            <a:ext cx="557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reject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AAC4AC2-2CDE-D1EA-89AA-A46DB05DC3C4}"/>
              </a:ext>
            </a:extLst>
          </p:cNvPr>
          <p:cNvSpPr txBox="1"/>
          <p:nvPr/>
        </p:nvSpPr>
        <p:spPr>
          <a:xfrm>
            <a:off x="8133048" y="3880740"/>
            <a:ext cx="716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reject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AAC5BD4-9A1C-4461-6937-B4A75B29B05E}"/>
              </a:ext>
            </a:extLst>
          </p:cNvPr>
          <p:cNvSpPr txBox="1"/>
          <p:nvPr/>
        </p:nvSpPr>
        <p:spPr>
          <a:xfrm>
            <a:off x="7553145" y="3886638"/>
            <a:ext cx="557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reject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1E946D7-7911-B377-44FE-BB3356E44689}"/>
              </a:ext>
            </a:extLst>
          </p:cNvPr>
          <p:cNvSpPr txBox="1"/>
          <p:nvPr/>
        </p:nvSpPr>
        <p:spPr>
          <a:xfrm>
            <a:off x="8528968" y="4547395"/>
            <a:ext cx="557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reject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C1110E2-CC94-57BE-0538-FA4D5095DDD6}"/>
              </a:ext>
            </a:extLst>
          </p:cNvPr>
          <p:cNvSpPr txBox="1"/>
          <p:nvPr/>
        </p:nvSpPr>
        <p:spPr>
          <a:xfrm>
            <a:off x="9137086" y="4547394"/>
            <a:ext cx="557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reject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F9F9BC7-4135-89DF-270E-0EEBF0C4A35D}"/>
                  </a:ext>
                </a:extLst>
              </p:cNvPr>
              <p:cNvSpPr txBox="1"/>
              <p:nvPr/>
            </p:nvSpPr>
            <p:spPr>
              <a:xfrm>
                <a:off x="7753783" y="5273915"/>
                <a:ext cx="21423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/>
                  <a:t> rejects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F9F9BC7-4135-89DF-270E-0EEBF0C4A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3783" y="5273915"/>
                <a:ext cx="2142366" cy="523220"/>
              </a:xfrm>
              <a:prstGeom prst="rect">
                <a:avLst/>
              </a:prstGeom>
              <a:blipFill>
                <a:blip r:embed="rId3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3587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18B49-9C55-A2FA-7575-1A2C578C3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Nondeterministic Turing machines (NTMs)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07F776-2A0F-DA2A-6793-BC178BCAD9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chemeClr val="accent1"/>
                    </a:solidFill>
                  </a:rPr>
                  <a:t>running time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the length of the </a:t>
                </a:r>
                <a:r>
                  <a:rPr lang="en-US" dirty="0">
                    <a:solidFill>
                      <a:schemeClr val="accent1"/>
                    </a:solidFill>
                  </a:rPr>
                  <a:t>longest</a:t>
                </a:r>
                <a:r>
                  <a:rPr lang="en-US" dirty="0"/>
                  <a:t> path from the root to a leaf</a:t>
                </a:r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chemeClr val="accent1"/>
                    </a:solidFill>
                  </a:rPr>
                  <a:t>time complexity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is the </a:t>
                </a:r>
                <a:r>
                  <a:rPr lang="en-US" dirty="0">
                    <a:solidFill>
                      <a:schemeClr val="accent1"/>
                    </a:solidFill>
                  </a:rPr>
                  <a:t>maximum</a:t>
                </a:r>
                <a:r>
                  <a:rPr lang="en-US" dirty="0"/>
                  <a:t> running time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over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-symbol inputs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:r>
                  <a:rPr lang="en-US" dirty="0">
                    <a:solidFill>
                      <a:schemeClr val="accent1"/>
                    </a:solidFill>
                  </a:rPr>
                  <a:t>polynomial-time NTM</a:t>
                </a:r>
                <a:r>
                  <a:rPr lang="en-US" dirty="0"/>
                  <a:t> is an NTM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with time complexity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07F776-2A0F-DA2A-6793-BC178BCAD9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1A0D62-F9E6-1612-E80A-37EE4BF71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1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67947C8-DB0C-8B6B-183F-33FC759E425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14180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 in terms of </a:t>
                </a:r>
                <a:r>
                  <a:rPr lang="en-US" dirty="0" err="1"/>
                  <a:t>nodeterministic</a:t>
                </a:r>
                <a:r>
                  <a:rPr lang="en-US" dirty="0"/>
                  <a:t> TMs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67947C8-DB0C-8B6B-183F-33FC759E42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14180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647AD4-FE5C-27B6-1234-50AEE4B29A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8563" y="1586753"/>
                <a:ext cx="10919013" cy="515706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be a language. </a:t>
                </a:r>
                <a:r>
                  <a:rPr lang="en-US" b="1" dirty="0"/>
                  <a:t>Claim: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if and only if</a:t>
                </a:r>
                <a:r>
                  <a:rPr lang="en-US" dirty="0"/>
                  <a:t> there exists a polynomial-time nondeterministic Turing machine that decides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Proof:</a:t>
                </a:r>
                <a:r>
                  <a:rPr lang="en-US" dirty="0"/>
                  <a:t> First,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NTM: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Nondeterministically</a:t>
                </a:r>
                <a:r>
                  <a:rPr lang="en-US" dirty="0">
                    <a:solidFill>
                      <a:schemeClr val="accent1"/>
                    </a:solidFill>
                  </a:rPr>
                  <a:t> guess a witness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steps), then check whether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steps)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647AD4-FE5C-27B6-1234-50AEE4B29A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8563" y="1586753"/>
                <a:ext cx="10919013" cy="5157068"/>
              </a:xfrm>
              <a:blipFill>
                <a:blip r:embed="rId3"/>
                <a:stretch>
                  <a:fillRect l="-1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E9783-B789-6705-D06A-0F3F8D030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867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67947C8-DB0C-8B6B-183F-33FC759E425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14180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 in terms of </a:t>
                </a:r>
                <a:r>
                  <a:rPr lang="en-US" dirty="0" err="1"/>
                  <a:t>nodeterministic</a:t>
                </a:r>
                <a:r>
                  <a:rPr lang="en-US" dirty="0"/>
                  <a:t> TMs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67947C8-DB0C-8B6B-183F-33FC759E42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14180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647AD4-FE5C-27B6-1234-50AEE4B29A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6165" y="1586753"/>
                <a:ext cx="11295529" cy="515706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Conversely, suppose there exists a polynomial-time NTM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that decides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will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Witness: </a:t>
                </a:r>
                <a:r>
                  <a:rPr lang="en-US" dirty="0">
                    <a:solidFill>
                      <a:schemeClr val="accent1"/>
                    </a:solidFill>
                  </a:rPr>
                  <a:t>The sequence of nondeterministic choices</a:t>
                </a:r>
                <a:r>
                  <a:rPr lang="en-US" dirty="0"/>
                  <a:t> that lead from the initial configuration to an accepting configuration</a:t>
                </a:r>
              </a:p>
              <a:p>
                <a:r>
                  <a:rPr lang="en-US" dirty="0"/>
                  <a:t>This sequence has polynomial length, and we can verify it in polynomial time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647AD4-FE5C-27B6-1234-50AEE4B29A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6165" y="1586753"/>
                <a:ext cx="11295529" cy="5157068"/>
              </a:xfrm>
              <a:blipFill>
                <a:blip r:embed="rId3"/>
                <a:stretch>
                  <a:fillRect l="-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E9783-B789-6705-D06A-0F3F8D030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468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E33189-67A2-F908-8972-EF42921F67A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438901"/>
                <a:ext cx="10515600" cy="3980198"/>
              </a:xfrm>
            </p:spPr>
            <p:txBody>
              <a:bodyPr>
                <a:norm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5400" b="1" dirty="0"/>
                  <a:t>Which languages are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5400" b="1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5400" b="1" dirty="0"/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E33189-67A2-F908-8972-EF42921F67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438901"/>
                <a:ext cx="10515600" cy="398019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767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E33189-67A2-F908-8972-EF42921F67A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438901"/>
                <a:ext cx="10515600" cy="3980198"/>
              </a:xfrm>
            </p:spPr>
            <p:txBody>
              <a:bodyPr>
                <a:norm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5400" b="1" dirty="0"/>
                  <a:t>Which languages are </a:t>
                </a:r>
                <a:r>
                  <a:rPr lang="en-US" sz="5400" b="1" dirty="0">
                    <a:solidFill>
                      <a:schemeClr val="accent1"/>
                    </a:solidFill>
                  </a:rPr>
                  <a:t>not</a:t>
                </a:r>
                <a:r>
                  <a:rPr lang="en-US" sz="5400" b="1" dirty="0"/>
                  <a:t>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5400" b="1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5400" b="1" dirty="0"/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E33189-67A2-F908-8972-EF42921F67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438901"/>
                <a:ext cx="10515600" cy="398019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24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F589EE9-1686-7AE2-59D1-546EA0343E5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Complexity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F589EE9-1686-7AE2-59D1-546EA0343E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4C609F-309B-9F45-E29E-B1B55B4705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704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Recall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satisfiable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argued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Consequence: If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Theorem: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This theorem provides </a:t>
                </a:r>
                <a:r>
                  <a:rPr lang="en-US" dirty="0">
                    <a:solidFill>
                      <a:schemeClr val="accent1"/>
                    </a:solidFill>
                  </a:rPr>
                  <a:t>evidence</a:t>
                </a:r>
                <a:r>
                  <a:rPr lang="en-US" dirty="0"/>
                  <a:t>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Proof is based on concepts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-hardness </a:t>
                </a:r>
                <a:r>
                  <a:rPr lang="en-US" dirty="0"/>
                  <a:t>and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-completeness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4C609F-309B-9F45-E29E-B1B55B4705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70450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BF3FF-4FF2-7C89-D6E1-7DEAF5E11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028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47F7A7D-BBF5-117B-4233-C32657F691B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-hardness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47F7A7D-BBF5-117B-4233-C32657F691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1188A5-443B-9CC9-2F39-C51225761C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Definition:</a:t>
                </a:r>
                <a:r>
                  <a:rPr lang="en-US" dirty="0"/>
                  <a:t>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be a language. Suppose that for </a:t>
                </a:r>
                <a:r>
                  <a:rPr lang="en-US" dirty="0">
                    <a:solidFill>
                      <a:schemeClr val="accent1"/>
                    </a:solidFill>
                  </a:rPr>
                  <a:t>every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, there is a poly-time mapping reduction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. In this case, 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-hard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“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-hard” means “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at least as hard </a:t>
                </a:r>
                <a:r>
                  <a:rPr lang="en-US" dirty="0"/>
                  <a:t>as every language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1188A5-443B-9CC9-2F39-C51225761C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r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87D9A-C51B-3F86-2586-56E6585A7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11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08BB32-1E0A-938C-051B-6CE1C6E080C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complexity class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08BB32-1E0A-938C-051B-6CE1C6E080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243126-407F-ADF4-2F51-3928160680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83967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Definition:</a:t>
                </a:r>
                <a:r>
                  <a:rPr lang="en-US" dirty="0"/>
                  <a:t> A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 if there exists a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and a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such that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, then </a:t>
                </a:r>
                <a:r>
                  <a:rPr lang="en-US" dirty="0">
                    <a:solidFill>
                      <a:schemeClr val="accent1"/>
                    </a:solidFill>
                  </a:rPr>
                  <a:t>there exists </a:t>
                </a:r>
                <a:r>
                  <a:rPr lang="en-US" dirty="0"/>
                  <a:t>a string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, then </a:t>
                </a:r>
                <a:r>
                  <a:rPr lang="en-US" dirty="0">
                    <a:solidFill>
                      <a:schemeClr val="accent1"/>
                    </a:solidFill>
                  </a:rPr>
                  <a:t>for every </a:t>
                </a:r>
                <a:r>
                  <a:rPr lang="en-US" dirty="0"/>
                  <a:t>string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EVAL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string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called the “</a:t>
                </a:r>
                <a:r>
                  <a:rPr lang="en-US" dirty="0">
                    <a:solidFill>
                      <a:schemeClr val="accent1"/>
                    </a:solidFill>
                  </a:rPr>
                  <a:t>witness</a:t>
                </a:r>
                <a:r>
                  <a:rPr lang="en-US" dirty="0"/>
                  <a:t>” / “</a:t>
                </a:r>
                <a:r>
                  <a:rPr lang="en-US" dirty="0">
                    <a:solidFill>
                      <a:schemeClr val="accent1"/>
                    </a:solidFill>
                  </a:rPr>
                  <a:t>certificate</a:t>
                </a:r>
                <a:r>
                  <a:rPr lang="en-US" dirty="0"/>
                  <a:t>” for the fact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243126-407F-ADF4-2F51-3928160680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83967"/>
              </a:xfrm>
              <a:blipFill>
                <a:blip r:embed="rId3"/>
                <a:stretch>
                  <a:fillRect l="-1043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B38845-5D61-CFF0-62B1-78F3D095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181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B42EE04-F413-7143-37F0-FDBA9933EBE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-hard languages are </a:t>
                </a:r>
                <a:r>
                  <a:rPr lang="en-US" dirty="0">
                    <a:solidFill>
                      <a:schemeClr val="accent1"/>
                    </a:solidFill>
                  </a:rPr>
                  <a:t>probably</a:t>
                </a:r>
                <a:r>
                  <a:rPr lang="en-US" dirty="0"/>
                  <a:t> not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B42EE04-F413-7143-37F0-FDBA9933EB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0DE163-3E44-A42C-C1EE-AA8FEBB3AC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7473" y="1843210"/>
                <a:ext cx="11597053" cy="4351338"/>
              </a:xfrm>
            </p:spPr>
            <p:txBody>
              <a:bodyPr/>
              <a:lstStyle/>
              <a:p>
                <a:r>
                  <a:rPr lang="en-US" b="1" dirty="0"/>
                  <a:t>Claim: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-hard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Proof:</a:t>
                </a:r>
                <a:r>
                  <a:rPr lang="en-US" dirty="0"/>
                  <a:t> Assuming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, there is some language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HARD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∖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By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-hardness, there is a poly-time mapping reduction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HARD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HARD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, this implies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0DE163-3E44-A42C-C1EE-AA8FEBB3AC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7473" y="1843210"/>
                <a:ext cx="11597053" cy="4351338"/>
              </a:xfrm>
              <a:blipFill>
                <a:blip r:embed="rId3"/>
                <a:stretch>
                  <a:fillRect l="-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3BD87-6E42-CA80-397F-3FCFFAC0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029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1D34A8-D1B0-9736-8157-E81CE425E62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-completeness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1D34A8-D1B0-9736-8157-E81CE425E6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F2B5F3-3D15-86A2-F741-2060239B94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648950" cy="4351338"/>
              </a:xfrm>
            </p:spPr>
            <p:txBody>
              <a:bodyPr/>
              <a:lstStyle/>
              <a:p>
                <a:r>
                  <a:rPr lang="en-US" b="1" dirty="0"/>
                  <a:t>Definition:</a:t>
                </a:r>
                <a:r>
                  <a:rPr lang="en-US" dirty="0"/>
                  <a:t>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be a language. 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-complete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-hard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 languages are the </a:t>
                </a:r>
                <a:r>
                  <a:rPr lang="en-US" dirty="0">
                    <a:solidFill>
                      <a:schemeClr val="accent1"/>
                    </a:solidFill>
                  </a:rPr>
                  <a:t>hardest languages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b="0" dirty="0">
                  <a:solidFill>
                    <a:schemeClr val="accent1"/>
                  </a:solidFill>
                </a:endParaRP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-complete, then the </a:t>
                </a:r>
                <a:r>
                  <a:rPr lang="en-US" dirty="0">
                    <a:solidFill>
                      <a:schemeClr val="accent1"/>
                    </a:solidFill>
                  </a:rPr>
                  <a:t>language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can be said to “capture” / “express” the </a:t>
                </a:r>
                <a:r>
                  <a:rPr lang="en-US" dirty="0">
                    <a:solidFill>
                      <a:schemeClr val="accent1"/>
                    </a:solidFill>
                  </a:rPr>
                  <a:t>entire complexity class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F2B5F3-3D15-86A2-F741-2060239B94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648950" cy="4351338"/>
              </a:xfrm>
              <a:blipFill>
                <a:blip r:embed="rId3"/>
                <a:stretch>
                  <a:fillRect l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F9527-D7B1-C79F-891F-C98F895B6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249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B42EE04-F413-7143-37F0-FDBA9933EBE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 languages are </a:t>
                </a:r>
                <a:r>
                  <a:rPr lang="en-US" dirty="0">
                    <a:solidFill>
                      <a:schemeClr val="accent1"/>
                    </a:solidFill>
                  </a:rPr>
                  <a:t>probably</a:t>
                </a:r>
                <a:r>
                  <a:rPr lang="en-US" dirty="0"/>
                  <a:t> not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B42EE04-F413-7143-37F0-FDBA9933EB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0DE163-3E44-A42C-C1EE-AA8FEBB3AC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7473" y="1843210"/>
                <a:ext cx="11597053" cy="4351338"/>
              </a:xfrm>
            </p:spPr>
            <p:txBody>
              <a:bodyPr/>
              <a:lstStyle/>
              <a:p>
                <a:r>
                  <a:rPr lang="en-US" b="1" dirty="0"/>
                  <a:t>Claim:</a:t>
                </a:r>
                <a:r>
                  <a:rPr lang="en-US" dirty="0"/>
                  <a:t>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-complete.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if and only 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Proof:</a:t>
                </a:r>
              </a:p>
              <a:p>
                <a:pPr lvl="1"/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, if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-hard, if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(previous slide)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0DE163-3E44-A42C-C1EE-AA8FEBB3AC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7473" y="1843210"/>
                <a:ext cx="11597053" cy="4351338"/>
              </a:xfrm>
              <a:blipFill>
                <a:blip r:embed="rId3"/>
                <a:stretch>
                  <a:fillRect l="-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3BD87-6E42-CA80-397F-3FCFFAC0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406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E7A5708-F835-7AA7-0660-FED384F50A1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E7A5708-F835-7AA7-0660-FED384F50A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2E17B6-1819-E75B-30CE-57436F4EB5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00212"/>
                <a:ext cx="10515600" cy="4790632"/>
              </a:xfrm>
            </p:spPr>
            <p:txBody>
              <a:bodyPr/>
              <a:lstStyle/>
              <a:p>
                <a:r>
                  <a:rPr lang="en-US" dirty="0"/>
                  <a:t>Recall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satisfiable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Consequence: Studying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r>
                  <a:rPr lang="en-US" dirty="0"/>
                  <a:t> (one specific language) is </a:t>
                </a:r>
                <a:r>
                  <a:rPr lang="en-US" dirty="0">
                    <a:solidFill>
                      <a:schemeClr val="accent1"/>
                    </a:solidFill>
                  </a:rPr>
                  <a:t>equivalent</a:t>
                </a:r>
                <a:r>
                  <a:rPr lang="en-US" dirty="0"/>
                  <a:t> to studying </a:t>
                </a:r>
                <a:r>
                  <a:rPr lang="en-US" dirty="0">
                    <a:solidFill>
                      <a:schemeClr val="accent1"/>
                    </a:solidFill>
                  </a:rPr>
                  <a:t>the abstract concept of “verifiability”</a:t>
                </a:r>
                <a:r>
                  <a:rPr lang="en-US" dirty="0"/>
                  <a:t> (as modeled by the complexity class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2E17B6-1819-E75B-30CE-57436F4EB5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00212"/>
                <a:ext cx="10515600" cy="4790632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55EBE-C2E9-C969-F45D-B1EB30E69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48F056F-602A-0822-9CA0-41182945CC41}"/>
                  </a:ext>
                </a:extLst>
              </p:cNvPr>
              <p:cNvSpPr/>
              <p:nvPr/>
            </p:nvSpPr>
            <p:spPr>
              <a:xfrm>
                <a:off x="2624137" y="2721570"/>
                <a:ext cx="6943725" cy="98818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sz="2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-complete.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48F056F-602A-0822-9CA0-41182945CC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137" y="2721570"/>
                <a:ext cx="6943725" cy="9881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806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A72CE2D-5113-8662-1125-D445A3114C4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-completeness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A72CE2D-5113-8662-1125-D445A3114C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5FCAA-C027-1328-93EA-3E360001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1A9460-113E-47CA-C5F1-D49E2E72DF15}"/>
              </a:ext>
            </a:extLst>
          </p:cNvPr>
          <p:cNvSpPr/>
          <p:nvPr/>
        </p:nvSpPr>
        <p:spPr>
          <a:xfrm>
            <a:off x="6734908" y="2927838"/>
            <a:ext cx="3569677" cy="35630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27F3EE4-D75A-343A-5532-883F426A23D2}"/>
              </a:ext>
            </a:extLst>
          </p:cNvPr>
          <p:cNvGrpSpPr/>
          <p:nvPr/>
        </p:nvGrpSpPr>
        <p:grpSpPr>
          <a:xfrm>
            <a:off x="8102111" y="5245547"/>
            <a:ext cx="835270" cy="1003042"/>
            <a:chOff x="3068515" y="5149540"/>
            <a:chExt cx="835270" cy="100304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C5C513E-4FC9-F423-3071-7B0D8791CEC2}"/>
                </a:ext>
              </a:extLst>
            </p:cNvPr>
            <p:cNvSpPr/>
            <p:nvPr/>
          </p:nvSpPr>
          <p:spPr>
            <a:xfrm>
              <a:off x="3068515" y="5149540"/>
              <a:ext cx="835270" cy="10030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69DB675-415D-7823-D9E8-E390CE9AC9C9}"/>
                    </a:ext>
                  </a:extLst>
                </p:cNvPr>
                <p:cNvSpPr txBox="1"/>
                <p:nvPr/>
              </p:nvSpPr>
              <p:spPr>
                <a:xfrm>
                  <a:off x="3285540" y="5217409"/>
                  <a:ext cx="4303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69DB675-415D-7823-D9E8-E390CE9AC9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5540" y="5217409"/>
                  <a:ext cx="43030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83E1D0-A2F7-9F49-BC9A-002C657248C1}"/>
                  </a:ext>
                </a:extLst>
              </p:cNvPr>
              <p:cNvSpPr txBox="1"/>
              <p:nvPr/>
            </p:nvSpPr>
            <p:spPr>
              <a:xfrm>
                <a:off x="8246639" y="4324574"/>
                <a:ext cx="575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83E1D0-A2F7-9F49-BC9A-002C65724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6639" y="4324574"/>
                <a:ext cx="57529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c 4">
            <a:extLst>
              <a:ext uri="{FF2B5EF4-FFF2-40B4-BE49-F238E27FC236}">
                <a16:creationId xmlns:a16="http://schemas.microsoft.com/office/drawing/2014/main" id="{F3DFFE2D-563F-3118-6831-158852E22CCA}"/>
              </a:ext>
            </a:extLst>
          </p:cNvPr>
          <p:cNvSpPr/>
          <p:nvPr/>
        </p:nvSpPr>
        <p:spPr>
          <a:xfrm rot="10800000">
            <a:off x="6373007" y="-2480389"/>
            <a:ext cx="4322562" cy="6216182"/>
          </a:xfrm>
          <a:prstGeom prst="arc">
            <a:avLst>
              <a:gd name="adj1" fmla="val 10851198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C8A664-2C78-3F87-B501-BE2025B086C7}"/>
                  </a:ext>
                </a:extLst>
              </p:cNvPr>
              <p:cNvSpPr txBox="1"/>
              <p:nvPr/>
            </p:nvSpPr>
            <p:spPr>
              <a:xfrm>
                <a:off x="7825153" y="3122310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-complete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C8A664-2C78-3F87-B501-BE2025B08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5153" y="3122310"/>
                <a:ext cx="1688123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DC62C30-3167-CE0E-B50D-2F9D00E3ED3C}"/>
                  </a:ext>
                </a:extLst>
              </p:cNvPr>
              <p:cNvSpPr txBox="1"/>
              <p:nvPr/>
            </p:nvSpPr>
            <p:spPr>
              <a:xfrm>
                <a:off x="7977875" y="1195339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-hard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DC62C30-3167-CE0E-B50D-2F9D00E3E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875" y="1195339"/>
                <a:ext cx="1688123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B735F39A-1FCA-876B-9346-A77FE8FB7CB4}"/>
              </a:ext>
            </a:extLst>
          </p:cNvPr>
          <p:cNvGrpSpPr/>
          <p:nvPr/>
        </p:nvGrpSpPr>
        <p:grpSpPr>
          <a:xfrm>
            <a:off x="4810125" y="2371604"/>
            <a:ext cx="3785928" cy="780428"/>
            <a:chOff x="4810125" y="2371604"/>
            <a:chExt cx="3785928" cy="780428"/>
          </a:xfrm>
        </p:grpSpPr>
        <p:sp>
          <p:nvSpPr>
            <p:cNvPr id="24" name="Star: 5 Points 23">
              <a:extLst>
                <a:ext uri="{FF2B5EF4-FFF2-40B4-BE49-F238E27FC236}">
                  <a16:creationId xmlns:a16="http://schemas.microsoft.com/office/drawing/2014/main" id="{C491E429-C425-7DDB-6D7E-F1F1022B28FE}"/>
                </a:ext>
              </a:extLst>
            </p:cNvPr>
            <p:cNvSpPr/>
            <p:nvPr/>
          </p:nvSpPr>
          <p:spPr>
            <a:xfrm>
              <a:off x="8428415" y="2984394"/>
              <a:ext cx="167638" cy="167638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092576E-EB66-17AE-5EA9-E0B6E2FB100E}"/>
                    </a:ext>
                  </a:extLst>
                </p:cNvPr>
                <p:cNvSpPr txBox="1"/>
                <p:nvPr/>
              </p:nvSpPr>
              <p:spPr>
                <a:xfrm>
                  <a:off x="4810125" y="2371604"/>
                  <a:ext cx="15794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CIRCUIT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‑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SAT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092576E-EB66-17AE-5EA9-E0B6E2FB10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0125" y="2371604"/>
                  <a:ext cx="157941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637624E-5E09-3F83-58A4-004E39C048DA}"/>
                </a:ext>
              </a:extLst>
            </p:cNvPr>
            <p:cNvSpPr/>
            <p:nvPr/>
          </p:nvSpPr>
          <p:spPr>
            <a:xfrm flipH="1">
              <a:off x="6343924" y="2587942"/>
              <a:ext cx="2076621" cy="419100"/>
            </a:xfrm>
            <a:custGeom>
              <a:avLst/>
              <a:gdLst>
                <a:gd name="connsiteX0" fmla="*/ 2581275 w 2581275"/>
                <a:gd name="connsiteY0" fmla="*/ 419109 h 419109"/>
                <a:gd name="connsiteX1" fmla="*/ 1333500 w 2581275"/>
                <a:gd name="connsiteY1" fmla="*/ 9 h 419109"/>
                <a:gd name="connsiteX2" fmla="*/ 0 w 2581275"/>
                <a:gd name="connsiteY2" fmla="*/ 409584 h 419109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2225" h="419100">
                  <a:moveTo>
                    <a:pt x="2562225" y="0"/>
                  </a:moveTo>
                  <a:cubicBezTo>
                    <a:pt x="1708150" y="6350"/>
                    <a:pt x="787400" y="22225"/>
                    <a:pt x="0" y="419100"/>
                  </a:cubicBezTo>
                </a:path>
              </a:pathLst>
            </a:custGeom>
            <a:noFill/>
            <a:ln w="38100"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810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CD7FF51-EEA2-7901-C0FF-8D14E12F361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Proof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CD7FF51-EEA2-7901-C0FF-8D14E12F36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EC9BD7-1E02-D296-1EF4-6F3508BC5B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have already shown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Remaining job: Prove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-hard</a:t>
                </a:r>
              </a:p>
              <a:p>
                <a:r>
                  <a:rPr lang="en-US" dirty="0"/>
                  <a:t>The proof is based on the concept of a </a:t>
                </a:r>
                <a:r>
                  <a:rPr lang="en-US" dirty="0">
                    <a:solidFill>
                      <a:schemeClr val="accent1"/>
                    </a:solidFill>
                  </a:rPr>
                  <a:t>uniform</a:t>
                </a:r>
                <a:r>
                  <a:rPr lang="en-US" dirty="0"/>
                  <a:t> circuit family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EC9BD7-1E02-D296-1EF4-6F3508BC5B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DEE86-379B-2DB5-8B8B-656ED198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65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EDF78-3675-CEE5-B248-FD2464602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circuit family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18477D-3FFD-0F41-D899-D6AFF1FE61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Recall that a circuit family is an infinite 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is a circuit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variables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Definition:</a:t>
                </a:r>
                <a:r>
                  <a:rPr lang="en-US" dirty="0"/>
                  <a:t> 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uniform</a:t>
                </a:r>
                <a:r>
                  <a:rPr lang="en-US" dirty="0"/>
                  <a:t> if there exists a polynomial-time 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such that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if we run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input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halts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written on its tape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18477D-3FFD-0F41-D899-D6AFF1FE61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3DA91-8582-C91D-D7DB-8299E6842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9119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D1DB257-D5CD-2603-59F5-E80AFAF82F5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Uniform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PSIZE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D1DB257-D5CD-2603-59F5-E80AFAF82F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C0FDDB-2087-43F3-FE3D-C575FA46FF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Recall we proved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PSIZE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/>
                  <a:t>Now we strengthen the theorem using the concept of a uniform circuit family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be any language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C0FDDB-2087-43F3-FE3D-C575FA46FF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E3D096-74CE-33C3-2AC3-F913188AD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E73F6A1-F107-5F72-E360-6997DD2BCAC6}"/>
                  </a:ext>
                </a:extLst>
              </p:cNvPr>
              <p:cNvSpPr/>
              <p:nvPr/>
            </p:nvSpPr>
            <p:spPr>
              <a:xfrm>
                <a:off x="1000126" y="4833494"/>
                <a:ext cx="10001249" cy="165735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if and only if</a:t>
                </a:r>
                <a:r>
                  <a:rPr lang="en-US" sz="2800" dirty="0">
                    <a:solidFill>
                      <a:schemeClr val="tx1"/>
                    </a:solidFill>
                  </a:rPr>
                  <a:t> there exists a uniform circuit family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decides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has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E73F6A1-F107-5F72-E360-6997DD2BCA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26" y="4833494"/>
                <a:ext cx="10001249" cy="1657350"/>
              </a:xfrm>
              <a:prstGeom prst="rect">
                <a:avLst/>
              </a:prstGeom>
              <a:blipFill>
                <a:blip r:embed="rId4"/>
                <a:stretch>
                  <a:fillRect b="-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704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7DC9225-2EAA-0BFB-FFF0-53C8E080626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 problem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7DC9225-2EAA-0BFB-FFF0-53C8E08062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7B1256-EE4E-64BF-ABC7-A7A206477D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84122" y="1825625"/>
                <a:ext cx="10976700" cy="483015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7B1256-EE4E-64BF-ABC7-A7A206477D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4122" y="1825625"/>
                <a:ext cx="10976700" cy="483015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7EBE6-8334-8D8B-5452-671DDCAD2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C3BE1EE-F044-EEC4-7D54-99A603DE6FC8}"/>
                  </a:ext>
                </a:extLst>
              </p:cNvPr>
              <p:cNvSpPr/>
              <p:nvPr/>
            </p:nvSpPr>
            <p:spPr>
              <a:xfrm>
                <a:off x="3739283" y="3429000"/>
                <a:ext cx="3683978" cy="98818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Conjecture: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C3BE1EE-F044-EEC4-7D54-99A603DE6F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283" y="3429000"/>
                <a:ext cx="3683978" cy="9881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684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6842E-CA7F-C1AF-9F68-00D7F1143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81F269-BC2B-BE22-BA55-37F0CA9940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7446" y="1825624"/>
                <a:ext cx="11965924" cy="4665219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Claim: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Proof: </a:t>
                </a:r>
                <a:r>
                  <a:rPr lang="en-US" dirty="0">
                    <a:solidFill>
                      <a:schemeClr val="accent1"/>
                    </a:solidFill>
                  </a:rPr>
                  <a:t>Try all possible witnesses.</a:t>
                </a:r>
                <a:r>
                  <a:rPr lang="en-US" dirty="0"/>
                  <a:t> To be precise,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.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, check whether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we find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, then accept. Otherwise reject</a:t>
                </a:r>
              </a:p>
              <a:p>
                <a:r>
                  <a:rPr lang="en-US" b="0" dirty="0"/>
                  <a:t>Informally,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 is the set of problems that can be solved by </a:t>
                </a:r>
                <a:r>
                  <a:rPr lang="en-US" dirty="0">
                    <a:solidFill>
                      <a:schemeClr val="accent1"/>
                    </a:solidFill>
                  </a:rPr>
                  <a:t>“brute-force search”</a:t>
                </a:r>
              </a:p>
              <a:p>
                <a:r>
                  <a:rPr lang="en-US" b="0" dirty="0">
                    <a:solidFill>
                      <a:schemeClr val="tx1"/>
                    </a:solidFill>
                  </a:rPr>
                  <a:t>“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” would mean that brute-force search is </a:t>
                </a:r>
                <a:r>
                  <a:rPr lang="en-US" dirty="0">
                    <a:solidFill>
                      <a:schemeClr val="accent1"/>
                    </a:solidFill>
                  </a:rPr>
                  <a:t>never necessary</a:t>
                </a:r>
                <a:r>
                  <a:rPr lang="en-US" dirty="0"/>
                  <a:t>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81F269-BC2B-BE22-BA55-37F0CA9940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7446" y="1825624"/>
                <a:ext cx="11965924" cy="4665219"/>
              </a:xfrm>
              <a:blipFill>
                <a:blip r:embed="rId2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0EEA56-5795-A7E1-205C-8AF783914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206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C2A85-4449-9D35-60CC-DF14FC478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vs. NP vs. EXP: Three possibilities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44576D-12AE-B673-42B3-20F63087C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E27FA88-7F53-04E9-90A2-99D39E5934B2}"/>
              </a:ext>
            </a:extLst>
          </p:cNvPr>
          <p:cNvGrpSpPr/>
          <p:nvPr/>
        </p:nvGrpSpPr>
        <p:grpSpPr>
          <a:xfrm>
            <a:off x="1021978" y="2061882"/>
            <a:ext cx="2878507" cy="4099649"/>
            <a:chOff x="1021978" y="2061882"/>
            <a:chExt cx="2878507" cy="409964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91D8520-A712-167C-807D-CF951941ECB1}"/>
                </a:ext>
              </a:extLst>
            </p:cNvPr>
            <p:cNvSpPr/>
            <p:nvPr/>
          </p:nvSpPr>
          <p:spPr>
            <a:xfrm>
              <a:off x="1021978" y="2061882"/>
              <a:ext cx="2868706" cy="35120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FA2DBEE-8A45-B0BC-1154-8A9508BA50A2}"/>
                </a:ext>
              </a:extLst>
            </p:cNvPr>
            <p:cNvSpPr/>
            <p:nvPr/>
          </p:nvSpPr>
          <p:spPr>
            <a:xfrm>
              <a:off x="1489589" y="2991096"/>
              <a:ext cx="1953089" cy="2463811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DC33140-98B9-02D9-37A1-3B7D3A6E9E8F}"/>
                </a:ext>
              </a:extLst>
            </p:cNvPr>
            <p:cNvSpPr/>
            <p:nvPr/>
          </p:nvSpPr>
          <p:spPr>
            <a:xfrm>
              <a:off x="1949758" y="3893978"/>
              <a:ext cx="1032748" cy="142092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838E505-E3A5-B117-D9F5-6B9C588A871F}"/>
                    </a:ext>
                  </a:extLst>
                </p:cNvPr>
                <p:cNvSpPr txBox="1"/>
                <p:nvPr/>
              </p:nvSpPr>
              <p:spPr>
                <a:xfrm>
                  <a:off x="2250979" y="4368600"/>
                  <a:ext cx="4303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838E505-E3A5-B117-D9F5-6B9C588A87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0979" y="4368600"/>
                  <a:ext cx="430306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C732F70-CBB7-4345-1D3F-D69D74796AB1}"/>
                    </a:ext>
                  </a:extLst>
                </p:cNvPr>
                <p:cNvSpPr txBox="1"/>
                <p:nvPr/>
              </p:nvSpPr>
              <p:spPr>
                <a:xfrm>
                  <a:off x="1479786" y="2218850"/>
                  <a:ext cx="19530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C732F70-CBB7-4345-1D3F-D69D74796A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9786" y="2218850"/>
                  <a:ext cx="195308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856E2DB-AA8A-C5F5-FCBC-42BC4A28963B}"/>
                    </a:ext>
                  </a:extLst>
                </p:cNvPr>
                <p:cNvSpPr txBox="1"/>
                <p:nvPr/>
              </p:nvSpPr>
              <p:spPr>
                <a:xfrm>
                  <a:off x="2178484" y="3088149"/>
                  <a:ext cx="5752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NP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856E2DB-AA8A-C5F5-FCBC-42BC4A2896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8484" y="3088149"/>
                  <a:ext cx="57529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E76219A-06AA-6BF7-E750-56A3E9D07138}"/>
                </a:ext>
              </a:extLst>
            </p:cNvPr>
            <p:cNvSpPr txBox="1"/>
            <p:nvPr/>
          </p:nvSpPr>
          <p:spPr>
            <a:xfrm>
              <a:off x="1031779" y="5792199"/>
              <a:ext cx="28687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What most experts believe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00F4222-9C16-FEC4-D616-1DB1CCC3579C}"/>
              </a:ext>
            </a:extLst>
          </p:cNvPr>
          <p:cNvGrpSpPr/>
          <p:nvPr/>
        </p:nvGrpSpPr>
        <p:grpSpPr>
          <a:xfrm>
            <a:off x="4661646" y="2061882"/>
            <a:ext cx="2868707" cy="4099649"/>
            <a:chOff x="4661646" y="2061882"/>
            <a:chExt cx="2868707" cy="409964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72DBB42-1D69-B133-E77E-53194AC268D4}"/>
                </a:ext>
              </a:extLst>
            </p:cNvPr>
            <p:cNvSpPr/>
            <p:nvPr/>
          </p:nvSpPr>
          <p:spPr>
            <a:xfrm>
              <a:off x="4661647" y="2061882"/>
              <a:ext cx="2868706" cy="35120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B203060-DFB8-6F60-715A-8914D2CC32B9}"/>
                </a:ext>
              </a:extLst>
            </p:cNvPr>
            <p:cNvSpPr/>
            <p:nvPr/>
          </p:nvSpPr>
          <p:spPr>
            <a:xfrm>
              <a:off x="5589427" y="3893978"/>
              <a:ext cx="1032748" cy="142092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D9FB77D-04D2-A808-D2C4-DD9443FF4738}"/>
                    </a:ext>
                  </a:extLst>
                </p:cNvPr>
                <p:cNvSpPr txBox="1"/>
                <p:nvPr/>
              </p:nvSpPr>
              <p:spPr>
                <a:xfrm>
                  <a:off x="5589427" y="4386695"/>
                  <a:ext cx="10327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NP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D9FB77D-04D2-A808-D2C4-DD9443FF47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9427" y="4386695"/>
                  <a:ext cx="103274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F063360-D021-D2B3-9D39-609C4297314F}"/>
                    </a:ext>
                  </a:extLst>
                </p:cNvPr>
                <p:cNvSpPr txBox="1"/>
                <p:nvPr/>
              </p:nvSpPr>
              <p:spPr>
                <a:xfrm>
                  <a:off x="5119455" y="2218850"/>
                  <a:ext cx="19530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F063360-D021-D2B3-9D39-609C429731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9455" y="2218850"/>
                  <a:ext cx="195308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8D2B618-8CDB-2811-434D-5C9762279D5E}"/>
                </a:ext>
              </a:extLst>
            </p:cNvPr>
            <p:cNvSpPr txBox="1"/>
            <p:nvPr/>
          </p:nvSpPr>
          <p:spPr>
            <a:xfrm>
              <a:off x="4661646" y="5792199"/>
              <a:ext cx="28687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Possible, but unlikely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137CD9F-4061-9C26-E3A5-8B8D068FF6D5}"/>
              </a:ext>
            </a:extLst>
          </p:cNvPr>
          <p:cNvGrpSpPr/>
          <p:nvPr/>
        </p:nvGrpSpPr>
        <p:grpSpPr>
          <a:xfrm>
            <a:off x="8301316" y="2061882"/>
            <a:ext cx="2878506" cy="4099649"/>
            <a:chOff x="8301316" y="2061882"/>
            <a:chExt cx="2878506" cy="409964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57C257E-25D1-F48A-3CF1-A73FDDDCFBFC}"/>
                </a:ext>
              </a:extLst>
            </p:cNvPr>
            <p:cNvSpPr/>
            <p:nvPr/>
          </p:nvSpPr>
          <p:spPr>
            <a:xfrm>
              <a:off x="8301316" y="2061882"/>
              <a:ext cx="2868706" cy="35120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1C5D4B5-E86A-B0B2-CFBE-467273A8E0E5}"/>
                </a:ext>
              </a:extLst>
            </p:cNvPr>
            <p:cNvSpPr/>
            <p:nvPr/>
          </p:nvSpPr>
          <p:spPr>
            <a:xfrm>
              <a:off x="9229096" y="3893978"/>
              <a:ext cx="1032748" cy="142092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298E5E5-F2C1-A41D-1CBD-B34D0EBBDD3A}"/>
                    </a:ext>
                  </a:extLst>
                </p:cNvPr>
                <p:cNvSpPr txBox="1"/>
                <p:nvPr/>
              </p:nvSpPr>
              <p:spPr>
                <a:xfrm>
                  <a:off x="9530317" y="4368600"/>
                  <a:ext cx="4303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298E5E5-F2C1-A41D-1CBD-B34D0EBBDD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0317" y="4368600"/>
                  <a:ext cx="430306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0B68807-E47F-D6E6-63E2-A9731172D5C1}"/>
                    </a:ext>
                  </a:extLst>
                </p:cNvPr>
                <p:cNvSpPr txBox="1"/>
                <p:nvPr/>
              </p:nvSpPr>
              <p:spPr>
                <a:xfrm>
                  <a:off x="8768925" y="2238249"/>
                  <a:ext cx="19530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NP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0B68807-E47F-D6E6-63E2-A9731172D5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8925" y="2238249"/>
                  <a:ext cx="195308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CD5278E-4A1E-33DE-464E-A88532C3DB69}"/>
                </a:ext>
              </a:extLst>
            </p:cNvPr>
            <p:cNvSpPr txBox="1"/>
            <p:nvPr/>
          </p:nvSpPr>
          <p:spPr>
            <a:xfrm>
              <a:off x="8311116" y="5792199"/>
              <a:ext cx="28687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Possible, but unlikely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546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7D801-2190-A14C-5C07-2D3D66CBF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Nondeterminism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0D633F-2B04-235A-45D8-A3F6C14A84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name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 stands for “</a:t>
                </a:r>
                <a:r>
                  <a:rPr lang="en-US" dirty="0">
                    <a:solidFill>
                      <a:schemeClr val="accent1"/>
                    </a:solidFill>
                  </a:rPr>
                  <a:t>Nondeterministic</a:t>
                </a:r>
                <a:r>
                  <a:rPr lang="en-US" dirty="0"/>
                  <a:t> Polynomial-time”</a:t>
                </a:r>
              </a:p>
              <a:p>
                <a:r>
                  <a:rPr lang="en-US" dirty="0"/>
                  <a:t>This name comes from an alternative characterization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 that is sometimes useful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 is the class of languages that can be decided in polynomial time using a </a:t>
                </a:r>
                <a:r>
                  <a:rPr lang="en-US" dirty="0">
                    <a:solidFill>
                      <a:schemeClr val="accent1"/>
                    </a:solidFill>
                  </a:rPr>
                  <a:t>nondeterministic</a:t>
                </a:r>
                <a:r>
                  <a:rPr lang="en-US" dirty="0"/>
                  <a:t> Turing machine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0D633F-2B04-235A-45D8-A3F6C14A84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92661-17E2-7962-68EF-A65F31462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389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BCF1A-F1C2-1AD0-4E8D-91C2BFBCC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Nondeterministic Turing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82911-52D3-4EB2-C840-12C0FA040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823" y="1755331"/>
            <a:ext cx="11512061" cy="4918075"/>
          </a:xfrm>
        </p:spPr>
        <p:txBody>
          <a:bodyPr>
            <a:normAutofit/>
          </a:bodyPr>
          <a:lstStyle/>
          <a:p>
            <a:r>
              <a:rPr lang="en-US" dirty="0"/>
              <a:t>The nondeterministic TM model is an </a:t>
            </a:r>
            <a:r>
              <a:rPr lang="en-US" dirty="0">
                <a:solidFill>
                  <a:schemeClr val="accent1"/>
                </a:solidFill>
              </a:rPr>
              <a:t>unrealistic</a:t>
            </a:r>
            <a:r>
              <a:rPr lang="en-US" dirty="0"/>
              <a:t> model of computation</a:t>
            </a:r>
          </a:p>
          <a:p>
            <a:r>
              <a:rPr lang="en-US" dirty="0"/>
              <a:t>It is only a </a:t>
            </a:r>
            <a:r>
              <a:rPr lang="en-US" dirty="0">
                <a:solidFill>
                  <a:schemeClr val="accent1"/>
                </a:solidFill>
              </a:rPr>
              <a:t>conceptual tool </a:t>
            </a:r>
            <a:r>
              <a:rPr lang="en-US" dirty="0"/>
              <a:t>that we sometimes use to reason about computation</a:t>
            </a:r>
          </a:p>
          <a:p>
            <a:r>
              <a:rPr lang="en-US" dirty="0"/>
              <a:t>Idea: At each step of the computation, we have </a:t>
            </a:r>
            <a:r>
              <a:rPr lang="en-US" dirty="0">
                <a:solidFill>
                  <a:schemeClr val="accent1"/>
                </a:solidFill>
              </a:rPr>
              <a:t>multiple possible transitions</a:t>
            </a:r>
          </a:p>
          <a:p>
            <a:r>
              <a:rPr lang="en-US" dirty="0"/>
              <a:t>The computation accepts if there is </a:t>
            </a:r>
            <a:r>
              <a:rPr lang="en-US" dirty="0">
                <a:solidFill>
                  <a:schemeClr val="accent1"/>
                </a:solidFill>
              </a:rPr>
              <a:t>at least one</a:t>
            </a:r>
            <a:r>
              <a:rPr lang="en-US" dirty="0"/>
              <a:t> way to reach the accept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1F3F7-4020-59FD-CEAE-09401D7A8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874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83282-1B2D-63DF-F642-2DE0B9120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Nondeterministic Turing machines (NTMs)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EE553B-C250-E986-357D-DB20B36E67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9469" y="1825624"/>
                <a:ext cx="11939954" cy="4583967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Definition:</a:t>
                </a:r>
                <a:r>
                  <a:rPr lang="en-US" dirty="0"/>
                  <a:t> An NTM is a 7-tuple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accept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reject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where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a finite set (the set of states)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/>
                  <a:t> are alphabets satisfying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⊔ ∉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⊔ 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</m:oMath>
                </a14:m>
                <a:r>
                  <a:rPr lang="en-US" dirty="0"/>
                  <a:t> is a </a:t>
                </a:r>
                <a:r>
                  <a:rPr lang="en-US" dirty="0">
                    <a:solidFill>
                      <a:schemeClr val="accent1"/>
                    </a:solidFill>
                  </a:rPr>
                  <a:t>finite list of functions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accept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reject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accept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reject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EE553B-C250-E986-357D-DB20B36E67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9469" y="1825624"/>
                <a:ext cx="11939954" cy="4583967"/>
              </a:xfrm>
              <a:blipFill>
                <a:blip r:embed="rId2"/>
                <a:stretch>
                  <a:fillRect l="-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B981F-D91E-69F6-D9F5-8AC186C4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525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7E524-18CE-4006-4C81-05DD3027E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Nondeterministic Turing machines (NTMs)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362285-3E8C-7AA5-A533-F90817309B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be an arbitrary configuration</a:t>
                </a:r>
              </a:p>
              <a:p>
                <a:r>
                  <a:rPr lang="en-US" dirty="0"/>
                  <a:t>For </a:t>
                </a:r>
                <a:r>
                  <a:rPr lang="en-US" dirty="0">
                    <a:solidFill>
                      <a:schemeClr val="accent1"/>
                    </a:solidFill>
                  </a:rPr>
                  <a:t>each</a:t>
                </a:r>
                <a:r>
                  <a:rPr lang="en-US" dirty="0"/>
                  <a:t> transition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we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NEXT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by applying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like in the standard Turing machine model</a:t>
                </a:r>
              </a:p>
              <a:p>
                <a:r>
                  <a:rPr lang="en-US" dirty="0"/>
                  <a:t>In the NTM model, 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yields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if </a:t>
                </a:r>
                <a:r>
                  <a:rPr lang="en-US" dirty="0">
                    <a:solidFill>
                      <a:schemeClr val="accent1"/>
                    </a:solidFill>
                  </a:rPr>
                  <a:t>there exists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NEXT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362285-3E8C-7AA5-A533-F90817309B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221BF-818F-F317-C532-7626C6FF3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4178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86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181048</TotalTime>
  <Words>1510</Words>
  <Application>Microsoft Office PowerPoint</Application>
  <PresentationFormat>Widescreen</PresentationFormat>
  <Paragraphs>193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Office Theme</vt:lpstr>
      <vt:lpstr>CMSC 28100  Introduction to Complexity Theory  Winter 2024 Instructor: William Hoza</vt:lpstr>
      <vt:lpstr>The complexity class "NP"</vt:lpstr>
      <vt:lpstr>The "P" vs. "NP" problem</vt:lpstr>
      <vt:lpstr>Brute-force search</vt:lpstr>
      <vt:lpstr>P vs. NP vs. EXP: Three possibilities</vt:lpstr>
      <vt:lpstr>Nondeterminism</vt:lpstr>
      <vt:lpstr>Nondeterministic Turing machines</vt:lpstr>
      <vt:lpstr>Nondeterministic Turing machines (NTMs)</vt:lpstr>
      <vt:lpstr>Nondeterministic Turing machines (NTMs)</vt:lpstr>
      <vt:lpstr>Nodeterministic Turing machines (NTMs)</vt:lpstr>
      <vt:lpstr>Nondeterministic Turing machines (NTMs)</vt:lpstr>
      <vt:lpstr>Nondeterministic Turing machines (NTMs)</vt:lpstr>
      <vt:lpstr>Nondeterministic Turing machines (NTMs)</vt:lpstr>
      <vt:lpstr>"NP" in terms of nodeterministic TMs</vt:lpstr>
      <vt:lpstr>"NP" in terms of nodeterministic TMs</vt:lpstr>
      <vt:lpstr>Which languages are in "P"?</vt:lpstr>
      <vt:lpstr>Which languages are not in "P"?</vt:lpstr>
      <vt:lpstr>Complexity of "CIRCUIT‑SAT"</vt:lpstr>
      <vt:lpstr>"NP"-hardness</vt:lpstr>
      <vt:lpstr>"NP"-hard languages are probably not in "P"</vt:lpstr>
      <vt:lpstr>"NP"-completeness</vt:lpstr>
      <vt:lpstr>"NP"-complete languages are probably not in "P"</vt:lpstr>
      <vt:lpstr>"CIRCUIT‑SAT" is "NP"-complete</vt:lpstr>
      <vt:lpstr>"NP"-completeness</vt:lpstr>
      <vt:lpstr>Proof that "CIRCUIT‑SAT" is "NP"-complete</vt:lpstr>
      <vt:lpstr>Uniform circuit family</vt:lpstr>
      <vt:lpstr>"P"= Uniform "PSIZE"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Pseudorandomness and Space Complexity</dc:title>
  <dc:creator>William Hoza</dc:creator>
  <cp:lastModifiedBy>William Hoza</cp:lastModifiedBy>
  <cp:revision>418</cp:revision>
  <dcterms:created xsi:type="dcterms:W3CDTF">2022-12-12T23:26:37Z</dcterms:created>
  <dcterms:modified xsi:type="dcterms:W3CDTF">2024-02-09T16:58:36Z</dcterms:modified>
</cp:coreProperties>
</file>