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00" r:id="rId2"/>
    <p:sldId id="656" r:id="rId3"/>
    <p:sldId id="794" r:id="rId4"/>
    <p:sldId id="793" r:id="rId5"/>
    <p:sldId id="795" r:id="rId6"/>
    <p:sldId id="796" r:id="rId7"/>
    <p:sldId id="798" r:id="rId8"/>
    <p:sldId id="797" r:id="rId9"/>
    <p:sldId id="661" r:id="rId10"/>
    <p:sldId id="799" r:id="rId11"/>
    <p:sldId id="800" r:id="rId12"/>
    <p:sldId id="801" r:id="rId13"/>
    <p:sldId id="805" r:id="rId14"/>
    <p:sldId id="806" r:id="rId15"/>
    <p:sldId id="807" r:id="rId16"/>
    <p:sldId id="808" r:id="rId17"/>
    <p:sldId id="809" r:id="rId18"/>
    <p:sldId id="81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46" d="100"/>
          <a:sy n="146" d="100"/>
        </p:scale>
        <p:origin x="120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99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6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18" Type="http://schemas.openxmlformats.org/officeDocument/2006/relationships/image" Target="../media/image29.png"/><Relationship Id="rId3" Type="http://schemas.openxmlformats.org/officeDocument/2006/relationships/image" Target="../media/image5.png"/><Relationship Id="rId21" Type="http://schemas.openxmlformats.org/officeDocument/2006/relationships/image" Target="../media/image32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17" Type="http://schemas.openxmlformats.org/officeDocument/2006/relationships/image" Target="../media/image28.png"/><Relationship Id="rId2" Type="http://schemas.openxmlformats.org/officeDocument/2006/relationships/image" Target="../media/image4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8.png"/><Relationship Id="rId10" Type="http://schemas.openxmlformats.org/officeDocument/2006/relationships/image" Target="../media/image12.png"/><Relationship Id="rId19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Winter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A5C9508-EAAB-9323-26DC-4BA8C2883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12347"/>
              </p:ext>
            </p:extLst>
          </p:nvPr>
        </p:nvGraphicFramePr>
        <p:xfrm>
          <a:off x="6163406" y="992226"/>
          <a:ext cx="4756635" cy="472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15">
                  <a:extLst>
                    <a:ext uri="{9D8B030D-6E8A-4147-A177-3AD203B41FA5}">
                      <a16:colId xmlns:a16="http://schemas.microsoft.com/office/drawing/2014/main" val="367172918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708923137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085203164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111601318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173736495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999636826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65155429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26516839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20610565"/>
                    </a:ext>
                  </a:extLst>
                </a:gridCol>
              </a:tblGrid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332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93671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27872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31389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83317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33995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49024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881498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0BCD-87E4-9B99-0AD2-1704B4C5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circuits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AC99B-4520-D55D-194D-1B4F4F2AA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2217" y="1825624"/>
                <a:ext cx="11582400" cy="4601302"/>
              </a:xfrm>
            </p:spPr>
            <p:txBody>
              <a:bodyPr/>
              <a:lstStyle/>
              <a:p>
                <a:r>
                  <a:rPr lang="en-US" dirty="0"/>
                  <a:t>More precisely, a circuit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variables is a </a:t>
                </a:r>
                <a:r>
                  <a:rPr lang="en-US" dirty="0">
                    <a:solidFill>
                      <a:schemeClr val="accent1"/>
                    </a:solidFill>
                  </a:rPr>
                  <a:t>directed acyclic graph</a:t>
                </a:r>
                <a:r>
                  <a:rPr lang="en-US" dirty="0"/>
                  <a:t> such that:</a:t>
                </a:r>
              </a:p>
              <a:p>
                <a:pPr lvl="1"/>
                <a:r>
                  <a:rPr lang="en-US" dirty="0"/>
                  <a:t>Every node has </a:t>
                </a:r>
                <a:r>
                  <a:rPr lang="en-US" dirty="0">
                    <a:solidFill>
                      <a:schemeClr val="accent1"/>
                    </a:solidFill>
                  </a:rPr>
                  <a:t>zero, one, or two</a:t>
                </a:r>
                <a:r>
                  <a:rPr lang="en-US" dirty="0"/>
                  <a:t> incoming edges (“wires”)</a:t>
                </a:r>
              </a:p>
              <a:p>
                <a:pPr lvl="1"/>
                <a:r>
                  <a:rPr lang="en-US" dirty="0"/>
                  <a:t>Each node with zero incoming wires is labeled with 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or a constant (0 or 1)</a:t>
                </a:r>
              </a:p>
              <a:p>
                <a:pPr lvl="1"/>
                <a:r>
                  <a:rPr lang="en-US" dirty="0"/>
                  <a:t>Each node with one incoming wire is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node with two incoming wires is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 is one node (the “output gate”) with zero outgoing wires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AC99B-4520-D55D-194D-1B4F4F2AA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217" y="1825624"/>
                <a:ext cx="11582400" cy="4601302"/>
              </a:xfrm>
              <a:blipFill>
                <a:blip r:embed="rId2"/>
                <a:stretch>
                  <a:fillRect l="-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44E68-0A78-84ED-EB50-6AEA10B9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778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BCDC-1FF6-DFEE-BA3B-9A890A87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circuits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DB21BB-FD25-EF91-02BC-2D6ECA8C2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171" y="1567544"/>
                <a:ext cx="11617235" cy="49233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computes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defined inductively: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labeled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bit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 and its incoming wire comes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and its incoming wires come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/>
                  <a:t> and its incoming wires come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Function computed by the circuit as a whole: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the output gate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DB21BB-FD25-EF91-02BC-2D6ECA8C2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171" y="1567544"/>
                <a:ext cx="11617235" cy="4923300"/>
              </a:xfrm>
              <a:blipFill>
                <a:blip r:embed="rId2"/>
                <a:stretch>
                  <a:fillRect l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5C008-C80A-F94D-1D3B-63AFB5F5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9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29C0-D1CA-1D89-AC93-449CC528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9D57D8-3EF2-6123-4F5C-C619E98184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18074" cy="4351338"/>
              </a:xfrm>
            </p:spPr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size </a:t>
                </a:r>
                <a:r>
                  <a:rPr lang="en-US" dirty="0"/>
                  <a:t>of the circuit is the total number of AND/OR/NOT gates</a:t>
                </a:r>
              </a:p>
              <a:p>
                <a:r>
                  <a:rPr lang="en-US" dirty="0"/>
                  <a:t>Size is a measure of the total amount of “effort” that the circuit exerts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a function, the </a:t>
                </a:r>
                <a:r>
                  <a:rPr lang="en-US" dirty="0">
                    <a:solidFill>
                      <a:schemeClr val="accent1"/>
                    </a:solidFill>
                  </a:rPr>
                  <a:t>circuit complexity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size of the </a:t>
                </a:r>
                <a:r>
                  <a:rPr lang="en-US" dirty="0">
                    <a:solidFill>
                      <a:schemeClr val="accent1"/>
                    </a:solidFill>
                  </a:rPr>
                  <a:t>smallest</a:t>
                </a:r>
                <a:r>
                  <a:rPr lang="en-US" dirty="0"/>
                  <a:t> circuit that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Circuit complexity is a measure of how much “effort” is </a:t>
                </a:r>
                <a:r>
                  <a:rPr lang="en-US" dirty="0">
                    <a:solidFill>
                      <a:schemeClr val="accent1"/>
                    </a:solidFill>
                  </a:rPr>
                  <a:t>required</a:t>
                </a:r>
                <a:r>
                  <a:rPr lang="en-US" dirty="0"/>
                  <a:t>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9D57D8-3EF2-6123-4F5C-C619E98184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18074" cy="4351338"/>
              </a:xfrm>
              <a:blipFill>
                <a:blip r:embed="rId2"/>
                <a:stretch>
                  <a:fillRect l="-1024" r="-739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A0C8B-9835-88BD-282B-C77D482E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7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0F27-FCEB-8E24-4C75-BE7613DA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complexity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48B249-2E56-C6AC-958D-5E1205B408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4731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What is the circuit complexity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Answer: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 Binary tree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gates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⊕…⊕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What is the circuit complexity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Answer: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 Binary tree of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/>
                  <a:t> gates,” each of which can be implemented as a circuit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. Circuit complexity?</a:t>
                </a:r>
              </a:p>
              <a:p>
                <a:pPr lvl="1"/>
                <a:r>
                  <a:rPr lang="en-US" dirty="0"/>
                  <a:t>Answer: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 Same as first example, except some variables are negated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48B249-2E56-C6AC-958D-5E1205B408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4731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90826-EAAD-B51C-72FA-2D099E32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98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2412-E062-2060-BBC5-465D738B7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Maximum circuit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547A3D-3E57-1938-2D53-643A59FC5B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4158" y="1192601"/>
                <a:ext cx="11281144" cy="54312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“complex” can a function be? How high does circuit complexity get?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Proof: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and 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⋁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circuit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and 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dirty="0"/>
                  <a:t>” has circuit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547A3D-3E57-1938-2D53-643A59FC5B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4158" y="1192601"/>
                <a:ext cx="11281144" cy="5431206"/>
              </a:xfrm>
              <a:blipFill>
                <a:blip r:embed="rId2"/>
                <a:stretch>
                  <a:fillRect l="-972" b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6A6A9-1F7A-1F8B-AE5D-42FF2DF3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36D23AF-2AEB-C122-A17F-E0EF220D260F}"/>
                  </a:ext>
                </a:extLst>
              </p:cNvPr>
              <p:cNvSpPr/>
              <p:nvPr/>
            </p:nvSpPr>
            <p:spPr>
              <a:xfrm>
                <a:off x="1656908" y="2279719"/>
                <a:ext cx="8475921" cy="16949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Claim: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there exists a circuit of 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that computes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36D23AF-2AEB-C122-A17F-E0EF220D26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908" y="2279719"/>
                <a:ext cx="8475921" cy="1694965"/>
              </a:xfrm>
              <a:prstGeom prst="rect">
                <a:avLst/>
              </a:prstGeom>
              <a:blipFill>
                <a:blip r:embed="rId3"/>
                <a:stretch>
                  <a:fillRect l="-431" r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157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6A85-B4F3-679F-D17E-DA681E30A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circuit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D141B-13EF-9A26-0024-56FC56FD4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0493"/>
            <a:ext cx="10515600" cy="1966469"/>
          </a:xfrm>
        </p:spPr>
        <p:txBody>
          <a:bodyPr/>
          <a:lstStyle/>
          <a:p>
            <a:r>
              <a:rPr lang="en-US" dirty="0"/>
              <a:t>We’ll skip the proof</a:t>
            </a:r>
          </a:p>
          <a:p>
            <a:r>
              <a:rPr lang="en-US" dirty="0"/>
              <a:t>Is it possible to improve the bound even further?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D9E6A-20BA-B4CE-9AF4-9E46347E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088EEC-2409-6A07-4867-4E94D2D722DD}"/>
                  </a:ext>
                </a:extLst>
              </p:cNvPr>
              <p:cNvSpPr/>
              <p:nvPr/>
            </p:nvSpPr>
            <p:spPr>
              <a:xfrm>
                <a:off x="1201478" y="2004570"/>
                <a:ext cx="10152322" cy="16949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 (</a:t>
                </a:r>
                <a:r>
                  <a:rPr lang="en-US" sz="2800" b="1" dirty="0" err="1">
                    <a:solidFill>
                      <a:schemeClr val="tx1"/>
                    </a:solidFill>
                  </a:rPr>
                  <a:t>Lupanov’s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 upper bound):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there exists a circuit of 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that computes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088EEC-2409-6A07-4867-4E94D2D722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478" y="2004570"/>
                <a:ext cx="10152322" cy="1694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89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A3D9-ACC6-044B-0042-BCE2DEE9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circuit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EED4A3-E964-0174-2127-10A810B4B0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13416"/>
                <a:ext cx="10515600" cy="26212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is based on </a:t>
                </a:r>
                <a:r>
                  <a:rPr lang="en-US" dirty="0">
                    <a:solidFill>
                      <a:schemeClr val="accent1"/>
                    </a:solidFill>
                  </a:rPr>
                  <a:t>counting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Step 1: </a:t>
                </a:r>
                <a:r>
                  <a:rPr lang="en-US" dirty="0">
                    <a:solidFill>
                      <a:schemeClr val="accent1"/>
                    </a:solidFill>
                  </a:rPr>
                  <a:t>How many functions are there</a:t>
                </a:r>
                <a:r>
                  <a:rPr lang="en-US" dirty="0">
                    <a:solidFill>
                      <a:schemeClr val="tx1"/>
                    </a:solidFill>
                  </a:rPr>
                  <a:t> mapping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en-US" dirty="0"/>
                  <a:t>Answer: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EED4A3-E964-0174-2127-10A810B4B0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13416"/>
                <a:ext cx="10515600" cy="262129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AEACC-E3D4-C13B-0A4B-01993132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9EA0247-51F7-3931-BE4D-E8190B96EE57}"/>
                  </a:ext>
                </a:extLst>
              </p:cNvPr>
              <p:cNvSpPr/>
              <p:nvPr/>
            </p:nvSpPr>
            <p:spPr>
              <a:xfrm>
                <a:off x="967564" y="2004570"/>
                <a:ext cx="9739422" cy="16949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 (Shannon’s lower bound):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there exists a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with circuit 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9EA0247-51F7-3931-BE4D-E8190B96E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64" y="2004570"/>
                <a:ext cx="9739422" cy="16949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364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02CF-6964-61C4-6F7A-83DFFE53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Shannon’s counting argument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AAB0E-F4C9-87B7-B4DB-1163A6186F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7321" y="1825625"/>
                <a:ext cx="11100391" cy="4351338"/>
              </a:xfrm>
            </p:spPr>
            <p:txBody>
              <a:bodyPr/>
              <a:lstStyle/>
              <a:p>
                <a:r>
                  <a:rPr lang="en-US" dirty="0"/>
                  <a:t>Step 2: We will analyze the number of circuits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 circuit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then how big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For each gate, we need to say what type of gate it is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bits) and we need to say which gates feed into it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bits). Total: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</a:t>
                </a:r>
              </a:p>
              <a:p>
                <a:r>
                  <a:rPr lang="en-US" dirty="0"/>
                  <a:t>Therefore, # circuits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AAB0E-F4C9-87B7-B4DB-1163A6186F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321" y="1825625"/>
                <a:ext cx="11100391" cy="4351338"/>
              </a:xfrm>
              <a:blipFill>
                <a:blip r:embed="rId2"/>
                <a:stretch>
                  <a:fillRect l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4A932-6401-22FB-6FA8-F9AAB754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87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76778-D7EF-5D11-1B56-A16C49E95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Shannon’s counting argument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F27D2-353A-7426-E45B-68E1F0A6A3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Now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the maximum circuit complexity of any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Exercise: This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F27D2-353A-7426-E45B-68E1F0A6A3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D8848-3BE0-570F-0034-A80E3EF3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3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F310-BF0B-791C-E8C8-0B4D9BC48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Decidable but intractable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856BA-4A8F-EB0D-8D1C-FEAE03B7E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3061845"/>
          </a:xfrm>
        </p:spPr>
        <p:txBody>
          <a:bodyPr/>
          <a:lstStyle/>
          <a:p>
            <a:r>
              <a:rPr lang="en-US" dirty="0"/>
              <a:t>We will study </a:t>
            </a:r>
            <a:r>
              <a:rPr lang="en-US" dirty="0">
                <a:solidFill>
                  <a:schemeClr val="accent1"/>
                </a:solidFill>
              </a:rPr>
              <a:t>two distinct proofs</a:t>
            </a:r>
            <a:r>
              <a:rPr lang="en-US" dirty="0"/>
              <a:t> of this theorem</a:t>
            </a:r>
          </a:p>
          <a:p>
            <a:r>
              <a:rPr lang="en-US" dirty="0"/>
              <a:t>Each proof will give us new insights into the nature of efficient computation</a:t>
            </a:r>
          </a:p>
          <a:p>
            <a:r>
              <a:rPr lang="en-US" dirty="0"/>
              <a:t>Our first proof is based on the “Time Hierarchy Theorem”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93F1F-C3A5-01C1-93F1-8ED9282A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D1DA520-7EE1-2C60-A0F2-6F7DAAC102A2}"/>
                  </a:ext>
                </a:extLst>
              </p:cNvPr>
              <p:cNvSpPr/>
              <p:nvPr/>
            </p:nvSpPr>
            <p:spPr>
              <a:xfrm>
                <a:off x="956929" y="1882074"/>
                <a:ext cx="10292317" cy="1422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exists a decidable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D1DA520-7EE1-2C60-A0F2-6F7DAAC102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29" y="1882074"/>
                <a:ext cx="10292317" cy="1422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05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BC32-189F-6394-C57B-B305C547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278"/>
            <a:ext cx="10714892" cy="1325563"/>
          </a:xfrm>
        </p:spPr>
        <p:txBody>
          <a:bodyPr/>
          <a:lstStyle/>
          <a:p>
            <a:r>
              <a:rPr lang="en-US" dirty="0"/>
              <a:t>The Time Hierarchy Theorem (weaker version)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B496A-E57C-9532-C60D-2377532C63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823" y="1828800"/>
                <a:ext cx="11285035" cy="472068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 “reasonable” time complexity bound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7B496A-E57C-9532-C60D-2377532C6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823" y="1828800"/>
                <a:ext cx="11285035" cy="4720683"/>
              </a:xfrm>
              <a:blipFill>
                <a:blip r:embed="rId2"/>
                <a:stretch>
                  <a:fillRect l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6E62F-5308-3A5B-44B9-6858B650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8C4CDF5-F008-8876-7386-4C5477B5661B}"/>
                  </a:ext>
                </a:extLst>
              </p:cNvPr>
              <p:cNvSpPr/>
              <p:nvPr/>
            </p:nvSpPr>
            <p:spPr>
              <a:xfrm>
                <a:off x="2267414" y="2914960"/>
                <a:ext cx="7657171" cy="90257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8C4CDF5-F008-8876-7386-4C5477B56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414" y="2914960"/>
                <a:ext cx="7657171" cy="90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30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9B0B-D5B5-3590-A537-C61AFFA9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Proof of the Time Hierarchy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4A265-37F3-CB4F-72D2-EFD14A87C8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6141" y="2761129"/>
                <a:ext cx="11343582" cy="400117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Claim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(We did the proof last class)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4A265-37F3-CB4F-72D2-EFD14A87C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141" y="2761129"/>
                <a:ext cx="11343582" cy="4001178"/>
              </a:xfrm>
              <a:blipFill>
                <a:blip r:embed="rId3"/>
                <a:stretch>
                  <a:fillRect l="-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3B15D-0884-B1E7-815B-2CC3C492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6D9133-E106-BF8C-18AF-8267FCA2E933}"/>
                  </a:ext>
                </a:extLst>
              </p:cNvPr>
              <p:cNvSpPr/>
              <p:nvPr/>
            </p:nvSpPr>
            <p:spPr>
              <a:xfrm>
                <a:off x="1072999" y="1242534"/>
                <a:ext cx="10045995" cy="101009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halts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〈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⟩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within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⟨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steps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6D9133-E106-BF8C-18AF-8267FCA2E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99" y="1242534"/>
                <a:ext cx="10045995" cy="10100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074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9B0B-D5B5-3590-A537-C61AFFA9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Proof of the Time Hierarchy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4A265-37F3-CB4F-72D2-EFD14A87C8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272" y="2653989"/>
                <a:ext cx="11947451" cy="410831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Claim 2: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Proof: </a:t>
                </a:r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we simulate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 steps and check whether it halts</a:t>
                </a:r>
              </a:p>
              <a:p>
                <a:r>
                  <a:rPr lang="en-US" dirty="0"/>
                  <a:t>Exercise: Verify that we can simulate a </a:t>
                </a:r>
                <a:r>
                  <a:rPr lang="en-US" dirty="0">
                    <a:solidFill>
                      <a:schemeClr val="accent1"/>
                    </a:solidFill>
                  </a:rPr>
                  <a:t>single</a:t>
                </a:r>
                <a:r>
                  <a:rPr lang="en-US" dirty="0"/>
                  <a:t> step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steps</a:t>
                </a:r>
              </a:p>
              <a:p>
                <a:r>
                  <a:rPr lang="en-US" dirty="0"/>
                  <a:t>Total time complexity: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94A265-37F3-CB4F-72D2-EFD14A87C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272" y="2653989"/>
                <a:ext cx="11947451" cy="4108317"/>
              </a:xfrm>
              <a:blipFill>
                <a:blip r:embed="rId3"/>
                <a:stretch>
                  <a:fillRect l="-918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3B15D-0884-B1E7-815B-2CC3C492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6D9133-E106-BF8C-18AF-8267FCA2E933}"/>
                  </a:ext>
                </a:extLst>
              </p:cNvPr>
              <p:cNvSpPr/>
              <p:nvPr/>
            </p:nvSpPr>
            <p:spPr>
              <a:xfrm>
                <a:off x="1072999" y="1242534"/>
                <a:ext cx="10045995" cy="101009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halts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〈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⟩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within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⟨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⟩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steps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6D9133-E106-BF8C-18AF-8267FCA2E9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999" y="1242534"/>
                <a:ext cx="10045995" cy="10100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013D66-7583-02C5-D9EF-3A19F9A01751}"/>
              </a:ext>
            </a:extLst>
          </p:cNvPr>
          <p:cNvSpPr/>
          <p:nvPr/>
        </p:nvSpPr>
        <p:spPr>
          <a:xfrm>
            <a:off x="3523785" y="3495161"/>
            <a:ext cx="5538439" cy="743415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9477D-2137-E388-3EA5-848CBB4F9547}"/>
              </a:ext>
            </a:extLst>
          </p:cNvPr>
          <p:cNvSpPr txBox="1"/>
          <p:nvPr/>
        </p:nvSpPr>
        <p:spPr>
          <a:xfrm>
            <a:off x="4731829" y="2889909"/>
            <a:ext cx="50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Subtle point: How do we know when we’re done?</a:t>
            </a:r>
          </a:p>
        </p:txBody>
      </p:sp>
    </p:spTree>
    <p:extLst>
      <p:ext uri="{BB962C8B-B14F-4D97-AF65-F5344CB8AC3E}">
        <p14:creationId xmlns:p14="http://schemas.microsoft.com/office/powerpoint/2010/main" val="3996458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95B7-F0F9-B0B1-1DF9-59CF1D1E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Time-constructible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42096E-101E-6EEE-45A7-96A4D9D6B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1112" y="1553738"/>
                <a:ext cx="10303727" cy="49371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say that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time-constructible</a:t>
                </a:r>
                <a:r>
                  <a:rPr lang="en-US" dirty="0"/>
                  <a:t> if there is 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:r>
                  <a:rPr lang="en-US" dirty="0"/>
                  <a:t>Given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written on its tape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has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time hierarchy theorem applies to any time-constructible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All “reasonable” time complexity bounds that are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(e.g.,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, etc.) are time-constructible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42096E-101E-6EEE-45A7-96A4D9D6B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112" y="1553738"/>
                <a:ext cx="10303727" cy="4937106"/>
              </a:xfrm>
              <a:blipFill>
                <a:blip r:embed="rId2"/>
                <a:stretch>
                  <a:fillRect l="-1064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9B1A8-19C1-4A63-B30B-8D46CDFC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51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DBF208A-406B-349F-915B-E315E2A1727A}"/>
              </a:ext>
            </a:extLst>
          </p:cNvPr>
          <p:cNvSpPr/>
          <p:nvPr/>
        </p:nvSpPr>
        <p:spPr>
          <a:xfrm>
            <a:off x="1815836" y="3085728"/>
            <a:ext cx="3369719" cy="332590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CE2D-5113-8662-1125-D445A311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Intractability vs. undecidability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5C513E-4FC9-F423-3071-7B0D8791CEC2}"/>
              </a:ext>
            </a:extLst>
          </p:cNvPr>
          <p:cNvSpPr/>
          <p:nvPr/>
        </p:nvSpPr>
        <p:spPr>
          <a:xfrm>
            <a:off x="2812207" y="4317927"/>
            <a:ext cx="1376979" cy="19578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/>
              <p:nvPr/>
            </p:nvSpPr>
            <p:spPr>
              <a:xfrm>
                <a:off x="3307059" y="4485565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059" y="4485565"/>
                <a:ext cx="4303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D47C240-9F3D-8145-D07D-685CDC2ACFC8}"/>
              </a:ext>
            </a:extLst>
          </p:cNvPr>
          <p:cNvSpPr txBox="1"/>
          <p:nvPr/>
        </p:nvSpPr>
        <p:spPr>
          <a:xfrm>
            <a:off x="2513403" y="3340402"/>
            <a:ext cx="240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Decidable languages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BD1613-F2EF-C094-6186-AF30E0C69A58}"/>
              </a:ext>
            </a:extLst>
          </p:cNvPr>
          <p:cNvSpPr/>
          <p:nvPr/>
        </p:nvSpPr>
        <p:spPr>
          <a:xfrm>
            <a:off x="1150713" y="1869551"/>
            <a:ext cx="4680248" cy="47297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F5798A-BE69-C701-69A0-CAF4177C7629}"/>
              </a:ext>
            </a:extLst>
          </p:cNvPr>
          <p:cNvSpPr txBox="1"/>
          <p:nvPr/>
        </p:nvSpPr>
        <p:spPr>
          <a:xfrm>
            <a:off x="2784413" y="2046685"/>
            <a:ext cx="152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languages</a:t>
            </a: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C757EF44-2A23-C55D-8769-7038B6E5D1A6}"/>
              </a:ext>
            </a:extLst>
          </p:cNvPr>
          <p:cNvSpPr/>
          <p:nvPr/>
        </p:nvSpPr>
        <p:spPr>
          <a:xfrm>
            <a:off x="4330939" y="2653800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946EAE74-20A0-2D2F-8948-BB12843687FF}"/>
              </a:ext>
            </a:extLst>
          </p:cNvPr>
          <p:cNvSpPr/>
          <p:nvPr/>
        </p:nvSpPr>
        <p:spPr>
          <a:xfrm>
            <a:off x="4021548" y="3937996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AAD2BFE7-A3AB-6F1B-80DE-A2758ACBEC98}"/>
              </a:ext>
            </a:extLst>
          </p:cNvPr>
          <p:cNvSpPr/>
          <p:nvPr/>
        </p:nvSpPr>
        <p:spPr>
          <a:xfrm>
            <a:off x="3624971" y="5228931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34B8A7-48B1-318E-7D0D-5B1F5C04FE67}"/>
              </a:ext>
            </a:extLst>
          </p:cNvPr>
          <p:cNvSpPr/>
          <p:nvPr/>
        </p:nvSpPr>
        <p:spPr>
          <a:xfrm>
            <a:off x="4540323" y="2258464"/>
            <a:ext cx="2562225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24CB1D-FD35-CCE8-E86E-944EEC63E13E}"/>
                  </a:ext>
                </a:extLst>
              </p:cNvPr>
              <p:cNvSpPr txBox="1"/>
              <p:nvPr/>
            </p:nvSpPr>
            <p:spPr>
              <a:xfrm>
                <a:off x="6325813" y="4655073"/>
                <a:ext cx="781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LIS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24CB1D-FD35-CCE8-E86E-944EEC63E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813" y="4655073"/>
                <a:ext cx="7810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22131F-DFF5-EF7B-29B2-F65682367E29}"/>
                  </a:ext>
                </a:extLst>
              </p:cNvPr>
              <p:cNvSpPr txBox="1"/>
              <p:nvPr/>
            </p:nvSpPr>
            <p:spPr>
              <a:xfrm>
                <a:off x="7102548" y="2046685"/>
                <a:ext cx="781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HALT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22131F-DFF5-EF7B-29B2-F65682367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548" y="2046685"/>
                <a:ext cx="7810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908180F-19E4-C1E5-410C-1AB3FB4DB03A}"/>
              </a:ext>
            </a:extLst>
          </p:cNvPr>
          <p:cNvSpPr/>
          <p:nvPr/>
        </p:nvSpPr>
        <p:spPr>
          <a:xfrm>
            <a:off x="3854523" y="4839739"/>
            <a:ext cx="2562225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D03667F-96E7-C614-FE4C-2B114D3E02A5}"/>
              </a:ext>
            </a:extLst>
          </p:cNvPr>
          <p:cNvSpPr/>
          <p:nvPr/>
        </p:nvSpPr>
        <p:spPr>
          <a:xfrm>
            <a:off x="4264098" y="3544339"/>
            <a:ext cx="2562225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1D5831-4494-B39A-EC1D-DAB2A344C96F}"/>
                  </a:ext>
                </a:extLst>
              </p:cNvPr>
              <p:cNvSpPr txBox="1"/>
              <p:nvPr/>
            </p:nvSpPr>
            <p:spPr>
              <a:xfrm>
                <a:off x="6830191" y="3340402"/>
                <a:ext cx="4239253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halts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on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within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steps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1D5831-4494-B39A-EC1D-DAB2A344C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191" y="3340402"/>
                <a:ext cx="4239253" cy="387157"/>
              </a:xfrm>
              <a:prstGeom prst="rect">
                <a:avLst/>
              </a:prstGeom>
              <a:blipFill>
                <a:blip r:embed="rId5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85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5C9F-B4BB-E8D2-EF53-62FA788A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Decidable but not tractable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BCAA8-CCC7-D5D1-3680-113D6FE4D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415" y="3769111"/>
            <a:ext cx="10668000" cy="2407851"/>
          </a:xfrm>
        </p:spPr>
        <p:txBody>
          <a:bodyPr/>
          <a:lstStyle/>
          <a:p>
            <a:r>
              <a:rPr lang="en-US" dirty="0"/>
              <a:t>We have seen one proof of this theorem</a:t>
            </a:r>
          </a:p>
          <a:p>
            <a:r>
              <a:rPr lang="en-US" dirty="0"/>
              <a:t>Now let’s do another proof, based on the concept of a </a:t>
            </a:r>
            <a:r>
              <a:rPr lang="en-US" dirty="0">
                <a:solidFill>
                  <a:schemeClr val="accent1"/>
                </a:solidFill>
              </a:rPr>
              <a:t>Boolean 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9E66F-BDA6-868B-1050-E2E2D29E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7FC587-EDE7-96C6-1ABA-24F73D234AA7}"/>
                  </a:ext>
                </a:extLst>
              </p:cNvPr>
              <p:cNvSpPr/>
              <p:nvPr/>
            </p:nvSpPr>
            <p:spPr>
              <a:xfrm>
                <a:off x="956929" y="1882074"/>
                <a:ext cx="10292317" cy="1422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exists a decidable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7FC587-EDE7-96C6-1ABA-24F73D234A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29" y="1882074"/>
                <a:ext cx="10292317" cy="14229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41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9C62-A2DF-A6B0-3D7F-1CC40D8B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00"/>
            <a:ext cx="10515600" cy="1325563"/>
          </a:xfrm>
        </p:spPr>
        <p:txBody>
          <a:bodyPr/>
          <a:lstStyle/>
          <a:p>
            <a:r>
              <a:rPr lang="en-US" dirty="0"/>
              <a:t>Boolean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0D07-61EB-98D4-323B-5C81271E9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98" y="1516567"/>
            <a:ext cx="11307336" cy="984326"/>
          </a:xfrm>
        </p:spPr>
        <p:txBody>
          <a:bodyPr/>
          <a:lstStyle/>
          <a:p>
            <a:r>
              <a:rPr lang="en-US" dirty="0"/>
              <a:t>For us, a </a:t>
            </a:r>
            <a:r>
              <a:rPr lang="en-US" dirty="0">
                <a:solidFill>
                  <a:schemeClr val="accent1"/>
                </a:solidFill>
              </a:rPr>
              <a:t>“circuit” </a:t>
            </a:r>
            <a:r>
              <a:rPr lang="en-US" dirty="0"/>
              <a:t>is a network of logic gates applied to Boolean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67AB3-6191-A82A-C681-7E7157A0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0777A6-D20F-22D8-9CEC-32D813438A17}"/>
              </a:ext>
            </a:extLst>
          </p:cNvPr>
          <p:cNvGrpSpPr/>
          <p:nvPr/>
        </p:nvGrpSpPr>
        <p:grpSpPr>
          <a:xfrm>
            <a:off x="1224291" y="2430966"/>
            <a:ext cx="10328372" cy="4095405"/>
            <a:chOff x="1224291" y="2430966"/>
            <a:chExt cx="10328372" cy="40954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337A513-3B80-4B65-BB06-37ED8E7E86D9}"/>
                    </a:ext>
                  </a:extLst>
                </p:cNvPr>
                <p:cNvSpPr/>
                <p:nvPr/>
              </p:nvSpPr>
              <p:spPr>
                <a:xfrm>
                  <a:off x="3295401" y="2506492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337A513-3B80-4B65-BB06-37ED8E7E86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5401" y="2506492"/>
                  <a:ext cx="297366" cy="29736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15C29806-20F8-E883-9619-EE18A5E66BBF}"/>
                    </a:ext>
                  </a:extLst>
                </p:cNvPr>
                <p:cNvSpPr/>
                <p:nvPr/>
              </p:nvSpPr>
              <p:spPr>
                <a:xfrm>
                  <a:off x="2947664" y="3147647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15C29806-20F8-E883-9619-EE18A5E66B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7664" y="3147647"/>
                  <a:ext cx="297366" cy="29736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B567DECF-FF63-E963-A1FC-2328D3D0F90D}"/>
                    </a:ext>
                  </a:extLst>
                </p:cNvPr>
                <p:cNvSpPr/>
                <p:nvPr/>
              </p:nvSpPr>
              <p:spPr>
                <a:xfrm>
                  <a:off x="3621950" y="3142047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B567DECF-FF63-E963-A1FC-2328D3D0F9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1950" y="3142047"/>
                  <a:ext cx="297366" cy="29736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29956B7-EDE9-EF58-F2D2-5475A9CBB940}"/>
                    </a:ext>
                  </a:extLst>
                </p:cNvPr>
                <p:cNvSpPr/>
                <p:nvPr/>
              </p:nvSpPr>
              <p:spPr>
                <a:xfrm>
                  <a:off x="2179433" y="4238428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29956B7-EDE9-EF58-F2D2-5475A9CBB9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9433" y="4238428"/>
                  <a:ext cx="297366" cy="29736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D0BEA32-EB73-1816-0083-11A03C583CE5}"/>
                    </a:ext>
                  </a:extLst>
                </p:cNvPr>
                <p:cNvSpPr/>
                <p:nvPr/>
              </p:nvSpPr>
              <p:spPr>
                <a:xfrm>
                  <a:off x="4239315" y="421439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D0BEA32-EB73-1816-0083-11A03C583C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9315" y="4214395"/>
                  <a:ext cx="297366" cy="29736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13C8AD4-DBFC-58C9-4F44-162FF2DF5555}"/>
                    </a:ext>
                  </a:extLst>
                </p:cNvPr>
                <p:cNvSpPr/>
                <p:nvPr/>
              </p:nvSpPr>
              <p:spPr>
                <a:xfrm>
                  <a:off x="1809202" y="487104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13C8AD4-DBFC-58C9-4F44-162FF2DF55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202" y="4871044"/>
                  <a:ext cx="297366" cy="29736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842D68E-A20F-F3CD-EB37-D39BD5EF6C28}"/>
                    </a:ext>
                  </a:extLst>
                </p:cNvPr>
                <p:cNvSpPr/>
                <p:nvPr/>
              </p:nvSpPr>
              <p:spPr>
                <a:xfrm>
                  <a:off x="2486726" y="489239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842D68E-A20F-F3CD-EB37-D39BD5EF6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726" y="4892395"/>
                  <a:ext cx="297366" cy="29736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ADB2AB7-6336-D88A-AAA6-BCE349D02AA5}"/>
                    </a:ext>
                  </a:extLst>
                </p:cNvPr>
                <p:cNvSpPr/>
                <p:nvPr/>
              </p:nvSpPr>
              <p:spPr>
                <a:xfrm>
                  <a:off x="3941872" y="4856817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ADB2AB7-6336-D88A-AAA6-BCE349D02A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872" y="4856817"/>
                  <a:ext cx="297366" cy="29736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904663D-69FD-86F7-B6C4-75AE668E8DA9}"/>
                    </a:ext>
                  </a:extLst>
                </p:cNvPr>
                <p:cNvSpPr/>
                <p:nvPr/>
              </p:nvSpPr>
              <p:spPr>
                <a:xfrm>
                  <a:off x="4647528" y="4834671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904663D-69FD-86F7-B6C4-75AE668E8D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7528" y="4834671"/>
                  <a:ext cx="297366" cy="29736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1C6A0CC-A346-36E9-2F26-B111697B60CF}"/>
                    </a:ext>
                  </a:extLst>
                </p:cNvPr>
                <p:cNvSpPr txBox="1"/>
                <p:nvPr/>
              </p:nvSpPr>
              <p:spPr>
                <a:xfrm>
                  <a:off x="1224291" y="614923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1C6A0CC-A346-36E9-2F26-B111697B60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4291" y="6149238"/>
                  <a:ext cx="41631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0CA2234-E55B-0003-7D84-247413064489}"/>
                    </a:ext>
                  </a:extLst>
                </p:cNvPr>
                <p:cNvSpPr txBox="1"/>
                <p:nvPr/>
              </p:nvSpPr>
              <p:spPr>
                <a:xfrm>
                  <a:off x="2924158" y="6123241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0CA2234-E55B-0003-7D84-2474130644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58" y="6123241"/>
                  <a:ext cx="41631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E209B96-2D21-08E1-B9AE-5E3A66B06BA2}"/>
                    </a:ext>
                  </a:extLst>
                </p:cNvPr>
                <p:cNvSpPr txBox="1"/>
                <p:nvPr/>
              </p:nvSpPr>
              <p:spPr>
                <a:xfrm>
                  <a:off x="3369258" y="614923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E209B96-2D21-08E1-B9AE-5E3A66B06B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258" y="6149238"/>
                  <a:ext cx="41631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B0039FF-C815-CF36-120F-35112416148A}"/>
                    </a:ext>
                  </a:extLst>
                </p:cNvPr>
                <p:cNvSpPr txBox="1"/>
                <p:nvPr/>
              </p:nvSpPr>
              <p:spPr>
                <a:xfrm>
                  <a:off x="5192162" y="6157039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B0039FF-C815-CF36-120F-3511241614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2162" y="6157039"/>
                  <a:ext cx="41631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CBA4FD9-73D4-EB96-A742-153E060B1863}"/>
                </a:ext>
              </a:extLst>
            </p:cNvPr>
            <p:cNvCxnSpPr>
              <a:cxnSpLocks/>
              <a:stCxn id="14" idx="0"/>
              <a:endCxn id="10" idx="3"/>
            </p:cNvCxnSpPr>
            <p:nvPr/>
          </p:nvCxnSpPr>
          <p:spPr>
            <a:xfrm flipV="1">
              <a:off x="1432448" y="5124862"/>
              <a:ext cx="420302" cy="10243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27A970F-205A-E650-4E73-E4608CBC063B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V="1">
              <a:off x="1538696" y="5935591"/>
              <a:ext cx="283413" cy="2772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CD2B15B-4850-9CA0-A9AC-C022E02F1086}"/>
                    </a:ext>
                  </a:extLst>
                </p:cNvPr>
                <p:cNvSpPr/>
                <p:nvPr/>
              </p:nvSpPr>
              <p:spPr>
                <a:xfrm>
                  <a:off x="1778561" y="5681773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CD2B15B-4850-9CA0-A9AC-C022E02F10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561" y="5681773"/>
                  <a:ext cx="297366" cy="297366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F21FB47-3B7C-E3B3-E3A7-A76ED7CBE981}"/>
                </a:ext>
              </a:extLst>
            </p:cNvPr>
            <p:cNvCxnSpPr>
              <a:cxnSpLocks/>
              <a:stCxn id="29" idx="7"/>
              <a:endCxn id="11" idx="3"/>
            </p:cNvCxnSpPr>
            <p:nvPr/>
          </p:nvCxnSpPr>
          <p:spPr>
            <a:xfrm flipV="1">
              <a:off x="2032379" y="5146213"/>
              <a:ext cx="497895" cy="5791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1512D7F-AFE0-5918-3623-AFA49037FC13}"/>
                    </a:ext>
                  </a:extLst>
                </p:cNvPr>
                <p:cNvSpPr/>
                <p:nvPr/>
              </p:nvSpPr>
              <p:spPr>
                <a:xfrm>
                  <a:off x="2477802" y="568161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1512D7F-AFE0-5918-3623-AFA49037FC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802" y="5681614"/>
                  <a:ext cx="297366" cy="297366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3022AAB-19D9-A57C-2CFF-911A97057B9E}"/>
                </a:ext>
              </a:extLst>
            </p:cNvPr>
            <p:cNvCxnSpPr>
              <a:cxnSpLocks/>
              <a:endCxn id="35" idx="5"/>
            </p:cNvCxnSpPr>
            <p:nvPr/>
          </p:nvCxnSpPr>
          <p:spPr>
            <a:xfrm flipH="1" flipV="1">
              <a:off x="2731620" y="5935432"/>
              <a:ext cx="257661" cy="23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9C26C2A-E573-8BFF-797F-F99FB8AB9A80}"/>
                </a:ext>
              </a:extLst>
            </p:cNvPr>
            <p:cNvCxnSpPr>
              <a:cxnSpLocks/>
              <a:stCxn id="35" idx="1"/>
              <a:endCxn id="10" idx="5"/>
            </p:cNvCxnSpPr>
            <p:nvPr/>
          </p:nvCxnSpPr>
          <p:spPr>
            <a:xfrm flipH="1" flipV="1">
              <a:off x="2063020" y="5124862"/>
              <a:ext cx="458330" cy="6003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F69E848-5514-28A3-E65B-5A72B3FAE0AA}"/>
                </a:ext>
              </a:extLst>
            </p:cNvPr>
            <p:cNvCxnSpPr>
              <a:cxnSpLocks/>
              <a:stCxn id="15" idx="0"/>
              <a:endCxn id="11" idx="5"/>
            </p:cNvCxnSpPr>
            <p:nvPr/>
          </p:nvCxnSpPr>
          <p:spPr>
            <a:xfrm flipH="1" flipV="1">
              <a:off x="2740544" y="5146213"/>
              <a:ext cx="391771" cy="977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23A7DD1-8670-5864-0F59-0E53E67E9C20}"/>
                </a:ext>
              </a:extLst>
            </p:cNvPr>
            <p:cNvCxnSpPr>
              <a:cxnSpLocks/>
              <a:stCxn id="16" idx="0"/>
              <a:endCxn id="12" idx="3"/>
            </p:cNvCxnSpPr>
            <p:nvPr/>
          </p:nvCxnSpPr>
          <p:spPr>
            <a:xfrm flipV="1">
              <a:off x="3577415" y="5110635"/>
              <a:ext cx="408005" cy="1038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942E8AD-7FC7-6084-707E-C4CB3E8632C6}"/>
                </a:ext>
              </a:extLst>
            </p:cNvPr>
            <p:cNvCxnSpPr>
              <a:cxnSpLocks/>
              <a:stCxn id="19" idx="0"/>
              <a:endCxn id="13" idx="5"/>
            </p:cNvCxnSpPr>
            <p:nvPr/>
          </p:nvCxnSpPr>
          <p:spPr>
            <a:xfrm flipH="1" flipV="1">
              <a:off x="4901346" y="5088489"/>
              <a:ext cx="498973" cy="1068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3D8DC51-CCC1-C09D-6361-4C2AC617A958}"/>
                </a:ext>
              </a:extLst>
            </p:cNvPr>
            <p:cNvCxnSpPr>
              <a:cxnSpLocks/>
              <a:endCxn id="66" idx="3"/>
            </p:cNvCxnSpPr>
            <p:nvPr/>
          </p:nvCxnSpPr>
          <p:spPr>
            <a:xfrm flipV="1">
              <a:off x="3709556" y="5905553"/>
              <a:ext cx="297638" cy="307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54E4F85-BB27-2553-1FA4-1562B5D54615}"/>
                    </a:ext>
                  </a:extLst>
                </p:cNvPr>
                <p:cNvSpPr/>
                <p:nvPr/>
              </p:nvSpPr>
              <p:spPr>
                <a:xfrm>
                  <a:off x="3963646" y="565173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54E4F85-BB27-2553-1FA4-1562B5D546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646" y="5651735"/>
                  <a:ext cx="297366" cy="297366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01D7FC5-8D2D-5202-CFD6-3785DC39284A}"/>
                </a:ext>
              </a:extLst>
            </p:cNvPr>
            <p:cNvCxnSpPr>
              <a:cxnSpLocks/>
              <a:stCxn id="66" idx="7"/>
              <a:endCxn id="13" idx="3"/>
            </p:cNvCxnSpPr>
            <p:nvPr/>
          </p:nvCxnSpPr>
          <p:spPr>
            <a:xfrm flipV="1">
              <a:off x="4217464" y="5088489"/>
              <a:ext cx="473612" cy="6067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23A923A5-75DC-6F38-6D9D-08C24BD414E6}"/>
                    </a:ext>
                  </a:extLst>
                </p:cNvPr>
                <p:cNvSpPr/>
                <p:nvPr/>
              </p:nvSpPr>
              <p:spPr>
                <a:xfrm>
                  <a:off x="4743739" y="571873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23A923A5-75DC-6F38-6D9D-08C24BD414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3739" y="5718734"/>
                  <a:ext cx="297366" cy="297366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692C2B9-C99B-0C9E-D0DA-4268E9433387}"/>
                </a:ext>
              </a:extLst>
            </p:cNvPr>
            <p:cNvCxnSpPr>
              <a:cxnSpLocks/>
              <a:endCxn id="68" idx="5"/>
            </p:cNvCxnSpPr>
            <p:nvPr/>
          </p:nvCxnSpPr>
          <p:spPr>
            <a:xfrm flipH="1" flipV="1">
              <a:off x="4997557" y="5972552"/>
              <a:ext cx="282586" cy="240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06874DF-B971-DBD1-A3B3-978B523DB615}"/>
                </a:ext>
              </a:extLst>
            </p:cNvPr>
            <p:cNvCxnSpPr>
              <a:cxnSpLocks/>
              <a:stCxn id="68" idx="1"/>
              <a:endCxn id="12" idx="5"/>
            </p:cNvCxnSpPr>
            <p:nvPr/>
          </p:nvCxnSpPr>
          <p:spPr>
            <a:xfrm flipH="1" flipV="1">
              <a:off x="4195690" y="5110635"/>
              <a:ext cx="591597" cy="6516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F4F883C-8498-E1F7-ABC8-5174B945B2C4}"/>
                </a:ext>
              </a:extLst>
            </p:cNvPr>
            <p:cNvCxnSpPr>
              <a:cxnSpLocks/>
              <a:stCxn id="6" idx="0"/>
              <a:endCxn id="5" idx="3"/>
            </p:cNvCxnSpPr>
            <p:nvPr/>
          </p:nvCxnSpPr>
          <p:spPr>
            <a:xfrm flipV="1">
              <a:off x="3096347" y="2760310"/>
              <a:ext cx="242602" cy="3873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FE78BC8-E606-4E40-587A-BB000D733648}"/>
                </a:ext>
              </a:extLst>
            </p:cNvPr>
            <p:cNvCxnSpPr>
              <a:cxnSpLocks/>
              <a:stCxn id="7" idx="0"/>
              <a:endCxn id="5" idx="5"/>
            </p:cNvCxnSpPr>
            <p:nvPr/>
          </p:nvCxnSpPr>
          <p:spPr>
            <a:xfrm flipH="1" flipV="1">
              <a:off x="3549219" y="2760310"/>
              <a:ext cx="221414" cy="381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BE02688-0638-1AD7-D3CD-A149C14CF381}"/>
                </a:ext>
              </a:extLst>
            </p:cNvPr>
            <p:cNvCxnSpPr>
              <a:cxnSpLocks/>
              <a:stCxn id="10" idx="0"/>
              <a:endCxn id="8" idx="3"/>
            </p:cNvCxnSpPr>
            <p:nvPr/>
          </p:nvCxnSpPr>
          <p:spPr>
            <a:xfrm flipV="1">
              <a:off x="1957885" y="4492246"/>
              <a:ext cx="265096" cy="3787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E94F94C-8EE8-7B3A-D807-E0CE6D5055AF}"/>
                </a:ext>
              </a:extLst>
            </p:cNvPr>
            <p:cNvCxnSpPr>
              <a:cxnSpLocks/>
              <a:stCxn id="11" idx="0"/>
              <a:endCxn id="8" idx="5"/>
            </p:cNvCxnSpPr>
            <p:nvPr/>
          </p:nvCxnSpPr>
          <p:spPr>
            <a:xfrm flipH="1" flipV="1">
              <a:off x="2433251" y="4492246"/>
              <a:ext cx="202158" cy="4001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15AC9B42-C2E0-3F23-B07E-FDBE6CD0864C}"/>
                </a:ext>
              </a:extLst>
            </p:cNvPr>
            <p:cNvCxnSpPr>
              <a:cxnSpLocks/>
              <a:stCxn id="12" idx="0"/>
              <a:endCxn id="9" idx="3"/>
            </p:cNvCxnSpPr>
            <p:nvPr/>
          </p:nvCxnSpPr>
          <p:spPr>
            <a:xfrm flipV="1">
              <a:off x="4090555" y="4468213"/>
              <a:ext cx="192308" cy="3886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8CE766F-DCAC-B203-0BA8-AC54E329F2E9}"/>
                </a:ext>
              </a:extLst>
            </p:cNvPr>
            <p:cNvCxnSpPr>
              <a:cxnSpLocks/>
              <a:stCxn id="13" idx="0"/>
              <a:endCxn id="9" idx="5"/>
            </p:cNvCxnSpPr>
            <p:nvPr/>
          </p:nvCxnSpPr>
          <p:spPr>
            <a:xfrm flipH="1" flipV="1">
              <a:off x="4493133" y="4468213"/>
              <a:ext cx="303078" cy="366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C84F89E-09E1-137B-1000-9CF34433FC32}"/>
                </a:ext>
              </a:extLst>
            </p:cNvPr>
            <p:cNvCxnSpPr>
              <a:cxnSpLocks/>
              <a:stCxn id="8" idx="7"/>
              <a:endCxn id="97" idx="3"/>
            </p:cNvCxnSpPr>
            <p:nvPr/>
          </p:nvCxnSpPr>
          <p:spPr>
            <a:xfrm flipV="1">
              <a:off x="2433251" y="4047416"/>
              <a:ext cx="447534" cy="234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6D5CA8E-F354-7E7D-40F6-6D8248BE48BA}"/>
                    </a:ext>
                  </a:extLst>
                </p:cNvPr>
                <p:cNvSpPr/>
                <p:nvPr/>
              </p:nvSpPr>
              <p:spPr>
                <a:xfrm>
                  <a:off x="2837237" y="3793598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6D5CA8E-F354-7E7D-40F6-6D8248BE48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237" y="3793598"/>
                  <a:ext cx="297366" cy="297366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5D2E947-CB93-60EC-2CF9-38AFD9A1B874}"/>
                </a:ext>
              </a:extLst>
            </p:cNvPr>
            <p:cNvCxnSpPr>
              <a:cxnSpLocks/>
              <a:stCxn id="97" idx="7"/>
              <a:endCxn id="7" idx="3"/>
            </p:cNvCxnSpPr>
            <p:nvPr/>
          </p:nvCxnSpPr>
          <p:spPr>
            <a:xfrm flipV="1">
              <a:off x="3091055" y="3395865"/>
              <a:ext cx="574443" cy="4412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A9591D69-A193-7F9B-5401-069A8F6ACECE}"/>
                    </a:ext>
                  </a:extLst>
                </p:cNvPr>
                <p:cNvSpPr/>
                <p:nvPr/>
              </p:nvSpPr>
              <p:spPr>
                <a:xfrm>
                  <a:off x="3621950" y="3760736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A9591D69-A193-7F9B-5401-069A8F6ACE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1950" y="3760736"/>
                  <a:ext cx="297366" cy="297366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8F3822C-CB3D-80C6-DB2F-EB7C9F2944CB}"/>
                </a:ext>
              </a:extLst>
            </p:cNvPr>
            <p:cNvCxnSpPr>
              <a:cxnSpLocks/>
              <a:stCxn id="9" idx="1"/>
              <a:endCxn id="99" idx="5"/>
            </p:cNvCxnSpPr>
            <p:nvPr/>
          </p:nvCxnSpPr>
          <p:spPr>
            <a:xfrm flipH="1" flipV="1">
              <a:off x="3875768" y="4014554"/>
              <a:ext cx="407095" cy="2433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662E1E9-7E55-83E8-D54C-1837E73DEA9B}"/>
                </a:ext>
              </a:extLst>
            </p:cNvPr>
            <p:cNvCxnSpPr>
              <a:cxnSpLocks/>
              <a:stCxn id="99" idx="1"/>
              <a:endCxn id="6" idx="5"/>
            </p:cNvCxnSpPr>
            <p:nvPr/>
          </p:nvCxnSpPr>
          <p:spPr>
            <a:xfrm flipH="1" flipV="1">
              <a:off x="3201482" y="3401465"/>
              <a:ext cx="464016" cy="4028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C0B16A5-2872-04CF-6536-E19BDDB3DF77}"/>
                </a:ext>
              </a:extLst>
            </p:cNvPr>
            <p:cNvCxnSpPr>
              <a:cxnSpLocks/>
              <a:stCxn id="8" idx="0"/>
              <a:endCxn id="6" idx="3"/>
            </p:cNvCxnSpPr>
            <p:nvPr/>
          </p:nvCxnSpPr>
          <p:spPr>
            <a:xfrm flipV="1">
              <a:off x="2328116" y="3401465"/>
              <a:ext cx="663096" cy="836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639FC1CC-9070-8C5C-E8D7-566D5558C7DC}"/>
                </a:ext>
              </a:extLst>
            </p:cNvPr>
            <p:cNvCxnSpPr>
              <a:cxnSpLocks/>
              <a:stCxn id="9" idx="0"/>
              <a:endCxn id="7" idx="5"/>
            </p:cNvCxnSpPr>
            <p:nvPr/>
          </p:nvCxnSpPr>
          <p:spPr>
            <a:xfrm flipH="1" flipV="1">
              <a:off x="3875768" y="3395865"/>
              <a:ext cx="512230" cy="81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32BFC19F-DA92-3FA4-0D04-808B27A53F79}"/>
                    </a:ext>
                  </a:extLst>
                </p:cNvPr>
                <p:cNvSpPr txBox="1"/>
                <p:nvPr/>
              </p:nvSpPr>
              <p:spPr>
                <a:xfrm>
                  <a:off x="6356195" y="2430966"/>
                  <a:ext cx="5196468" cy="32571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2575" indent="-282575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∨</m:t>
                      </m:r>
                    </m:oMath>
                  </a14:m>
                  <a:r>
                    <a:rPr lang="en-US" sz="2800" dirty="0"/>
                    <a:t>  means OR</a:t>
                  </a:r>
                </a:p>
                <a:p>
                  <a:pPr marL="282575" indent="-282575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2800" dirty="0"/>
                    <a:t>  means AND</a:t>
                  </a:r>
                </a:p>
                <a:p>
                  <a:pPr marL="282575" indent="-282575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sz="2800" dirty="0"/>
                    <a:t>  means NOT</a:t>
                  </a:r>
                </a:p>
                <a:p>
                  <a:pPr marL="282575" indent="-282575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800" dirty="0"/>
                    <a:t>Each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800" dirty="0"/>
                    <a:t> can be either 0 or 1</a:t>
                  </a:r>
                  <a:br>
                    <a:rPr lang="en-US" sz="2800" dirty="0"/>
                  </a:br>
                  <a:r>
                    <a:rPr lang="en-US" sz="2800" dirty="0"/>
                    <a:t>(FALSE or TRUE)</a:t>
                  </a:r>
                </a:p>
              </p:txBody>
            </p:sp>
          </mc:Choice>
          <mc:Fallback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32BFC19F-DA92-3FA4-0D04-808B27A53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195" y="2430966"/>
                  <a:ext cx="5196468" cy="3257174"/>
                </a:xfrm>
                <a:prstGeom prst="rect">
                  <a:avLst/>
                </a:prstGeom>
                <a:blipFill>
                  <a:blip r:embed="rId21"/>
                  <a:stretch>
                    <a:fillRect l="-2113" b="-44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67643F4B-91CF-6B12-95C5-A77ADE285E6B}"/>
              </a:ext>
            </a:extLst>
          </p:cNvPr>
          <p:cNvGrpSpPr/>
          <p:nvPr/>
        </p:nvGrpSpPr>
        <p:grpSpPr>
          <a:xfrm>
            <a:off x="1266679" y="6476741"/>
            <a:ext cx="4265444" cy="372985"/>
            <a:chOff x="1266679" y="6476741"/>
            <a:chExt cx="4265444" cy="372985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3C1F043-0BBE-D1D9-7EFE-420435F580B6}"/>
                </a:ext>
              </a:extLst>
            </p:cNvPr>
            <p:cNvSpPr txBox="1"/>
            <p:nvPr/>
          </p:nvSpPr>
          <p:spPr>
            <a:xfrm>
              <a:off x="1266679" y="6480394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B3FA33D-737E-7E22-4FE7-D11538E5FB84}"/>
                </a:ext>
              </a:extLst>
            </p:cNvPr>
            <p:cNvSpPr txBox="1"/>
            <p:nvPr/>
          </p:nvSpPr>
          <p:spPr>
            <a:xfrm>
              <a:off x="2988542" y="6480394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1C7D89C-37E2-8367-F45D-88EF833B0DB8}"/>
                </a:ext>
              </a:extLst>
            </p:cNvPr>
            <p:cNvSpPr txBox="1"/>
            <p:nvPr/>
          </p:nvSpPr>
          <p:spPr>
            <a:xfrm>
              <a:off x="3433490" y="6478934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C01A3ED-6959-2DCD-83A0-D860FD9E9DB7}"/>
                </a:ext>
              </a:extLst>
            </p:cNvPr>
            <p:cNvSpPr txBox="1"/>
            <p:nvPr/>
          </p:nvSpPr>
          <p:spPr>
            <a:xfrm>
              <a:off x="5248710" y="6476741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5D313CD-EF3D-32D5-606E-BB8E0E3554AD}"/>
              </a:ext>
            </a:extLst>
          </p:cNvPr>
          <p:cNvGrpSpPr/>
          <p:nvPr/>
        </p:nvGrpSpPr>
        <p:grpSpPr>
          <a:xfrm>
            <a:off x="1471250" y="5343009"/>
            <a:ext cx="3809720" cy="975424"/>
            <a:chOff x="1471250" y="5343009"/>
            <a:chExt cx="3809720" cy="975424"/>
          </a:xfrm>
        </p:grpSpPr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CC149394-A063-A902-E314-740889D7D406}"/>
                </a:ext>
              </a:extLst>
            </p:cNvPr>
            <p:cNvSpPr txBox="1"/>
            <p:nvPr/>
          </p:nvSpPr>
          <p:spPr>
            <a:xfrm>
              <a:off x="2018370" y="5382696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BE3F6FD3-A5DC-CB95-965F-BECBDC1400D2}"/>
                </a:ext>
              </a:extLst>
            </p:cNvPr>
            <p:cNvSpPr txBox="1"/>
            <p:nvPr/>
          </p:nvSpPr>
          <p:spPr>
            <a:xfrm>
              <a:off x="2296254" y="5405244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58C297EE-65CA-3FA0-04D6-B29C7EC777C0}"/>
                </a:ext>
              </a:extLst>
            </p:cNvPr>
            <p:cNvSpPr txBox="1"/>
            <p:nvPr/>
          </p:nvSpPr>
          <p:spPr>
            <a:xfrm>
              <a:off x="1471250" y="5949101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FD62E4A-403F-11AB-8560-3A0F99A1BCE3}"/>
                </a:ext>
              </a:extLst>
            </p:cNvPr>
            <p:cNvSpPr txBox="1"/>
            <p:nvPr/>
          </p:nvSpPr>
          <p:spPr>
            <a:xfrm>
              <a:off x="1507602" y="5391886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E887F5D8-51A9-C259-8C2F-DC05C1E821AF}"/>
                </a:ext>
              </a:extLst>
            </p:cNvPr>
            <p:cNvSpPr txBox="1"/>
            <p:nvPr/>
          </p:nvSpPr>
          <p:spPr>
            <a:xfrm>
              <a:off x="2732370" y="5886018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8680A30-28DB-379E-6F2E-F51247053FCC}"/>
                </a:ext>
              </a:extLst>
            </p:cNvPr>
            <p:cNvSpPr txBox="1"/>
            <p:nvPr/>
          </p:nvSpPr>
          <p:spPr>
            <a:xfrm>
              <a:off x="2777236" y="5362248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6DA39F2D-1A88-447D-2291-11BD376B7D52}"/>
                </a:ext>
              </a:extLst>
            </p:cNvPr>
            <p:cNvSpPr txBox="1"/>
            <p:nvPr/>
          </p:nvSpPr>
          <p:spPr>
            <a:xfrm>
              <a:off x="3632775" y="5414379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EBBD4F0-7D0E-A7CF-78FE-0A56BFC0A660}"/>
                </a:ext>
              </a:extLst>
            </p:cNvPr>
            <p:cNvSpPr txBox="1"/>
            <p:nvPr/>
          </p:nvSpPr>
          <p:spPr>
            <a:xfrm>
              <a:off x="3713322" y="5874552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E11CDAD7-5FF5-B5CD-BDEF-FAC5D593951A}"/>
                </a:ext>
              </a:extLst>
            </p:cNvPr>
            <p:cNvSpPr txBox="1"/>
            <p:nvPr/>
          </p:nvSpPr>
          <p:spPr>
            <a:xfrm>
              <a:off x="4997557" y="5886018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A6CFF07-E5FF-A116-ED77-69F1EEC98774}"/>
                </a:ext>
              </a:extLst>
            </p:cNvPr>
            <p:cNvSpPr txBox="1"/>
            <p:nvPr/>
          </p:nvSpPr>
          <p:spPr>
            <a:xfrm>
              <a:off x="4993203" y="5375287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3178342-75D6-46CE-F144-680860D5A82D}"/>
                </a:ext>
              </a:extLst>
            </p:cNvPr>
            <p:cNvSpPr txBox="1"/>
            <p:nvPr/>
          </p:nvSpPr>
          <p:spPr>
            <a:xfrm>
              <a:off x="4187869" y="5343009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DF0EE05-2942-1818-0660-D58B3ED7200D}"/>
                </a:ext>
              </a:extLst>
            </p:cNvPr>
            <p:cNvSpPr txBox="1"/>
            <p:nvPr/>
          </p:nvSpPr>
          <p:spPr>
            <a:xfrm>
              <a:off x="4469925" y="5359451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A7ED8928-520F-E56F-4F67-444DE411396D}"/>
              </a:ext>
            </a:extLst>
          </p:cNvPr>
          <p:cNvGrpSpPr/>
          <p:nvPr/>
        </p:nvGrpSpPr>
        <p:grpSpPr>
          <a:xfrm>
            <a:off x="1925745" y="4473868"/>
            <a:ext cx="2850801" cy="407225"/>
            <a:chOff x="1925745" y="4473868"/>
            <a:chExt cx="2850801" cy="407225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0970EFC1-8631-B2AE-DDB2-A1F5FB41B96F}"/>
                </a:ext>
              </a:extLst>
            </p:cNvPr>
            <p:cNvSpPr txBox="1"/>
            <p:nvPr/>
          </p:nvSpPr>
          <p:spPr>
            <a:xfrm>
              <a:off x="1925745" y="4511761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3490F425-D5F1-E3AB-1DEB-A1C8E37071C7}"/>
                </a:ext>
              </a:extLst>
            </p:cNvPr>
            <p:cNvSpPr txBox="1"/>
            <p:nvPr/>
          </p:nvSpPr>
          <p:spPr>
            <a:xfrm>
              <a:off x="2369432" y="4497131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D4A1D49E-E576-3AEE-9352-49C4235BBCE8}"/>
                </a:ext>
              </a:extLst>
            </p:cNvPr>
            <p:cNvSpPr txBox="1"/>
            <p:nvPr/>
          </p:nvSpPr>
          <p:spPr>
            <a:xfrm>
              <a:off x="4053686" y="4492527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764465C6-05C4-7B56-4721-E82D6228B4BA}"/>
                </a:ext>
              </a:extLst>
            </p:cNvPr>
            <p:cNvSpPr txBox="1"/>
            <p:nvPr/>
          </p:nvSpPr>
          <p:spPr>
            <a:xfrm>
              <a:off x="4493133" y="4473868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F14A5B97-A522-0E6D-7A32-359D52146EC9}"/>
              </a:ext>
            </a:extLst>
          </p:cNvPr>
          <p:cNvGrpSpPr/>
          <p:nvPr/>
        </p:nvGrpSpPr>
        <p:grpSpPr>
          <a:xfrm>
            <a:off x="2458044" y="3487059"/>
            <a:ext cx="1804081" cy="886587"/>
            <a:chOff x="2458044" y="3487059"/>
            <a:chExt cx="1804081" cy="886587"/>
          </a:xfrm>
        </p:grpSpPr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F42DEEC3-90D0-BB75-6518-CE0411B0B66C}"/>
                </a:ext>
              </a:extLst>
            </p:cNvPr>
            <p:cNvSpPr txBox="1"/>
            <p:nvPr/>
          </p:nvSpPr>
          <p:spPr>
            <a:xfrm>
              <a:off x="3932085" y="3975355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370D4614-619A-72E1-09A8-E89440E986F5}"/>
                </a:ext>
              </a:extLst>
            </p:cNvPr>
            <p:cNvSpPr txBox="1"/>
            <p:nvPr/>
          </p:nvSpPr>
          <p:spPr>
            <a:xfrm>
              <a:off x="3978712" y="3592840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82F1A39C-50C3-6E3A-D0AB-BFCA17D98E68}"/>
                </a:ext>
              </a:extLst>
            </p:cNvPr>
            <p:cNvSpPr txBox="1"/>
            <p:nvPr/>
          </p:nvSpPr>
          <p:spPr>
            <a:xfrm>
              <a:off x="2458044" y="3656186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4A363FA-B391-3CA8-DCFB-6195C80BAC52}"/>
                </a:ext>
              </a:extLst>
            </p:cNvPr>
            <p:cNvSpPr txBox="1"/>
            <p:nvPr/>
          </p:nvSpPr>
          <p:spPr>
            <a:xfrm>
              <a:off x="2480354" y="4004314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7E182F51-969C-E737-F9F7-F6B693B093BE}"/>
                </a:ext>
              </a:extLst>
            </p:cNvPr>
            <p:cNvSpPr txBox="1"/>
            <p:nvPr/>
          </p:nvSpPr>
          <p:spPr>
            <a:xfrm>
              <a:off x="3388421" y="3487059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6E5CAE2C-92B5-C177-8B97-547D7CDF215E}"/>
                </a:ext>
              </a:extLst>
            </p:cNvPr>
            <p:cNvSpPr txBox="1"/>
            <p:nvPr/>
          </p:nvSpPr>
          <p:spPr>
            <a:xfrm>
              <a:off x="3125135" y="3530607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660FFB6-5796-5959-F719-49CABC5E224D}"/>
              </a:ext>
            </a:extLst>
          </p:cNvPr>
          <p:cNvGrpSpPr/>
          <p:nvPr/>
        </p:nvGrpSpPr>
        <p:grpSpPr>
          <a:xfrm>
            <a:off x="3066546" y="2767942"/>
            <a:ext cx="744898" cy="375597"/>
            <a:chOff x="3066546" y="2767942"/>
            <a:chExt cx="744898" cy="375597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C4ECF78-5772-CA0F-FEA8-5025F05AAC9E}"/>
                </a:ext>
              </a:extLst>
            </p:cNvPr>
            <p:cNvSpPr txBox="1"/>
            <p:nvPr/>
          </p:nvSpPr>
          <p:spPr>
            <a:xfrm>
              <a:off x="3528031" y="2774207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51F2F4CB-DE06-347A-97A2-41AB6D83213C}"/>
                </a:ext>
              </a:extLst>
            </p:cNvPr>
            <p:cNvSpPr txBox="1"/>
            <p:nvPr/>
          </p:nvSpPr>
          <p:spPr>
            <a:xfrm>
              <a:off x="3066546" y="2767942"/>
              <a:ext cx="283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</p:grpSp>
      <p:sp>
        <p:nvSpPr>
          <p:cNvPr id="225" name="TextBox 224">
            <a:extLst>
              <a:ext uri="{FF2B5EF4-FFF2-40B4-BE49-F238E27FC236}">
                <a16:creationId xmlns:a16="http://schemas.microsoft.com/office/drawing/2014/main" id="{1F903D94-76D6-EC0A-6258-BF8BAC3053A2}"/>
              </a:ext>
            </a:extLst>
          </p:cNvPr>
          <p:cNvSpPr txBox="1"/>
          <p:nvPr/>
        </p:nvSpPr>
        <p:spPr>
          <a:xfrm>
            <a:off x="3328808" y="2126787"/>
            <a:ext cx="28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8769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176518</TotalTime>
  <Words>1281</Words>
  <Application>Microsoft Office PowerPoint</Application>
  <PresentationFormat>Widescreen</PresentationFormat>
  <Paragraphs>192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CMSC 28100  Introduction to Complexity Theory  Winter 2024 Instructor: William Hoza</vt:lpstr>
      <vt:lpstr>Decidable but intractable</vt:lpstr>
      <vt:lpstr>The Time Hierarchy Theorem (weaker version)</vt:lpstr>
      <vt:lpstr>Proof of the Time Hierarchy Theorem</vt:lpstr>
      <vt:lpstr>Proof of the Time Hierarchy Theorem</vt:lpstr>
      <vt:lpstr>Time-constructible functions</vt:lpstr>
      <vt:lpstr>Intractability vs. undecidability</vt:lpstr>
      <vt:lpstr>Decidable but not tractable</vt:lpstr>
      <vt:lpstr>Boolean circuits</vt:lpstr>
      <vt:lpstr>Boolean circuits</vt:lpstr>
      <vt:lpstr>Boolean circuits</vt:lpstr>
      <vt:lpstr>Circuit size</vt:lpstr>
      <vt:lpstr>Circuit complexity examples</vt:lpstr>
      <vt:lpstr>Maximum circuit complexity</vt:lpstr>
      <vt:lpstr>Maximum circuit complexity</vt:lpstr>
      <vt:lpstr>Maximum circuit complexity</vt:lpstr>
      <vt:lpstr>Shannon’s counting argument</vt:lpstr>
      <vt:lpstr>Shannon’s counting argument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364</cp:revision>
  <dcterms:created xsi:type="dcterms:W3CDTF">2022-12-12T23:26:37Z</dcterms:created>
  <dcterms:modified xsi:type="dcterms:W3CDTF">2024-01-29T16:44:14Z</dcterms:modified>
</cp:coreProperties>
</file>