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0" r:id="rId2"/>
    <p:sldId id="742" r:id="rId3"/>
    <p:sldId id="905" r:id="rId4"/>
    <p:sldId id="918" r:id="rId5"/>
    <p:sldId id="920" r:id="rId6"/>
    <p:sldId id="1070" r:id="rId7"/>
    <p:sldId id="922" r:id="rId8"/>
    <p:sldId id="1065" r:id="rId9"/>
    <p:sldId id="1066" r:id="rId10"/>
    <p:sldId id="1067" r:id="rId11"/>
    <p:sldId id="1068" r:id="rId12"/>
    <p:sldId id="1069" r:id="rId13"/>
    <p:sldId id="921" r:id="rId14"/>
    <p:sldId id="923" r:id="rId15"/>
    <p:sldId id="924" r:id="rId16"/>
    <p:sldId id="925" r:id="rId17"/>
    <p:sldId id="926" r:id="rId18"/>
    <p:sldId id="1071" r:id="rId19"/>
    <p:sldId id="927" r:id="rId20"/>
    <p:sldId id="928" r:id="rId21"/>
    <p:sldId id="929" r:id="rId22"/>
    <p:sldId id="930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6610" autoAdjust="0"/>
  </p:normalViewPr>
  <p:slideViewPr>
    <p:cSldViewPr snapToGrid="0">
      <p:cViewPr varScale="1">
        <p:scale>
          <a:sx n="89" d="100"/>
          <a:sy n="89" d="100"/>
        </p:scale>
        <p:origin x="163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1.png"/><Relationship Id="rId9" Type="http://schemas.openxmlformats.org/officeDocument/2006/relationships/image" Target="../media/image17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150.png"/><Relationship Id="rId4" Type="http://schemas.openxmlformats.org/officeDocument/2006/relationships/image" Target="../media/image3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0.png"/><Relationship Id="rId2" Type="http://schemas.openxmlformats.org/officeDocument/2006/relationships/image" Target="../media/image4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3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E957D0B7-9FF7-E1B0-DF3D-1B9147B872CE}"/>
              </a:ext>
            </a:extLst>
          </p:cNvPr>
          <p:cNvSpPr/>
          <p:nvPr/>
        </p:nvSpPr>
        <p:spPr>
          <a:xfrm>
            <a:off x="1003562" y="3901873"/>
            <a:ext cx="7586647" cy="410886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D20D-F12E-027A-FF47-864918DD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Savitch’s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</p:spPr>
            <p:txBody>
              <a:bodyPr/>
              <a:lstStyle/>
              <a:p>
                <a:r>
                  <a:rPr lang="en-US" dirty="0"/>
                  <a:t>Proof step 1: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Proof 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6CAC-8104-4E35-2F01-2BB63AB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/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0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6D6F-1AA2-1346-E0B1-E63EC1E8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Log-space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5FED7-27D1-CB5A-1148-04F528E60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367" y="1690688"/>
                <a:ext cx="11571668" cy="48646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prove </a:t>
                </a:r>
                <a:r>
                  <a:rPr lang="en-US" dirty="0" err="1"/>
                  <a:t>Savitch’s</a:t>
                </a:r>
                <a:r>
                  <a:rPr lang="en-US" dirty="0"/>
                  <a:t> theorem, we will use a </a:t>
                </a:r>
                <a:r>
                  <a:rPr lang="en-US" dirty="0">
                    <a:solidFill>
                      <a:schemeClr val="accent1"/>
                    </a:solidFill>
                  </a:rPr>
                  <a:t>new type of reduction</a:t>
                </a:r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there </a:t>
                </a:r>
                <a:r>
                  <a:rPr lang="en-US" dirty="0">
                    <a:solidFill>
                      <a:schemeClr val="tx1"/>
                    </a:solidFill>
                  </a:rPr>
                  <a:t>exists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(“YES maps to YES”)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)∉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(“NO maps to NO”)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space			</a:t>
                </a:r>
                <a:r>
                  <a:rPr lang="en-US" dirty="0"/>
                  <a:t>⬅ Definition on next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65FED7-27D1-CB5A-1148-04F528E60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367" y="1690688"/>
                <a:ext cx="11571668" cy="4864658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E64B-A343-BBE7-6D9A-FAB211AB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"/>
            <a:ext cx="10515600" cy="1325563"/>
          </a:xfrm>
        </p:spPr>
        <p:txBody>
          <a:bodyPr/>
          <a:lstStyle/>
          <a:p>
            <a:r>
              <a:rPr lang="en-US" dirty="0"/>
              <a:t>Space-bounded “transducer”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222834" y="2936038"/>
            <a:ext cx="1548336" cy="294865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823368 w 1580533"/>
              <a:gd name="connsiteY1" fmla="*/ 210280 h 1911909"/>
              <a:gd name="connsiteX2" fmla="*/ 0 w 1580533"/>
              <a:gd name="connsiteY2" fmla="*/ 1911909 h 1911909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1548336 w 1548336"/>
              <a:gd name="connsiteY0" fmla="*/ 0 h 2948659"/>
              <a:gd name="connsiteX1" fmla="*/ 791171 w 1548336"/>
              <a:gd name="connsiteY1" fmla="*/ 210280 h 2948659"/>
              <a:gd name="connsiteX2" fmla="*/ 0 w 1548336"/>
              <a:gd name="connsiteY2" fmla="*/ 2948659 h 2948659"/>
              <a:gd name="connsiteX0" fmla="*/ 1548336 w 1548336"/>
              <a:gd name="connsiteY0" fmla="*/ 0 h 2948659"/>
              <a:gd name="connsiteX1" fmla="*/ 753071 w 1548336"/>
              <a:gd name="connsiteY1" fmla="*/ 1035780 h 2948659"/>
              <a:gd name="connsiteX2" fmla="*/ 0 w 1548336"/>
              <a:gd name="connsiteY2" fmla="*/ 2948659 h 2948659"/>
              <a:gd name="connsiteX0" fmla="*/ 1548336 w 1548336"/>
              <a:gd name="connsiteY0" fmla="*/ 0 h 2948659"/>
              <a:gd name="connsiteX1" fmla="*/ 0 w 1548336"/>
              <a:gd name="connsiteY1" fmla="*/ 2948659 h 2948659"/>
              <a:gd name="connsiteX0" fmla="*/ 1548336 w 1548336"/>
              <a:gd name="connsiteY0" fmla="*/ 0 h 2948659"/>
              <a:gd name="connsiteX1" fmla="*/ 0 w 1548336"/>
              <a:gd name="connsiteY1" fmla="*/ 2948659 h 2948659"/>
              <a:gd name="connsiteX0" fmla="*/ 1548336 w 1548336"/>
              <a:gd name="connsiteY0" fmla="*/ 0 h 2948659"/>
              <a:gd name="connsiteX1" fmla="*/ 0 w 1548336"/>
              <a:gd name="connsiteY1" fmla="*/ 2948659 h 29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8336" h="2948659">
                <a:moveTo>
                  <a:pt x="1548336" y="0"/>
                </a:moveTo>
                <a:cubicBezTo>
                  <a:pt x="1489424" y="995586"/>
                  <a:pt x="592312" y="2245173"/>
                  <a:pt x="0" y="294865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849318" y="5803936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295541" y="6282471"/>
            <a:ext cx="6370829" cy="451174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  <a:gd name="connsiteX0" fmla="*/ 6351511 w 6351511"/>
              <a:gd name="connsiteY0" fmla="*/ 139205 h 442451"/>
              <a:gd name="connsiteX1" fmla="*/ 0 w 6351511"/>
              <a:gd name="connsiteY1" fmla="*/ 0 h 442451"/>
              <a:gd name="connsiteX0" fmla="*/ 6370829 w 6370829"/>
              <a:gd name="connsiteY0" fmla="*/ 152084 h 451174"/>
              <a:gd name="connsiteX1" fmla="*/ 0 w 6370829"/>
              <a:gd name="connsiteY1" fmla="*/ 0 h 45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70829" h="451174">
                <a:moveTo>
                  <a:pt x="6370829" y="152084"/>
                </a:moveTo>
                <a:cubicBezTo>
                  <a:pt x="6242325" y="725874"/>
                  <a:pt x="784487" y="360488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816307" y="1612206"/>
            <a:ext cx="391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Read-only 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733765" y="3410388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Read-write work tape ➡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57F02B-0449-26EE-0806-EA14173ED0A7}"/>
              </a:ext>
            </a:extLst>
          </p:cNvPr>
          <p:cNvSpPr txBox="1"/>
          <p:nvPr/>
        </p:nvSpPr>
        <p:spPr>
          <a:xfrm>
            <a:off x="592828" y="5080117"/>
            <a:ext cx="4156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Write-only output tape </a:t>
            </a:r>
            <a:r>
              <a:rPr lang="en-US" sz="2800" dirty="0"/>
              <a:t>➡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873A82F-EC7C-C2E5-94CD-0878BD9ABAF5}"/>
              </a:ext>
            </a:extLst>
          </p:cNvPr>
          <p:cNvSpPr/>
          <p:nvPr/>
        </p:nvSpPr>
        <p:spPr>
          <a:xfrm>
            <a:off x="5335210" y="4686278"/>
            <a:ext cx="3306303" cy="1287283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823368 w 1580533"/>
              <a:gd name="connsiteY1" fmla="*/ 210280 h 1911909"/>
              <a:gd name="connsiteX2" fmla="*/ 0 w 1580533"/>
              <a:gd name="connsiteY2" fmla="*/ 1911909 h 1911909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1554776 w 1554776"/>
              <a:gd name="connsiteY0" fmla="*/ 0 h 2897143"/>
              <a:gd name="connsiteX1" fmla="*/ 797611 w 1554776"/>
              <a:gd name="connsiteY1" fmla="*/ 210280 h 2897143"/>
              <a:gd name="connsiteX2" fmla="*/ 0 w 1554776"/>
              <a:gd name="connsiteY2" fmla="*/ 2897143 h 2897143"/>
              <a:gd name="connsiteX0" fmla="*/ 2739813 w 2739813"/>
              <a:gd name="connsiteY0" fmla="*/ 100748 h 2997891"/>
              <a:gd name="connsiteX1" fmla="*/ 50817 w 2739813"/>
              <a:gd name="connsiteY1" fmla="*/ 14814 h 2997891"/>
              <a:gd name="connsiteX2" fmla="*/ 1185037 w 2739813"/>
              <a:gd name="connsiteY2" fmla="*/ 2997891 h 2997891"/>
              <a:gd name="connsiteX0" fmla="*/ 2656101 w 2656101"/>
              <a:gd name="connsiteY0" fmla="*/ 119513 h 2997337"/>
              <a:gd name="connsiteX1" fmla="*/ 50817 w 2656101"/>
              <a:gd name="connsiteY1" fmla="*/ 14260 h 2997337"/>
              <a:gd name="connsiteX2" fmla="*/ 1185037 w 2656101"/>
              <a:gd name="connsiteY2" fmla="*/ 2997337 h 2997337"/>
              <a:gd name="connsiteX0" fmla="*/ 2656101 w 2656101"/>
              <a:gd name="connsiteY0" fmla="*/ 116412 h 2994236"/>
              <a:gd name="connsiteX1" fmla="*/ 50817 w 2656101"/>
              <a:gd name="connsiteY1" fmla="*/ 11159 h 2994236"/>
              <a:gd name="connsiteX2" fmla="*/ 1185037 w 2656101"/>
              <a:gd name="connsiteY2" fmla="*/ 2994236 h 2994236"/>
              <a:gd name="connsiteX0" fmla="*/ 3306303 w 3306303"/>
              <a:gd name="connsiteY0" fmla="*/ 116412 h 1403695"/>
              <a:gd name="connsiteX1" fmla="*/ 701019 w 3306303"/>
              <a:gd name="connsiteY1" fmla="*/ 11159 h 1403695"/>
              <a:gd name="connsiteX2" fmla="*/ 0 w 3306303"/>
              <a:gd name="connsiteY2" fmla="*/ 1403695 h 1403695"/>
              <a:gd name="connsiteX0" fmla="*/ 3306303 w 3306303"/>
              <a:gd name="connsiteY0" fmla="*/ 116412 h 1403695"/>
              <a:gd name="connsiteX1" fmla="*/ 701019 w 3306303"/>
              <a:gd name="connsiteY1" fmla="*/ 11159 h 1403695"/>
              <a:gd name="connsiteX2" fmla="*/ 0 w 3306303"/>
              <a:gd name="connsiteY2" fmla="*/ 1403695 h 1403695"/>
              <a:gd name="connsiteX0" fmla="*/ 3306303 w 3306303"/>
              <a:gd name="connsiteY0" fmla="*/ 0 h 1287283"/>
              <a:gd name="connsiteX1" fmla="*/ 1805919 w 3306303"/>
              <a:gd name="connsiteY1" fmla="*/ 694847 h 1287283"/>
              <a:gd name="connsiteX2" fmla="*/ 0 w 3306303"/>
              <a:gd name="connsiteY2" fmla="*/ 1287283 h 1287283"/>
              <a:gd name="connsiteX0" fmla="*/ 3306303 w 3306303"/>
              <a:gd name="connsiteY0" fmla="*/ 0 h 1287283"/>
              <a:gd name="connsiteX1" fmla="*/ 1805919 w 3306303"/>
              <a:gd name="connsiteY1" fmla="*/ 694847 h 1287283"/>
              <a:gd name="connsiteX2" fmla="*/ 0 w 3306303"/>
              <a:gd name="connsiteY2" fmla="*/ 1287283 h 1287283"/>
              <a:gd name="connsiteX0" fmla="*/ 3306303 w 3306303"/>
              <a:gd name="connsiteY0" fmla="*/ 0 h 1287283"/>
              <a:gd name="connsiteX1" fmla="*/ 0 w 3306303"/>
              <a:gd name="connsiteY1" fmla="*/ 1287283 h 1287283"/>
              <a:gd name="connsiteX0" fmla="*/ 3306303 w 3306303"/>
              <a:gd name="connsiteY0" fmla="*/ 0 h 1287283"/>
              <a:gd name="connsiteX1" fmla="*/ 0 w 3306303"/>
              <a:gd name="connsiteY1" fmla="*/ 1287283 h 1287283"/>
              <a:gd name="connsiteX0" fmla="*/ 3306303 w 3306303"/>
              <a:gd name="connsiteY0" fmla="*/ 0 h 1287283"/>
              <a:gd name="connsiteX1" fmla="*/ 0 w 3306303"/>
              <a:gd name="connsiteY1" fmla="*/ 1287283 h 1287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6303" h="1287283">
                <a:moveTo>
                  <a:pt x="3306303" y="0"/>
                </a:moveTo>
                <a:cubicBezTo>
                  <a:pt x="3232902" y="644994"/>
                  <a:pt x="873501" y="629589"/>
                  <a:pt x="0" y="1287283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5C91D7-2F50-CEE9-1C78-A2B039F50518}"/>
              </a:ext>
            </a:extLst>
          </p:cNvPr>
          <p:cNvCxnSpPr/>
          <p:nvPr/>
        </p:nvCxnSpPr>
        <p:spPr>
          <a:xfrm>
            <a:off x="6211184" y="13304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48BE62-6197-43E8-A0ED-4C74B3268D9D}"/>
              </a:ext>
            </a:extLst>
          </p:cNvPr>
          <p:cNvCxnSpPr>
            <a:cxnSpLocks/>
          </p:cNvCxnSpPr>
          <p:nvPr/>
        </p:nvCxnSpPr>
        <p:spPr>
          <a:xfrm>
            <a:off x="5499249" y="1351688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8EEA756-C9C4-CE3E-D113-397AD22EE97E}"/>
              </a:ext>
            </a:extLst>
          </p:cNvPr>
          <p:cNvCxnSpPr/>
          <p:nvPr/>
        </p:nvCxnSpPr>
        <p:spPr>
          <a:xfrm>
            <a:off x="7171659" y="135168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A7CC60B-79C9-233E-5BAC-C11CB8FFFD86}"/>
              </a:ext>
            </a:extLst>
          </p:cNvPr>
          <p:cNvCxnSpPr/>
          <p:nvPr/>
        </p:nvCxnSpPr>
        <p:spPr>
          <a:xfrm>
            <a:off x="8149854" y="135168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715423A-D8BB-22C1-C875-DEE3D0B769BC}"/>
              </a:ext>
            </a:extLst>
          </p:cNvPr>
          <p:cNvCxnSpPr/>
          <p:nvPr/>
        </p:nvCxnSpPr>
        <p:spPr>
          <a:xfrm>
            <a:off x="9106784" y="135168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8DB05D0-3CEF-B4D9-71ED-60161D115560}"/>
              </a:ext>
            </a:extLst>
          </p:cNvPr>
          <p:cNvCxnSpPr/>
          <p:nvPr/>
        </p:nvCxnSpPr>
        <p:spPr>
          <a:xfrm>
            <a:off x="10074347" y="13304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870128-1C71-F13D-26C4-BA0892605069}"/>
              </a:ext>
            </a:extLst>
          </p:cNvPr>
          <p:cNvCxnSpPr/>
          <p:nvPr/>
        </p:nvCxnSpPr>
        <p:spPr>
          <a:xfrm>
            <a:off x="11084440" y="13304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2AD0934-2F06-E42B-126D-69D9898A1227}"/>
              </a:ext>
            </a:extLst>
          </p:cNvPr>
          <p:cNvCxnSpPr/>
          <p:nvPr/>
        </p:nvCxnSpPr>
        <p:spPr>
          <a:xfrm>
            <a:off x="12030737" y="135168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6076227-480A-87B0-114C-40326C931393}"/>
              </a:ext>
            </a:extLst>
          </p:cNvPr>
          <p:cNvGrpSpPr/>
          <p:nvPr/>
        </p:nvGrpSpPr>
        <p:grpSpPr>
          <a:xfrm>
            <a:off x="7416211" y="1543136"/>
            <a:ext cx="2381690" cy="592290"/>
            <a:chOff x="7432162" y="893197"/>
            <a:chExt cx="2381690" cy="592290"/>
          </a:xfrm>
        </p:grpSpPr>
        <p:sp>
          <p:nvSpPr>
            <p:cNvPr id="70" name="A0">
              <a:extLst>
                <a:ext uri="{FF2B5EF4-FFF2-40B4-BE49-F238E27FC236}">
                  <a16:creationId xmlns:a16="http://schemas.microsoft.com/office/drawing/2014/main" id="{4FA98F45-99A4-7E4A-C667-FA2B3F67E4CC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71" name="B1">
              <a:extLst>
                <a:ext uri="{FF2B5EF4-FFF2-40B4-BE49-F238E27FC236}">
                  <a16:creationId xmlns:a16="http://schemas.microsoft.com/office/drawing/2014/main" id="{B90D0E60-CA0F-8925-CDA3-A75DBF738F1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72" name="C1">
              <a:extLst>
                <a:ext uri="{FF2B5EF4-FFF2-40B4-BE49-F238E27FC236}">
                  <a16:creationId xmlns:a16="http://schemas.microsoft.com/office/drawing/2014/main" id="{FFE0C3BA-4BCB-014A-93D9-BB1DFD11D794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1">
                <a:extLst>
                  <a:ext uri="{FF2B5EF4-FFF2-40B4-BE49-F238E27FC236}">
                    <a16:creationId xmlns:a16="http://schemas.microsoft.com/office/drawing/2014/main" id="{A4350310-25E4-D81D-76B4-2E7EA3C0E028}"/>
                  </a:ext>
                </a:extLst>
              </p:cNvPr>
              <p:cNvSpPr txBox="1"/>
              <p:nvPr/>
            </p:nvSpPr>
            <p:spPr>
              <a:xfrm>
                <a:off x="10345479" y="155908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C1">
                <a:extLst>
                  <a:ext uri="{FF2B5EF4-FFF2-40B4-BE49-F238E27FC236}">
                    <a16:creationId xmlns:a16="http://schemas.microsoft.com/office/drawing/2014/main" id="{A4350310-25E4-D81D-76B4-2E7EA3C0E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479" y="1559085"/>
                <a:ext cx="53162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1">
                <a:extLst>
                  <a:ext uri="{FF2B5EF4-FFF2-40B4-BE49-F238E27FC236}">
                    <a16:creationId xmlns:a16="http://schemas.microsoft.com/office/drawing/2014/main" id="{70262B54-58C5-F9BE-6AF1-20A00E718B3A}"/>
                  </a:ext>
                </a:extLst>
              </p:cNvPr>
              <p:cNvSpPr txBox="1"/>
              <p:nvPr/>
            </p:nvSpPr>
            <p:spPr>
              <a:xfrm>
                <a:off x="11345346" y="154612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C1">
                <a:extLst>
                  <a:ext uri="{FF2B5EF4-FFF2-40B4-BE49-F238E27FC236}">
                    <a16:creationId xmlns:a16="http://schemas.microsoft.com/office/drawing/2014/main" id="{70262B54-58C5-F9BE-6AF1-20A00E718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346" y="1546129"/>
                <a:ext cx="5316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0">
            <a:extLst>
              <a:ext uri="{FF2B5EF4-FFF2-40B4-BE49-F238E27FC236}">
                <a16:creationId xmlns:a16="http://schemas.microsoft.com/office/drawing/2014/main" id="{4E35312F-E22B-2ED0-9166-F49AB5230A72}"/>
              </a:ext>
            </a:extLst>
          </p:cNvPr>
          <p:cNvSpPr txBox="1"/>
          <p:nvPr/>
        </p:nvSpPr>
        <p:spPr>
          <a:xfrm>
            <a:off x="6455736" y="154313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1">
                <a:extLst>
                  <a:ext uri="{FF2B5EF4-FFF2-40B4-BE49-F238E27FC236}">
                    <a16:creationId xmlns:a16="http://schemas.microsoft.com/office/drawing/2014/main" id="{1E9565F8-C733-1FF0-7432-4E0BC1313749}"/>
                  </a:ext>
                </a:extLst>
              </p:cNvPr>
              <p:cNvSpPr txBox="1"/>
              <p:nvPr/>
            </p:nvSpPr>
            <p:spPr>
              <a:xfrm>
                <a:off x="5514753" y="153709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C1">
                <a:extLst>
                  <a:ext uri="{FF2B5EF4-FFF2-40B4-BE49-F238E27FC236}">
                    <a16:creationId xmlns:a16="http://schemas.microsoft.com/office/drawing/2014/main" id="{1E9565F8-C733-1FF0-7432-4E0BC1313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753" y="1537094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A4DC1C4-1C21-FBF2-EE56-ABDAAEB18E50}"/>
              </a:ext>
            </a:extLst>
          </p:cNvPr>
          <p:cNvCxnSpPr>
            <a:cxnSpLocks/>
          </p:cNvCxnSpPr>
          <p:nvPr/>
        </p:nvCxnSpPr>
        <p:spPr>
          <a:xfrm>
            <a:off x="5499249" y="2348288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2208688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5FC637-3BAD-63D6-46A9-7C17A57F3925}"/>
              </a:ext>
            </a:extLst>
          </p:cNvPr>
          <p:cNvCxnSpPr/>
          <p:nvPr/>
        </p:nvCxnSpPr>
        <p:spPr>
          <a:xfrm>
            <a:off x="6211184" y="309748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62FD176-423F-11F4-5A2C-7207E7AD5B07}"/>
              </a:ext>
            </a:extLst>
          </p:cNvPr>
          <p:cNvCxnSpPr>
            <a:cxnSpLocks/>
          </p:cNvCxnSpPr>
          <p:nvPr/>
        </p:nvCxnSpPr>
        <p:spPr>
          <a:xfrm>
            <a:off x="5499249" y="3118745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03E6AF9-E220-A927-A217-89A98DA4A475}"/>
              </a:ext>
            </a:extLst>
          </p:cNvPr>
          <p:cNvCxnSpPr/>
          <p:nvPr/>
        </p:nvCxnSpPr>
        <p:spPr>
          <a:xfrm>
            <a:off x="7171659" y="31187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B47672-A9B0-ED47-02A6-A2B4C98159DE}"/>
              </a:ext>
            </a:extLst>
          </p:cNvPr>
          <p:cNvCxnSpPr/>
          <p:nvPr/>
        </p:nvCxnSpPr>
        <p:spPr>
          <a:xfrm>
            <a:off x="8149854" y="31187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79752FC-1D8F-0733-2F97-9391CC374C15}"/>
              </a:ext>
            </a:extLst>
          </p:cNvPr>
          <p:cNvCxnSpPr/>
          <p:nvPr/>
        </p:nvCxnSpPr>
        <p:spPr>
          <a:xfrm>
            <a:off x="9106784" y="31187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742BD49-4199-3DD8-A158-F7A9248BD237}"/>
              </a:ext>
            </a:extLst>
          </p:cNvPr>
          <p:cNvCxnSpPr/>
          <p:nvPr/>
        </p:nvCxnSpPr>
        <p:spPr>
          <a:xfrm>
            <a:off x="10074347" y="309748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FE31A3-5286-CE87-7E50-D4DEC0BCD857}"/>
              </a:ext>
            </a:extLst>
          </p:cNvPr>
          <p:cNvCxnSpPr/>
          <p:nvPr/>
        </p:nvCxnSpPr>
        <p:spPr>
          <a:xfrm>
            <a:off x="11084440" y="309748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B3A0067-02E1-7AEA-A882-E355856CA432}"/>
              </a:ext>
            </a:extLst>
          </p:cNvPr>
          <p:cNvCxnSpPr/>
          <p:nvPr/>
        </p:nvCxnSpPr>
        <p:spPr>
          <a:xfrm>
            <a:off x="12030737" y="31187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6480E65-949C-6E47-517A-B189822301A6}"/>
              </a:ext>
            </a:extLst>
          </p:cNvPr>
          <p:cNvGrpSpPr/>
          <p:nvPr/>
        </p:nvGrpSpPr>
        <p:grpSpPr>
          <a:xfrm>
            <a:off x="7416211" y="3310193"/>
            <a:ext cx="2381690" cy="592290"/>
            <a:chOff x="7432162" y="893197"/>
            <a:chExt cx="2381690" cy="592290"/>
          </a:xfrm>
        </p:grpSpPr>
        <p:sp>
          <p:nvSpPr>
            <p:cNvPr id="87" name="A0">
              <a:extLst>
                <a:ext uri="{FF2B5EF4-FFF2-40B4-BE49-F238E27FC236}">
                  <a16:creationId xmlns:a16="http://schemas.microsoft.com/office/drawing/2014/main" id="{28044700-4F1F-361A-D94E-242BC7D69B8D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$</a:t>
              </a:r>
              <a:endParaRPr lang="en-US" dirty="0"/>
            </a:p>
          </p:txBody>
        </p:sp>
        <p:sp>
          <p:nvSpPr>
            <p:cNvPr id="88" name="B1">
              <a:extLst>
                <a:ext uri="{FF2B5EF4-FFF2-40B4-BE49-F238E27FC236}">
                  <a16:creationId xmlns:a16="http://schemas.microsoft.com/office/drawing/2014/main" id="{8E4D2468-DC96-A74E-8664-17FCC96BCEAA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89" name="C1">
              <a:extLst>
                <a:ext uri="{FF2B5EF4-FFF2-40B4-BE49-F238E27FC236}">
                  <a16:creationId xmlns:a16="http://schemas.microsoft.com/office/drawing/2014/main" id="{3F761737-7D2F-670B-C99E-B7FAE486E427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1">
                <a:extLst>
                  <a:ext uri="{FF2B5EF4-FFF2-40B4-BE49-F238E27FC236}">
                    <a16:creationId xmlns:a16="http://schemas.microsoft.com/office/drawing/2014/main" id="{3FB523F9-A6D8-832F-46EE-7254C2BBADDC}"/>
                  </a:ext>
                </a:extLst>
              </p:cNvPr>
              <p:cNvSpPr txBox="1"/>
              <p:nvPr/>
            </p:nvSpPr>
            <p:spPr>
              <a:xfrm>
                <a:off x="10345479" y="332614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C1">
                <a:extLst>
                  <a:ext uri="{FF2B5EF4-FFF2-40B4-BE49-F238E27FC236}">
                    <a16:creationId xmlns:a16="http://schemas.microsoft.com/office/drawing/2014/main" id="{3FB523F9-A6D8-832F-46EE-7254C2BB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479" y="3326142"/>
                <a:ext cx="5316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1">
                <a:extLst>
                  <a:ext uri="{FF2B5EF4-FFF2-40B4-BE49-F238E27FC236}">
                    <a16:creationId xmlns:a16="http://schemas.microsoft.com/office/drawing/2014/main" id="{A1B94B23-4B09-FEC0-0350-A893317E0C7B}"/>
                  </a:ext>
                </a:extLst>
              </p:cNvPr>
              <p:cNvSpPr txBox="1"/>
              <p:nvPr/>
            </p:nvSpPr>
            <p:spPr>
              <a:xfrm>
                <a:off x="11345346" y="331318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C1">
                <a:extLst>
                  <a:ext uri="{FF2B5EF4-FFF2-40B4-BE49-F238E27FC236}">
                    <a16:creationId xmlns:a16="http://schemas.microsoft.com/office/drawing/2014/main" id="{A1B94B23-4B09-FEC0-0350-A893317E0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346" y="3313186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A0">
            <a:extLst>
              <a:ext uri="{FF2B5EF4-FFF2-40B4-BE49-F238E27FC236}">
                <a16:creationId xmlns:a16="http://schemas.microsoft.com/office/drawing/2014/main" id="{9D63E249-A36C-7861-DBF3-2DB059B9D139}"/>
              </a:ext>
            </a:extLst>
          </p:cNvPr>
          <p:cNvSpPr txBox="1"/>
          <p:nvPr/>
        </p:nvSpPr>
        <p:spPr>
          <a:xfrm>
            <a:off x="6455736" y="331019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1">
                <a:extLst>
                  <a:ext uri="{FF2B5EF4-FFF2-40B4-BE49-F238E27FC236}">
                    <a16:creationId xmlns:a16="http://schemas.microsoft.com/office/drawing/2014/main" id="{BDCE9C10-A7A0-E1DA-D0AC-B3C44D48551E}"/>
                  </a:ext>
                </a:extLst>
              </p:cNvPr>
              <p:cNvSpPr txBox="1"/>
              <p:nvPr/>
            </p:nvSpPr>
            <p:spPr>
              <a:xfrm>
                <a:off x="5514753" y="33041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C1">
                <a:extLst>
                  <a:ext uri="{FF2B5EF4-FFF2-40B4-BE49-F238E27FC236}">
                    <a16:creationId xmlns:a16="http://schemas.microsoft.com/office/drawing/2014/main" id="{BDCE9C10-A7A0-E1DA-D0AC-B3C44D485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753" y="3304151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7FF5B-5B9B-9603-BEFE-EE56DB0379A7}"/>
              </a:ext>
            </a:extLst>
          </p:cNvPr>
          <p:cNvCxnSpPr>
            <a:cxnSpLocks/>
          </p:cNvCxnSpPr>
          <p:nvPr/>
        </p:nvCxnSpPr>
        <p:spPr>
          <a:xfrm>
            <a:off x="5499249" y="4115345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3956638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C6BB457-864C-9B34-6821-DF3AAE66A0B8}"/>
              </a:ext>
            </a:extLst>
          </p:cNvPr>
          <p:cNvCxnSpPr/>
          <p:nvPr/>
        </p:nvCxnSpPr>
        <p:spPr>
          <a:xfrm>
            <a:off x="6211184" y="483466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DF1D384-8968-194E-82A7-52A82CE4735C}"/>
              </a:ext>
            </a:extLst>
          </p:cNvPr>
          <p:cNvCxnSpPr>
            <a:cxnSpLocks/>
          </p:cNvCxnSpPr>
          <p:nvPr/>
        </p:nvCxnSpPr>
        <p:spPr>
          <a:xfrm>
            <a:off x="5499249" y="485592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E3AAA8E-73B3-2A30-080F-840445003F0E}"/>
              </a:ext>
            </a:extLst>
          </p:cNvPr>
          <p:cNvCxnSpPr/>
          <p:nvPr/>
        </p:nvCxnSpPr>
        <p:spPr>
          <a:xfrm>
            <a:off x="7171659" y="485592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3D3CE34-B12C-51A8-FEA9-6A28191A46B8}"/>
              </a:ext>
            </a:extLst>
          </p:cNvPr>
          <p:cNvCxnSpPr/>
          <p:nvPr/>
        </p:nvCxnSpPr>
        <p:spPr>
          <a:xfrm>
            <a:off x="8149854" y="485592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1E4ECC-1947-BCB4-E318-62A72FBAD711}"/>
              </a:ext>
            </a:extLst>
          </p:cNvPr>
          <p:cNvCxnSpPr/>
          <p:nvPr/>
        </p:nvCxnSpPr>
        <p:spPr>
          <a:xfrm>
            <a:off x="9106784" y="485592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B513B6B-628A-A097-B7E7-3AFF5DAE163F}"/>
              </a:ext>
            </a:extLst>
          </p:cNvPr>
          <p:cNvCxnSpPr/>
          <p:nvPr/>
        </p:nvCxnSpPr>
        <p:spPr>
          <a:xfrm>
            <a:off x="10074347" y="483466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411677F-5470-B07D-5018-39D40059552E}"/>
              </a:ext>
            </a:extLst>
          </p:cNvPr>
          <p:cNvCxnSpPr/>
          <p:nvPr/>
        </p:nvCxnSpPr>
        <p:spPr>
          <a:xfrm>
            <a:off x="11084440" y="483466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FBEEDC8-D28B-F088-A1CB-DEAADBAFC46A}"/>
              </a:ext>
            </a:extLst>
          </p:cNvPr>
          <p:cNvCxnSpPr/>
          <p:nvPr/>
        </p:nvCxnSpPr>
        <p:spPr>
          <a:xfrm>
            <a:off x="12030737" y="485592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937B6E1-421E-176C-4DD1-6660BD239228}"/>
              </a:ext>
            </a:extLst>
          </p:cNvPr>
          <p:cNvGrpSpPr/>
          <p:nvPr/>
        </p:nvGrpSpPr>
        <p:grpSpPr>
          <a:xfrm>
            <a:off x="7416211" y="5047377"/>
            <a:ext cx="2381690" cy="592290"/>
            <a:chOff x="7432162" y="893197"/>
            <a:chExt cx="2381690" cy="592290"/>
          </a:xfrm>
        </p:grpSpPr>
        <p:sp>
          <p:nvSpPr>
            <p:cNvPr id="104" name="A0">
              <a:extLst>
                <a:ext uri="{FF2B5EF4-FFF2-40B4-BE49-F238E27FC236}">
                  <a16:creationId xmlns:a16="http://schemas.microsoft.com/office/drawing/2014/main" id="{737B9B4E-D081-6FB6-CAC0-134662530530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5" name="B1">
              <a:extLst>
                <a:ext uri="{FF2B5EF4-FFF2-40B4-BE49-F238E27FC236}">
                  <a16:creationId xmlns:a16="http://schemas.microsoft.com/office/drawing/2014/main" id="{A2E7271D-0C67-8608-AB5F-276287C2FD22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6" name="C1">
              <a:extLst>
                <a:ext uri="{FF2B5EF4-FFF2-40B4-BE49-F238E27FC236}">
                  <a16:creationId xmlns:a16="http://schemas.microsoft.com/office/drawing/2014/main" id="{89B4F7BC-85BB-AEFB-3EDB-C0AF4871876B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p:sp>
        <p:nvSpPr>
          <p:cNvPr id="107" name="C1">
            <a:extLst>
              <a:ext uri="{FF2B5EF4-FFF2-40B4-BE49-F238E27FC236}">
                <a16:creationId xmlns:a16="http://schemas.microsoft.com/office/drawing/2014/main" id="{10061D3F-2710-1A68-664B-27DEF9154155}"/>
              </a:ext>
            </a:extLst>
          </p:cNvPr>
          <p:cNvSpPr txBox="1"/>
          <p:nvPr/>
        </p:nvSpPr>
        <p:spPr>
          <a:xfrm>
            <a:off x="10345479" y="506332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108" name="C1">
            <a:extLst>
              <a:ext uri="{FF2B5EF4-FFF2-40B4-BE49-F238E27FC236}">
                <a16:creationId xmlns:a16="http://schemas.microsoft.com/office/drawing/2014/main" id="{122C0553-CA83-B406-2C62-58EE32333B97}"/>
              </a:ext>
            </a:extLst>
          </p:cNvPr>
          <p:cNvSpPr txBox="1"/>
          <p:nvPr/>
        </p:nvSpPr>
        <p:spPr>
          <a:xfrm>
            <a:off x="11345346" y="505037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09" name="A0">
            <a:extLst>
              <a:ext uri="{FF2B5EF4-FFF2-40B4-BE49-F238E27FC236}">
                <a16:creationId xmlns:a16="http://schemas.microsoft.com/office/drawing/2014/main" id="{2AA4CC01-5A2F-A07C-363F-7D2BE86821D7}"/>
              </a:ext>
            </a:extLst>
          </p:cNvPr>
          <p:cNvSpPr txBox="1"/>
          <p:nvPr/>
        </p:nvSpPr>
        <p:spPr>
          <a:xfrm>
            <a:off x="6455736" y="504737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1">
                <a:extLst>
                  <a:ext uri="{FF2B5EF4-FFF2-40B4-BE49-F238E27FC236}">
                    <a16:creationId xmlns:a16="http://schemas.microsoft.com/office/drawing/2014/main" id="{A0F89203-265C-39B5-D982-67EBBE551206}"/>
                  </a:ext>
                </a:extLst>
              </p:cNvPr>
              <p:cNvSpPr txBox="1"/>
              <p:nvPr/>
            </p:nvSpPr>
            <p:spPr>
              <a:xfrm>
                <a:off x="5514753" y="50413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C1">
                <a:extLst>
                  <a:ext uri="{FF2B5EF4-FFF2-40B4-BE49-F238E27FC236}">
                    <a16:creationId xmlns:a16="http://schemas.microsoft.com/office/drawing/2014/main" id="{A0F89203-265C-39B5-D982-67EBBE55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753" y="5041335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20496CA-F20D-8AE8-9710-D1D94E22A64A}"/>
              </a:ext>
            </a:extLst>
          </p:cNvPr>
          <p:cNvCxnSpPr>
            <a:cxnSpLocks/>
          </p:cNvCxnSpPr>
          <p:nvPr/>
        </p:nvCxnSpPr>
        <p:spPr>
          <a:xfrm>
            <a:off x="5499249" y="585252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7049950C-D7FE-2592-0CF5-A25F2881FAE1}"/>
              </a:ext>
            </a:extLst>
          </p:cNvPr>
          <p:cNvSpPr/>
          <p:nvPr/>
        </p:nvSpPr>
        <p:spPr>
          <a:xfrm>
            <a:off x="11192541" y="5686061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4AD9-5E61-18A5-1713-8A190FFB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Space complexity for string-valued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6062" y="1825624"/>
                <a:ext cx="11884337" cy="48060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Def: </a:t>
                </a:r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computable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space </a:t>
                </a:r>
                <a:r>
                  <a:rPr lang="en-US" dirty="0"/>
                  <a:t>if there is a 3-tape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sz="2800" dirty="0"/>
                  <a:t>If we 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/>
                  <a:t> on tape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, then it halts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on tape 3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never modifies tape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US" sz="2800" b="0" dirty="0">
                    <a:solidFill>
                      <a:schemeClr val="accent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b="0" dirty="0">
                    <a:solidFill>
                      <a:schemeClr val="accent1"/>
                    </a:solidFill>
                  </a:rPr>
                  <a:t>’s behavior does not depend on what it reads on tape 3</a:t>
                </a:r>
                <a:endParaRPr lang="en-US" sz="2800" b="0" dirty="0"/>
              </a:p>
              <a:p>
                <a:pPr lvl="1"/>
                <a:r>
                  <a:rPr lang="en-US" sz="2800" dirty="0"/>
                  <a:t>The tape 1 head is always located within one cell of the input</a:t>
                </a:r>
              </a:p>
              <a:p>
                <a:pPr lvl="1"/>
                <a:r>
                  <a:rPr lang="en-US" sz="2800" dirty="0"/>
                  <a:t>When the input has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the tape 2 head visits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cells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6062" y="1825624"/>
                <a:ext cx="11884337" cy="4806085"/>
              </a:xfrm>
              <a:blipFill>
                <a:blip r:embed="rId2"/>
                <a:stretch>
                  <a:fillRect l="-924" r="-924" b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91B7-CCFF-EF07-DF70-614E987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3AC776-C252-1E0C-3A88-D488B337F1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34096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3AC776-C252-1E0C-3A88-D488B337F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34096" y="365125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62B-AA04-BB65-9574-4649FEFB85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10800" cy="48198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and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CE162B-AA04-BB65-9574-4649FEFB85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10800" cy="4819874"/>
              </a:xfrm>
              <a:blipFill>
                <a:blip r:embed="rId3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A2A5-DFE5-C2C1-9D54-ADC7C352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9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810CB-E4A3-59F0-F45B-606EC63EB0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C810CB-E4A3-59F0-F45B-606EC63EB0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0CBF2-CBF6-C639-6BFF-ACCEA73CB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4320" y="2832100"/>
                <a:ext cx="11763103" cy="3796891"/>
              </a:xfrm>
            </p:spPr>
            <p:txBody>
              <a:bodyPr>
                <a:no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We have already shown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Now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nondeterministic log-space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represents a “configuration”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namely, the internal state, the contents of the </a:t>
                </a:r>
                <a:r>
                  <a:rPr lang="en-US" dirty="0">
                    <a:solidFill>
                      <a:schemeClr val="accent1"/>
                    </a:solidFill>
                  </a:rPr>
                  <a:t>work tape</a:t>
                </a:r>
                <a:r>
                  <a:rPr lang="en-US" dirty="0"/>
                  <a:t>, and the locations of heads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20CBF2-CBF6-C639-6BFF-ACCEA73CB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0" y="2832100"/>
                <a:ext cx="11763103" cy="3796891"/>
              </a:xfrm>
              <a:blipFill>
                <a:blip r:embed="rId3"/>
                <a:stretch>
                  <a:fillRect l="-933" r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2FE0E-5A89-B439-827B-542E6AE5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3B3375-E376-A122-AD19-A3139CF1F64B}"/>
                  </a:ext>
                </a:extLst>
              </p:cNvPr>
              <p:cNvSpPr/>
              <p:nvPr/>
            </p:nvSpPr>
            <p:spPr>
              <a:xfrm>
                <a:off x="2751786" y="1661783"/>
                <a:ext cx="6697014" cy="8909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-complete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F3B3375-E376-A122-AD19-A3139CF1F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86" y="1661783"/>
                <a:ext cx="6697014" cy="8909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27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E8B140-AA2A-144F-27DE-2E1F74C61F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3E8B140-AA2A-144F-27DE-2E1F74C61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C65EA-635D-A639-7DDA-009BBAE8E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823" y="1825625"/>
                <a:ext cx="10863329" cy="4581614"/>
              </a:xfrm>
            </p:spPr>
            <p:txBody>
              <a:bodyPr/>
              <a:lstStyle/>
              <a:p>
                <a:r>
                  <a:rPr lang="en-US" dirty="0"/>
                  <a:t>We put an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in a single step (with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written on input tape)</a:t>
                </a:r>
              </a:p>
              <a:p>
                <a:r>
                  <a:rPr lang="en-US" dirty="0"/>
                  <a:t>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initial configuration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accepting configuration</a:t>
                </a:r>
              </a:p>
              <a:p>
                <a:r>
                  <a:rPr lang="en-US" dirty="0"/>
                  <a:t>(Without loss of generality, the accepting configuration is unique)</a:t>
                </a:r>
              </a:p>
              <a:p>
                <a:r>
                  <a:rPr lang="en-US" dirty="0"/>
                  <a:t>YES maps to YES ✔️ NO maps to NO ✔️</a:t>
                </a:r>
              </a:p>
              <a:p>
                <a:r>
                  <a:rPr lang="en-US" dirty="0"/>
                  <a:t>Exercise: The reduction can be computed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C65EA-635D-A639-7DDA-009BBAE8E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823" y="1825625"/>
                <a:ext cx="10863329" cy="4581614"/>
              </a:xfrm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04592-CAA3-2B30-82EB-D50C88B9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9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D20D-F12E-027A-FF47-864918DD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Savitch’s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</p:spPr>
            <p:txBody>
              <a:bodyPr/>
              <a:lstStyle/>
              <a:p>
                <a:r>
                  <a:rPr lang="en-US" dirty="0"/>
                  <a:t>Proof step 1: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Proof 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 ✔️</a:t>
                </a:r>
              </a:p>
              <a:p>
                <a:r>
                  <a:rPr lang="en-US" dirty="0"/>
                  <a:t>Proof step 3: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closed</a:t>
                </a:r>
                <a:r>
                  <a:rPr lang="en-US" dirty="0"/>
                  <a:t> under log-space mapping reductions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6CAC-8104-4E35-2F01-2BB63AB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/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31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24C9-6B56-07B7-C8AD-6B8F7143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Composing space-bounded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AFE91-7C78-E730-7A1D-C232A195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9" y="1462088"/>
                <a:ext cx="11736977" cy="4096158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/>
                  <a:t> be a function computable in space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/>
                  <a:t> be a function computable in space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600" dirty="0"/>
              </a:p>
              <a:p>
                <a:r>
                  <a:rPr lang="en-US" sz="26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600" dirty="0"/>
                  <a:t> is monotone increasing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600" dirty="0"/>
              </a:p>
              <a:p>
                <a:r>
                  <a:rPr lang="en-US" sz="2600" dirty="0"/>
                  <a:t>Define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AFE91-7C78-E730-7A1D-C232A195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9" y="1462088"/>
                <a:ext cx="11736977" cy="4096158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2503-AC8F-AB7A-2275-D8194C6A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3DD8CC-E987-1B58-C156-76C7AE90163C}"/>
                  </a:ext>
                </a:extLst>
              </p:cNvPr>
              <p:cNvSpPr/>
              <p:nvPr/>
            </p:nvSpPr>
            <p:spPr>
              <a:xfrm>
                <a:off x="1392827" y="5281612"/>
                <a:ext cx="9578340" cy="10179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computable in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3DD8CC-E987-1B58-C156-76C7AE901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27" y="5281612"/>
                <a:ext cx="9578340" cy="1017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0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24C9-6B56-07B7-C8AD-6B8F7143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Composing space-bounded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AFE91-7C78-E730-7A1D-C232A195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6977" y="2468880"/>
                <a:ext cx="11743510" cy="4021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be the TMs that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Our job is to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Key challenge: We cannot afford to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down!</a:t>
                </a:r>
              </a:p>
              <a:p>
                <a:r>
                  <a:rPr lang="en-US" dirty="0"/>
                  <a:t>We remember the </a:t>
                </a:r>
                <a:r>
                  <a:rPr lang="en-US" dirty="0">
                    <a:solidFill>
                      <a:schemeClr val="accent1"/>
                    </a:solidFill>
                  </a:rPr>
                  <a:t>location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’s input-tape head,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in our work space</a:t>
                </a:r>
              </a:p>
              <a:p>
                <a:r>
                  <a:rPr lang="en-US" dirty="0"/>
                  <a:t>To simulate a single step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, first we need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To compute it, we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discard</a:t>
                </a:r>
                <a:r>
                  <a:rPr lang="en-US" dirty="0"/>
                  <a:t> all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output symbol!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AFE91-7C78-E730-7A1D-C232A195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977" y="2468880"/>
                <a:ext cx="11743510" cy="4021964"/>
              </a:xfrm>
              <a:blipFill>
                <a:blip r:embed="rId2"/>
                <a:stretch>
                  <a:fillRect l="-9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2503-AC8F-AB7A-2275-D8194C6A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7FC1A0-8150-BD97-DB05-CA606F7EBB84}"/>
                  </a:ext>
                </a:extLst>
              </p:cNvPr>
              <p:cNvSpPr/>
              <p:nvPr/>
            </p:nvSpPr>
            <p:spPr>
              <a:xfrm>
                <a:off x="1306830" y="1331912"/>
                <a:ext cx="9578340" cy="10179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computable in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57FC1A0-8150-BD97-DB05-CA606F7EB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30" y="1331912"/>
                <a:ext cx="9578340" cy="1017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0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Sublinear-space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791630-E5CB-4BFB-DB47-C37294545EFB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D83B4-E4DE-03CD-48D9-2DEAD3F5F7D6}"/>
              </a:ext>
            </a:extLst>
          </p:cNvPr>
          <p:cNvCxnSpPr>
            <a:cxnSpLocks/>
          </p:cNvCxnSpPr>
          <p:nvPr/>
        </p:nvCxnSpPr>
        <p:spPr>
          <a:xfrm>
            <a:off x="5515200" y="24187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AEDA1-7544-90A6-1570-ED312458B5BB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AEA77-8870-0339-BAB9-6DC595EC52E7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0F4DE-9467-8BD9-4112-CD311597A440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AE9CE-B467-81D7-4AA9-FB5234C14BC2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3CDAF-E64C-BEAC-E93C-558B035D15C2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5E977-0C46-2B60-7AE8-DA030511B89C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7432162" y="2610244"/>
            <a:ext cx="2381690" cy="592290"/>
            <a:chOff x="7432162" y="893197"/>
            <a:chExt cx="2381690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65DF3-8266-D065-6E81-D398168F2968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528D73-6160-96B2-7684-499F7027BAA9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7448F-8E4E-061B-6293-37360B6273F4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1BD5A8-2811-3F0A-6A14-08C345EA5E9E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22DE8D-A5BE-B10A-4F35-6DCCB3121F82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B294F-F36C-717D-4D5F-C33D63F18C7D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20A09E-503C-715A-1BF3-0291524F4E84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520700" y="2637233"/>
            <a:ext cx="408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Read-only 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462619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Read-write work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0">
            <a:extLst>
              <a:ext uri="{FF2B5EF4-FFF2-40B4-BE49-F238E27FC236}">
                <a16:creationId xmlns:a16="http://schemas.microsoft.com/office/drawing/2014/main" id="{B3ED3D67-DEE1-DC2D-63AA-54DD0F45E6F7}"/>
              </a:ext>
            </a:extLst>
          </p:cNvPr>
          <p:cNvSpPr txBox="1"/>
          <p:nvPr/>
        </p:nvSpPr>
        <p:spPr>
          <a:xfrm>
            <a:off x="6471687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/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0520DE-FB2E-D787-B93A-B52A6F56BB54}"/>
              </a:ext>
            </a:extLst>
          </p:cNvPr>
          <p:cNvCxnSpPr>
            <a:cxnSpLocks/>
          </p:cNvCxnSpPr>
          <p:nvPr/>
        </p:nvCxnSpPr>
        <p:spPr>
          <a:xfrm>
            <a:off x="5515200" y="34153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2CD71-B67E-ACA1-495A-B95C067B3EBD}"/>
              </a:ext>
            </a:extLst>
          </p:cNvPr>
          <p:cNvCxnSpPr>
            <a:cxnSpLocks/>
          </p:cNvCxnSpPr>
          <p:nvPr/>
        </p:nvCxnSpPr>
        <p:spPr>
          <a:xfrm>
            <a:off x="5515200" y="4576120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006AAF-53E2-1BCE-EC05-D6C4229E711F}"/>
              </a:ext>
            </a:extLst>
          </p:cNvPr>
          <p:cNvCxnSpPr>
            <a:cxnSpLocks/>
          </p:cNvCxnSpPr>
          <p:nvPr/>
        </p:nvCxnSpPr>
        <p:spPr>
          <a:xfrm>
            <a:off x="5530704" y="557945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4" y="3959158"/>
            <a:ext cx="1580561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0 w 1580533"/>
              <a:gd name="connsiteY1" fmla="*/ 1911909 h 1911909"/>
              <a:gd name="connsiteX0" fmla="*/ 1580533 w 1580558"/>
              <a:gd name="connsiteY0" fmla="*/ 0 h 1911909"/>
              <a:gd name="connsiteX1" fmla="*/ 0 w 1580558"/>
              <a:gd name="connsiteY1" fmla="*/ 1911909 h 1911909"/>
              <a:gd name="connsiteX0" fmla="*/ 1580533 w 1580561"/>
              <a:gd name="connsiteY0" fmla="*/ 0 h 1911909"/>
              <a:gd name="connsiteX1" fmla="*/ 0 w 1580561"/>
              <a:gd name="connsiteY1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0561" h="1911909">
                <a:moveTo>
                  <a:pt x="1580533" y="0"/>
                </a:moveTo>
                <a:cubicBezTo>
                  <a:pt x="1586489" y="658903"/>
                  <a:pt x="642044" y="1418606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/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0">
            <a:extLst>
              <a:ext uri="{FF2B5EF4-FFF2-40B4-BE49-F238E27FC236}">
                <a16:creationId xmlns:a16="http://schemas.microsoft.com/office/drawing/2014/main" id="{773C373E-D437-4954-4A03-56212180BD7A}"/>
              </a:ext>
            </a:extLst>
          </p:cNvPr>
          <p:cNvSpPr txBox="1"/>
          <p:nvPr/>
        </p:nvSpPr>
        <p:spPr>
          <a:xfrm>
            <a:off x="6432700" y="47515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" name="A0">
            <a:extLst>
              <a:ext uri="{FF2B5EF4-FFF2-40B4-BE49-F238E27FC236}">
                <a16:creationId xmlns:a16="http://schemas.microsoft.com/office/drawing/2014/main" id="{98227A13-E79E-4B63-0AC9-305E659B332B}"/>
              </a:ext>
            </a:extLst>
          </p:cNvPr>
          <p:cNvSpPr txBox="1"/>
          <p:nvPr/>
        </p:nvSpPr>
        <p:spPr>
          <a:xfrm>
            <a:off x="7411573" y="475347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8" name="A0">
            <a:extLst>
              <a:ext uri="{FF2B5EF4-FFF2-40B4-BE49-F238E27FC236}">
                <a16:creationId xmlns:a16="http://schemas.microsoft.com/office/drawing/2014/main" id="{D83CB729-6339-5FEF-0A12-A7637BC06004}"/>
              </a:ext>
            </a:extLst>
          </p:cNvPr>
          <p:cNvSpPr txBox="1"/>
          <p:nvPr/>
        </p:nvSpPr>
        <p:spPr>
          <a:xfrm>
            <a:off x="8363987" y="475348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20" name="A0">
            <a:extLst>
              <a:ext uri="{FF2B5EF4-FFF2-40B4-BE49-F238E27FC236}">
                <a16:creationId xmlns:a16="http://schemas.microsoft.com/office/drawing/2014/main" id="{D6E69DA7-C9FA-1713-7375-F5F116ADE59B}"/>
              </a:ext>
            </a:extLst>
          </p:cNvPr>
          <p:cNvSpPr txBox="1"/>
          <p:nvPr/>
        </p:nvSpPr>
        <p:spPr>
          <a:xfrm>
            <a:off x="9319439" y="473942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A0">
            <a:extLst>
              <a:ext uri="{FF2B5EF4-FFF2-40B4-BE49-F238E27FC236}">
                <a16:creationId xmlns:a16="http://schemas.microsoft.com/office/drawing/2014/main" id="{CF0268E9-0ECD-FE70-5C4C-DF50906D2D57}"/>
              </a:ext>
            </a:extLst>
          </p:cNvPr>
          <p:cNvSpPr txBox="1"/>
          <p:nvPr/>
        </p:nvSpPr>
        <p:spPr>
          <a:xfrm>
            <a:off x="10329531" y="475347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sp>
        <p:nvSpPr>
          <p:cNvPr id="23" name="A0">
            <a:extLst>
              <a:ext uri="{FF2B5EF4-FFF2-40B4-BE49-F238E27FC236}">
                <a16:creationId xmlns:a16="http://schemas.microsoft.com/office/drawing/2014/main" id="{8A3224E5-FBFB-CEFD-4041-C1CAD216AC8B}"/>
              </a:ext>
            </a:extLst>
          </p:cNvPr>
          <p:cNvSpPr txBox="1"/>
          <p:nvPr/>
        </p:nvSpPr>
        <p:spPr>
          <a:xfrm>
            <a:off x="11287905" y="47515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24C9-6B56-07B7-C8AD-6B8F7143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Composing space-bounded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AFE91-7C78-E730-7A1D-C232A1952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509" y="2468880"/>
                <a:ext cx="11736977" cy="4021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space did we use?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space used by simulated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used by simulated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to keep track of the location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’s input-tape head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’s output-tape head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EAFE91-7C78-E730-7A1D-C232A1952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09" y="2468880"/>
                <a:ext cx="11736977" cy="4021964"/>
              </a:xfrm>
              <a:blipFill>
                <a:blip r:embed="rId2"/>
                <a:stretch>
                  <a:fillRect l="-935" r="-935"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2503-AC8F-AB7A-2275-D8194C6A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43407D-BA02-937E-5886-4B1187D1DEF8}"/>
                  </a:ext>
                </a:extLst>
              </p:cNvPr>
              <p:cNvSpPr/>
              <p:nvPr/>
            </p:nvSpPr>
            <p:spPr>
              <a:xfrm>
                <a:off x="1306830" y="1331912"/>
                <a:ext cx="9578340" cy="10179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computable in space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243407D-BA02-937E-5886-4B1187D1D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30" y="1331912"/>
                <a:ext cx="9578340" cy="1017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4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B960-34E9-ACFB-6B94-32FAC02B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under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9117F-C196-FB8A-F608-E7155A42E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949" y="1825625"/>
                <a:ext cx="11580222" cy="456864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Corollary: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The log-space reduction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runs in polynomial time (cf.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the lemma,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C9117F-C196-FB8A-F608-E7155A42E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949" y="1825625"/>
                <a:ext cx="11580222" cy="4568644"/>
              </a:xfr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B2DE6-3662-410F-D0A9-217F4A4E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7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D20D-F12E-027A-FF47-864918DD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Savitch’s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</p:spPr>
            <p:txBody>
              <a:bodyPr/>
              <a:lstStyle/>
              <a:p>
                <a:r>
                  <a:rPr lang="en-US" dirty="0"/>
                  <a:t>Proof step 1: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Proof 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 ✔️</a:t>
                </a:r>
              </a:p>
              <a:p>
                <a:r>
                  <a:rPr lang="en-US" dirty="0"/>
                  <a:t>Proof step 3: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closed</a:t>
                </a:r>
                <a:r>
                  <a:rPr lang="en-US" dirty="0"/>
                  <a:t> under log-space mapping reductions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6CAC-8104-4E35-2F01-2BB63AB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/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set of languages that can be decided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cells of the </a:t>
                </a:r>
                <a:r>
                  <a:rPr lang="en-US" dirty="0">
                    <a:solidFill>
                      <a:schemeClr val="accent1"/>
                    </a:solidFill>
                  </a:rPr>
                  <a:t>work tape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85C26-69C2-78B6-B303-A2FDBAD4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1524000"/>
            <a:ext cx="4405745" cy="4966844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768274" y="2713971"/>
            <a:ext cx="2632363" cy="3576352"/>
          </a:xfrm>
          <a:prstGeom prst="ellipse">
            <a:avLst/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A7A9D0-D666-B280-894D-D8AE6F4A4F33}"/>
              </a:ext>
            </a:extLst>
          </p:cNvPr>
          <p:cNvSpPr/>
          <p:nvPr/>
        </p:nvSpPr>
        <p:spPr>
          <a:xfrm>
            <a:off x="5251936" y="3951769"/>
            <a:ext cx="1670972" cy="2121853"/>
          </a:xfrm>
          <a:prstGeom prst="ellipse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678362" y="5012696"/>
            <a:ext cx="835270" cy="8299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21A7C9F-DAB2-493D-5104-2D2E84416B07}"/>
              </a:ext>
            </a:extLst>
          </p:cNvPr>
          <p:cNvSpPr/>
          <p:nvPr/>
        </p:nvSpPr>
        <p:spPr>
          <a:xfrm>
            <a:off x="3075709" y="277091"/>
            <a:ext cx="6059055" cy="644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/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/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9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1CA-AFD4-75D7-9D32-619D5E80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log space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to be the class of languages that can be decided by a 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</a:t>
                </a:r>
                <a:r>
                  <a:rPr lang="en-US" dirty="0"/>
                  <a:t> log-space Turing machine</a:t>
                </a:r>
              </a:p>
              <a:p>
                <a:r>
                  <a:rPr lang="en-US" dirty="0"/>
                  <a:t>Equivalently: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is the class of languages for which membership can be verified in logarithmic space – with the extra requirement that the verifier can only read the certificate </a:t>
                </a:r>
                <a:r>
                  <a:rPr lang="en-US" dirty="0">
                    <a:solidFill>
                      <a:schemeClr val="accent1"/>
                    </a:solidFill>
                  </a:rPr>
                  <a:t>one time from left to right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F387-F701-F849-369B-74BDA5D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C0D24-ED60-79EF-2B08-A9C3736349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connectivity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EC0D24-ED60-79EF-2B08-A9C373634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FC33A-BEB0-61B1-66D1-E872EDF9E9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76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Take a 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 walk</a:t>
                </a:r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dirty="0"/>
                  <a:t> steps. If we ever reach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accept; otherwise, reject.</a:t>
                </a:r>
              </a:p>
              <a:p>
                <a:r>
                  <a:rPr lang="en-US" dirty="0"/>
                  <a:t>Verifier perspective: Certificate =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FC33A-BEB0-61B1-66D1-E872EDF9E9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761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84385-0602-FB81-F0F7-AC8C2F8A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7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1C1492-9A66-BB7B-AE6C-293378ED64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Two surprises about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1C1492-9A66-BB7B-AE6C-293378ED6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9DC21-CC10-3DFA-1610-89459CD22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801230"/>
                <a:ext cx="10917382" cy="4689614"/>
              </a:xfrm>
            </p:spPr>
            <p:txBody>
              <a:bodyPr/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However, in the space complexity world…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. However, in the space complexity world…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9DC21-CC10-3DFA-1610-89459CD22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801230"/>
                <a:ext cx="10917382" cy="4689614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64F77-306D-BA24-58DB-CD660566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205F67-9CAF-342E-9651-FA876872E3FE}"/>
                  </a:ext>
                </a:extLst>
              </p:cNvPr>
              <p:cNvSpPr/>
              <p:nvPr/>
            </p:nvSpPr>
            <p:spPr>
              <a:xfrm>
                <a:off x="2641599" y="2762333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205F67-9CAF-342E-9651-FA876872E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99" y="2762333"/>
                <a:ext cx="6908799" cy="88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10738E-D785-A36C-5CE1-C551440D367D}"/>
                  </a:ext>
                </a:extLst>
              </p:cNvPr>
              <p:cNvSpPr/>
              <p:nvPr/>
            </p:nvSpPr>
            <p:spPr>
              <a:xfrm>
                <a:off x="2401454" y="4820132"/>
                <a:ext cx="7536874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Immerman-Szelepcsényi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coNL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10738E-D785-A36C-5CE1-C551440D3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4" y="4820132"/>
                <a:ext cx="7536874" cy="885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258BC7D4-D30F-1753-0B5F-80DBD7C91757}"/>
              </a:ext>
            </a:extLst>
          </p:cNvPr>
          <p:cNvSpPr/>
          <p:nvPr/>
        </p:nvSpPr>
        <p:spPr>
          <a:xfrm>
            <a:off x="1069823" y="3133247"/>
            <a:ext cx="7586647" cy="410886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D20D-F12E-027A-FF47-864918DD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</a:t>
            </a:r>
            <a:r>
              <a:rPr lang="en-US" dirty="0" err="1"/>
              <a:t>Savitch’s</a:t>
            </a:r>
            <a:r>
              <a:rPr lang="en-US" dirty="0"/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</p:spPr>
            <p:txBody>
              <a:bodyPr/>
              <a:lstStyle/>
              <a:p>
                <a:r>
                  <a:rPr lang="en-US" dirty="0"/>
                  <a:t>Proof step 1: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 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</m:oMath>
                </a14:m>
                <a:r>
                  <a:rPr lang="en-US" dirty="0"/>
                  <a:t> is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-complete”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92FA1-6019-875E-F1C5-1E7A34D8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7163"/>
                <a:ext cx="10515600" cy="32397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6CAC-8104-4E35-2F01-2BB63ABB2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/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FD1550-AE08-3889-F019-48CA11870E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1690688"/>
                <a:ext cx="6908799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3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0A94-111A-DC0E-48B4-7589B210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552"/>
            <a:ext cx="10515600" cy="1325563"/>
          </a:xfrm>
        </p:spPr>
        <p:txBody>
          <a:bodyPr/>
          <a:lstStyle/>
          <a:p>
            <a:r>
              <a:rPr lang="en-US" dirty="0" err="1"/>
              <a:t>Savitch’s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04D23-76AD-1542-5EFE-299028ECD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091" y="1493115"/>
                <a:ext cx="11831781" cy="5101649"/>
              </a:xfrm>
            </p:spPr>
            <p:txBody>
              <a:bodyPr/>
              <a:lstStyle/>
              <a:p>
                <a:r>
                  <a:rPr lang="en-US" b="1" dirty="0"/>
                  <a:t>Claim (</a:t>
                </a:r>
                <a:r>
                  <a:rPr lang="en-US" b="1" dirty="0" err="1"/>
                  <a:t>Savitch’s</a:t>
                </a:r>
                <a:r>
                  <a:rPr lang="en-US" b="1" dirty="0"/>
                  <a:t> algorithm)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STCONN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1" dirty="0"/>
              </a:p>
              <a:p>
                <a:r>
                  <a:rPr lang="en-US" b="1" dirty="0"/>
                  <a:t>Proof sketch: </a:t>
                </a:r>
                <a:r>
                  <a:rPr lang="en-US" dirty="0"/>
                  <a:t>Let’s figure out: is there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of length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>
                    <a:solidFill>
                      <a:schemeClr val="accent1"/>
                    </a:solidFill>
                  </a:rPr>
                  <a:t>Recursively</a:t>
                </a:r>
                <a:r>
                  <a:rPr lang="en-US" dirty="0"/>
                  <a:t> figure out whether 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length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>
                    <a:solidFill>
                      <a:schemeClr val="accent1"/>
                    </a:solidFill>
                  </a:rPr>
                  <a:t>Recursively</a:t>
                </a:r>
                <a:r>
                  <a:rPr lang="en-US" dirty="0"/>
                  <a:t> figure out whether there is a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of length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/>
                  <a:t>If </a:t>
                </a:r>
                <a:r>
                  <a:rPr lang="en-US" dirty="0">
                    <a:solidFill>
                      <a:schemeClr val="accent1"/>
                    </a:solidFill>
                  </a:rPr>
                  <a:t>both</a:t>
                </a:r>
                <a:r>
                  <a:rPr lang="en-US" dirty="0"/>
                  <a:t> such paths exist, halt and accept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Halt and reject</a:t>
                </a:r>
              </a:p>
              <a:p>
                <a:r>
                  <a:rPr lang="en-US" dirty="0"/>
                  <a:t>Space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04D23-76AD-1542-5EFE-299028ECD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091" y="1493115"/>
                <a:ext cx="11831781" cy="5101649"/>
              </a:xfrm>
              <a:blipFill>
                <a:blip r:embed="rId2"/>
                <a:stretch>
                  <a:fillRect l="-927" b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696A5-E542-513E-33A8-AABE1BE8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58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205926</TotalTime>
  <Words>1231</Words>
  <Application>Microsoft Office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Sublinear-space computation</vt:lpstr>
      <vt:lpstr>The complexity class "L"</vt:lpstr>
      <vt:lpstr>PowerPoint Presentation</vt:lpstr>
      <vt:lpstr>Nondeterministic log space computation</vt:lpstr>
      <vt:lpstr>The s-t connectivity problem</vt:lpstr>
      <vt:lpstr>Two surprises about "NL"</vt:lpstr>
      <vt:lpstr>Proof of Savitch’s theorem</vt:lpstr>
      <vt:lpstr>Savitch’s algorithm</vt:lpstr>
      <vt:lpstr>Proof of Savitch’s theorem</vt:lpstr>
      <vt:lpstr>Log-space reductions</vt:lpstr>
      <vt:lpstr>Space-bounded “transducer”</vt:lpstr>
      <vt:lpstr>Space complexity for string-valued functions</vt:lpstr>
      <vt:lpstr>"NL"-completeness</vt:lpstr>
      <vt:lpstr>"STCONN" is "NL"-complete</vt:lpstr>
      <vt:lpstr>"STCONN" is "NL"-complete</vt:lpstr>
      <vt:lpstr>Proof of Savitch’s theorem</vt:lpstr>
      <vt:lpstr>Composing space-bounded algorithms</vt:lpstr>
      <vt:lpstr>Composing space-bounded algorithms</vt:lpstr>
      <vt:lpstr>Composing space-bounded algorithms</vt:lpstr>
      <vt:lpstr>Closure under reductions</vt:lpstr>
      <vt:lpstr>Proof of Savitch’s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1504</cp:revision>
  <dcterms:created xsi:type="dcterms:W3CDTF">2022-12-12T23:26:37Z</dcterms:created>
  <dcterms:modified xsi:type="dcterms:W3CDTF">2025-05-21T20:33:27Z</dcterms:modified>
</cp:coreProperties>
</file>