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771" r:id="rId3"/>
    <p:sldId id="758" r:id="rId4"/>
    <p:sldId id="762" r:id="rId5"/>
    <p:sldId id="764" r:id="rId6"/>
    <p:sldId id="763" r:id="rId7"/>
    <p:sldId id="765" r:id="rId8"/>
    <p:sldId id="651" r:id="rId9"/>
    <p:sldId id="772" r:id="rId10"/>
    <p:sldId id="773" r:id="rId11"/>
    <p:sldId id="774" r:id="rId12"/>
    <p:sldId id="775" r:id="rId13"/>
    <p:sldId id="701" r:id="rId14"/>
    <p:sldId id="776" r:id="rId15"/>
    <p:sldId id="777" r:id="rId16"/>
    <p:sldId id="779" r:id="rId17"/>
    <p:sldId id="780" r:id="rId18"/>
    <p:sldId id="781" r:id="rId19"/>
    <p:sldId id="782" r:id="rId20"/>
    <p:sldId id="784" r:id="rId21"/>
    <p:sldId id="785" r:id="rId22"/>
    <p:sldId id="788" r:id="rId23"/>
    <p:sldId id="778" r:id="rId24"/>
    <p:sldId id="789" r:id="rId25"/>
    <p:sldId id="790" r:id="rId26"/>
    <p:sldId id="890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4" autoAdjust="0"/>
    <p:restoredTop sz="96622" autoAdjust="0"/>
  </p:normalViewPr>
  <p:slideViewPr>
    <p:cSldViewPr snapToGrid="0">
      <p:cViewPr varScale="1">
        <p:scale>
          <a:sx n="77" d="100"/>
          <a:sy n="77" d="100"/>
        </p:scale>
        <p:origin x="77" y="3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3BF-B7AB-C8A9-44E3-17D9D803D4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5973BF-B7AB-C8A9-44E3-17D9D803D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8592-0FF4-83E5-E646-5EE507CE4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767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class of all languages that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denote the class of all languages that can be decided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i.e.,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68592-0FF4-83E5-E646-5EE507CE4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767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5E6F3-BECE-7712-FA53-C7CC0C29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: Our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be a language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“tractable”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“intractable”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FBB9-5E7A-AA33-249F-3B202E8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1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924A-99D6-631B-6BDF-5862431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2"/>
            <a:ext cx="10515600" cy="1325563"/>
          </a:xfrm>
        </p:spPr>
        <p:txBody>
          <a:bodyPr/>
          <a:lstStyle/>
          <a:p>
            <a:r>
              <a:rPr lang="en-US" dirty="0"/>
              <a:t>Example: Primality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 attempt: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integer.</a:t>
                </a:r>
              </a:p>
              <a:p>
                <a:r>
                  <a:rPr lang="en-US" dirty="0"/>
                  <a:t>That proof is</a:t>
                </a:r>
                <a:r>
                  <a:rPr lang="en-US" dirty="0">
                    <a:solidFill>
                      <a:schemeClr val="accent1"/>
                    </a:solidFill>
                  </a:rPr>
                  <a:t> not correct</a:t>
                </a:r>
                <a:r>
                  <a:rPr lang="en-US" dirty="0"/>
                  <a:t>. The algorithm runs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time, but our time budget is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The theorem is true, but the proof is beyond the scope of this course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89F-AAD7-4900-7315-9C8A259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/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D3D0-F238-F016-1369-A90701C9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Decompositions into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FBC49-622C-6E8D-0F30-02EE750AC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618" y="1825625"/>
                <a:ext cx="11380763" cy="4351338"/>
              </a:xfrm>
            </p:spPr>
            <p:txBody>
              <a:bodyPr/>
              <a:lstStyle/>
              <a:p>
                <a:r>
                  <a:rPr lang="en-US" dirty="0"/>
                  <a:t>We designed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algorithm’s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Can we conclude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FBC49-622C-6E8D-0F30-02EE750AC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618" y="1825625"/>
                <a:ext cx="11380763" cy="4351338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90D3-6815-AC83-F318-F6C6AEB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F0110E-F96D-3696-1C13-FB87CAFCE969}"/>
                  </a:ext>
                </a:extLst>
              </p:cNvPr>
              <p:cNvSpPr/>
              <p:nvPr/>
            </p:nvSpPr>
            <p:spPr>
              <a:xfrm>
                <a:off x="2042159" y="4886866"/>
                <a:ext cx="8107679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DECOMPOS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ABLE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F0110E-F96D-3696-1C13-FB87CAFCE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59" y="4886866"/>
                <a:ext cx="8107679" cy="964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D3D0-F238-F016-1369-A90701C9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365125"/>
            <a:ext cx="11047826" cy="1325563"/>
          </a:xfrm>
        </p:spPr>
        <p:txBody>
          <a:bodyPr/>
          <a:lstStyle/>
          <a:p>
            <a:r>
              <a:rPr lang="en-US" dirty="0"/>
              <a:t>Decomposing into squares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FBC49-622C-6E8D-0F30-02EE750AC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617" y="3288880"/>
                <a:ext cx="11380763" cy="338452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We’ll use an algorithm technique called </a:t>
                </a:r>
                <a:r>
                  <a:rPr lang="en-US" dirty="0">
                    <a:solidFill>
                      <a:schemeClr val="accent1"/>
                    </a:solidFill>
                  </a:rPr>
                  <a:t>“dynamic programming”</a:t>
                </a:r>
              </a:p>
              <a:p>
                <a:r>
                  <a:rPr lang="en-US" dirty="0"/>
                  <a:t>Key observation: A nonempty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decomposed into squares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dirty="0"/>
                  <a:t>it can be written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𝑢𝑦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can be decomposed into squares,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0FBC49-622C-6E8D-0F30-02EE750AC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617" y="3288880"/>
                <a:ext cx="11380763" cy="3384526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90D3-6815-AC83-F318-F6C6AEB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F0110E-F96D-3696-1C13-FB87CAFCE969}"/>
                  </a:ext>
                </a:extLst>
              </p:cNvPr>
              <p:cNvSpPr/>
              <p:nvPr/>
            </p:nvSpPr>
            <p:spPr>
              <a:xfrm>
                <a:off x="2042158" y="1873568"/>
                <a:ext cx="8107679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DECOMPOS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ABLE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SQUARES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F0110E-F96D-3696-1C13-FB87CAFCE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58" y="1873568"/>
                <a:ext cx="8107679" cy="964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CC4-D15D-B022-29B3-2BE02180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into squares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CDEA8-AA24-884B-8059-DF4AFC97B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2692" y="1690688"/>
                <a:ext cx="10873154" cy="47369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the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Plan: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we will compute a Boolean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indicates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DECOMPOS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ABLE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CDEA8-AA24-884B-8059-DF4AFC97B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692" y="1690688"/>
                <a:ext cx="10873154" cy="4736954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3F8F-AD8C-1399-FB7A-C28E3040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0EC29E-1334-EF9D-FE82-A8E04F1C58EB}"/>
                  </a:ext>
                </a:extLst>
              </p:cNvPr>
              <p:cNvSpPr/>
              <p:nvPr/>
            </p:nvSpPr>
            <p:spPr>
              <a:xfrm>
                <a:off x="936674" y="3927959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0EC29E-1334-EF9D-FE82-A8E04F1C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74" y="3927959"/>
                <a:ext cx="10302825" cy="2562885"/>
              </a:xfrm>
              <a:prstGeom prst="rect">
                <a:avLst/>
              </a:prstGeom>
              <a:blipFill>
                <a:blip r:embed="rId3"/>
                <a:stretch>
                  <a:fillRect l="-591"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2DD334-4F10-BCDE-8065-7F415CDE551F}"/>
              </a:ext>
            </a:extLst>
          </p:cNvPr>
          <p:cNvGrpSpPr/>
          <p:nvPr/>
        </p:nvGrpSpPr>
        <p:grpSpPr>
          <a:xfrm>
            <a:off x="2964422" y="3838625"/>
            <a:ext cx="7267433" cy="2657374"/>
            <a:chOff x="4602804" y="3977893"/>
            <a:chExt cx="7267433" cy="2657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3CB2B6-D46C-D33E-073B-B6792058C2D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621D0288-25B2-4F5C-76B3-41808F99663C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should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be?</a:t>
                  </a:r>
                </a:p>
              </p:txBody>
            </p:sp>
          </mc:Choice>
          <mc:Fallback xmlns="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621D0288-25B2-4F5C-76B3-41808F9966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84BA0-AE35-337B-D339-96F4A645232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1FF1EE6F-509B-BB43-D480-C0F6661987D1}"/>
                  </a:ext>
                </a:extLst>
              </p:cNvPr>
              <p:cNvSpPr/>
              <p:nvPr/>
            </p:nvSpPr>
            <p:spPr>
              <a:xfrm>
                <a:off x="3050615" y="53919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 depends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1FF1EE6F-509B-BB43-D480-C0F666198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15" y="53919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C35FE747-F070-F0B9-99E4-E23E2F29AEB5}"/>
              </a:ext>
            </a:extLst>
          </p:cNvPr>
          <p:cNvSpPr/>
          <p:nvPr/>
        </p:nvSpPr>
        <p:spPr>
          <a:xfrm>
            <a:off x="6590372" y="466854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False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D0A015D-9998-9DDB-CDD8-FBD6B05A184E}"/>
              </a:ext>
            </a:extLst>
          </p:cNvPr>
          <p:cNvSpPr/>
          <p:nvPr/>
        </p:nvSpPr>
        <p:spPr>
          <a:xfrm>
            <a:off x="6599762" y="539197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It’s not well-defined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A018287-ACDA-0230-5A5F-9CB1D831A897}"/>
              </a:ext>
            </a:extLst>
          </p:cNvPr>
          <p:cNvSpPr/>
          <p:nvPr/>
        </p:nvSpPr>
        <p:spPr>
          <a:xfrm>
            <a:off x="3048991" y="466854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3124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3CC4-D15D-B022-29B3-2BE02180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9"/>
            <a:ext cx="10515600" cy="1325563"/>
          </a:xfrm>
        </p:spPr>
        <p:txBody>
          <a:bodyPr/>
          <a:lstStyle/>
          <a:p>
            <a:r>
              <a:rPr lang="en-US" dirty="0"/>
              <a:t>Decomposing into squares in polynomial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3F8F-AD8C-1399-FB7A-C28E3040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B9AF38AD-73C4-8274-D269-21D16382D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9086" y="3790440"/>
                <a:ext cx="10728738" cy="7546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TM implementation: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cell, and write #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cell</a:t>
                </a:r>
              </a:p>
            </p:txBody>
          </p:sp>
        </mc:Choice>
        <mc:Fallback xmlns="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B9AF38AD-73C4-8274-D269-21D16382D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9086" y="3790440"/>
                <a:ext cx="10728738" cy="754665"/>
              </a:xfrm>
              <a:blipFill>
                <a:blip r:embed="rId2"/>
                <a:stretch>
                  <a:fillRect l="-1023" b="-1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3FA446-6704-D983-7653-A137A4A39452}"/>
              </a:ext>
            </a:extLst>
          </p:cNvPr>
          <p:cNvGrpSpPr/>
          <p:nvPr/>
        </p:nvGrpSpPr>
        <p:grpSpPr>
          <a:xfrm>
            <a:off x="302462" y="5313162"/>
            <a:ext cx="11953304" cy="1399164"/>
            <a:chOff x="302462" y="5313162"/>
            <a:chExt cx="11953304" cy="139916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79EA15-5408-30E5-9995-96423632D9F6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23" y="5314657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2777A2-C8CA-727C-652A-627B4BEE6C1D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23" y="5335922"/>
              <a:ext cx="102953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DBA0C-EF2C-DAEB-EFC2-0B64BE77D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523" y="6323366"/>
              <a:ext cx="10295369" cy="14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4283B-180C-2450-90C8-6FAE4C68B049}"/>
                </a:ext>
              </a:extLst>
            </p:cNvPr>
            <p:cNvCxnSpPr>
              <a:cxnSpLocks/>
            </p:cNvCxnSpPr>
            <p:nvPr/>
          </p:nvCxnSpPr>
          <p:spPr>
            <a:xfrm>
              <a:off x="2460866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6A917A-1031-BF7B-230B-EB918B6B2697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1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2AF30B-8789-63F6-35C2-CC6560EEBFA3}"/>
                </a:ext>
              </a:extLst>
            </p:cNvPr>
            <p:cNvCxnSpPr>
              <a:cxnSpLocks/>
            </p:cNvCxnSpPr>
            <p:nvPr/>
          </p:nvCxnSpPr>
          <p:spPr>
            <a:xfrm>
              <a:off x="3488624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0AF80F-84BC-D99C-0623-F1BB60D3B1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7886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51D5A4-127E-15DA-B714-FC3E6BAC74EB}"/>
                </a:ext>
              </a:extLst>
            </p:cNvPr>
            <p:cNvCxnSpPr>
              <a:cxnSpLocks/>
            </p:cNvCxnSpPr>
            <p:nvPr/>
          </p:nvCxnSpPr>
          <p:spPr>
            <a:xfrm>
              <a:off x="4460440" y="5339981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0">
              <a:extLst>
                <a:ext uri="{FF2B5EF4-FFF2-40B4-BE49-F238E27FC236}">
                  <a16:creationId xmlns:a16="http://schemas.microsoft.com/office/drawing/2014/main" id="{0FAB3CE5-EF17-D8D7-7B8C-2F2FE577A8C7}"/>
                </a:ext>
              </a:extLst>
            </p:cNvPr>
            <p:cNvSpPr txBox="1"/>
            <p:nvPr/>
          </p:nvSpPr>
          <p:spPr>
            <a:xfrm>
              <a:off x="2460866" y="578555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9" name="B1">
              <a:extLst>
                <a:ext uri="{FF2B5EF4-FFF2-40B4-BE49-F238E27FC236}">
                  <a16:creationId xmlns:a16="http://schemas.microsoft.com/office/drawing/2014/main" id="{546EE6B8-8F30-14C0-BABA-9E47E9064B91}"/>
                </a:ext>
              </a:extLst>
            </p:cNvPr>
            <p:cNvSpPr txBox="1"/>
            <p:nvPr/>
          </p:nvSpPr>
          <p:spPr>
            <a:xfrm>
              <a:off x="2992676" y="579327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0" name="C1">
              <a:extLst>
                <a:ext uri="{FF2B5EF4-FFF2-40B4-BE49-F238E27FC236}">
                  <a16:creationId xmlns:a16="http://schemas.microsoft.com/office/drawing/2014/main" id="{30C3AFB0-6BDC-A28E-8DE3-7C186645E54D}"/>
                </a:ext>
              </a:extLst>
            </p:cNvPr>
            <p:cNvSpPr txBox="1"/>
            <p:nvPr/>
          </p:nvSpPr>
          <p:spPr>
            <a:xfrm>
              <a:off x="3488560" y="579327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A0">
                  <a:extLst>
                    <a:ext uri="{FF2B5EF4-FFF2-40B4-BE49-F238E27FC236}">
                      <a16:creationId xmlns:a16="http://schemas.microsoft.com/office/drawing/2014/main" id="{F1FA57F3-C4D6-826B-B4D1-B821A0BE9B48}"/>
                    </a:ext>
                  </a:extLst>
                </p:cNvPr>
                <p:cNvSpPr txBox="1"/>
                <p:nvPr/>
              </p:nvSpPr>
              <p:spPr>
                <a:xfrm>
                  <a:off x="1984282" y="55273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A0">
                  <a:extLst>
                    <a:ext uri="{FF2B5EF4-FFF2-40B4-BE49-F238E27FC236}">
                      <a16:creationId xmlns:a16="http://schemas.microsoft.com/office/drawing/2014/main" id="{F1FA57F3-C4D6-826B-B4D1-B821A0BE9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282" y="5527369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04F3E01-47DE-76A1-826A-D1DD2A14D56E}"/>
                </a:ext>
              </a:extLst>
            </p:cNvPr>
            <p:cNvSpPr/>
            <p:nvPr/>
          </p:nvSpPr>
          <p:spPr>
            <a:xfrm>
              <a:off x="5471351" y="6282906"/>
              <a:ext cx="490592" cy="42942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5B061BA-12FE-6D82-3423-5FD0C45E9978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92" y="532630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C1BFDA-4319-8E5B-FECE-FDB5E5CD06E4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70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D981AF-E4E7-91F7-CB28-01CF942F8E58}"/>
                </a:ext>
              </a:extLst>
            </p:cNvPr>
            <p:cNvCxnSpPr>
              <a:cxnSpLocks/>
            </p:cNvCxnSpPr>
            <p:nvPr/>
          </p:nvCxnSpPr>
          <p:spPr>
            <a:xfrm>
              <a:off x="5968029" y="533426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CE0145-F44F-2285-44D1-F27F8B95EA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31" y="531316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28A9C4-2D71-CA6F-B081-75E9E58D2811}"/>
                </a:ext>
              </a:extLst>
            </p:cNvPr>
            <p:cNvCxnSpPr>
              <a:cxnSpLocks/>
            </p:cNvCxnSpPr>
            <p:nvPr/>
          </p:nvCxnSpPr>
          <p:spPr>
            <a:xfrm>
              <a:off x="6959800" y="532630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D6AA94-FE1D-5E06-6CF1-03476C676266}"/>
                </a:ext>
              </a:extLst>
            </p:cNvPr>
            <p:cNvCxnSpPr>
              <a:cxnSpLocks/>
            </p:cNvCxnSpPr>
            <p:nvPr/>
          </p:nvCxnSpPr>
          <p:spPr>
            <a:xfrm>
              <a:off x="7501406" y="531316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0">
              <a:extLst>
                <a:ext uri="{FF2B5EF4-FFF2-40B4-BE49-F238E27FC236}">
                  <a16:creationId xmlns:a16="http://schemas.microsoft.com/office/drawing/2014/main" id="{3396D61D-11BE-C513-7DF9-3227567F3ED1}"/>
                </a:ext>
              </a:extLst>
            </p:cNvPr>
            <p:cNvSpPr txBox="1"/>
            <p:nvPr/>
          </p:nvSpPr>
          <p:spPr>
            <a:xfrm>
              <a:off x="3963568" y="579327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5" name="B1">
              <a:extLst>
                <a:ext uri="{FF2B5EF4-FFF2-40B4-BE49-F238E27FC236}">
                  <a16:creationId xmlns:a16="http://schemas.microsoft.com/office/drawing/2014/main" id="{91C90F0B-1560-DB65-0224-454690513B1E}"/>
                </a:ext>
              </a:extLst>
            </p:cNvPr>
            <p:cNvSpPr txBox="1"/>
            <p:nvPr/>
          </p:nvSpPr>
          <p:spPr>
            <a:xfrm>
              <a:off x="4467732" y="580099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6" name="C1">
              <a:extLst>
                <a:ext uri="{FF2B5EF4-FFF2-40B4-BE49-F238E27FC236}">
                  <a16:creationId xmlns:a16="http://schemas.microsoft.com/office/drawing/2014/main" id="{C0D59D2C-471F-5DB7-AEBF-1187FAE91CA3}"/>
                </a:ext>
              </a:extLst>
            </p:cNvPr>
            <p:cNvSpPr txBox="1"/>
            <p:nvPr/>
          </p:nvSpPr>
          <p:spPr>
            <a:xfrm>
              <a:off x="4975500" y="580099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67" name="B1">
              <a:extLst>
                <a:ext uri="{FF2B5EF4-FFF2-40B4-BE49-F238E27FC236}">
                  <a16:creationId xmlns:a16="http://schemas.microsoft.com/office/drawing/2014/main" id="{A0F6333B-8EA6-5E2F-B441-CD7DDDA354A8}"/>
                </a:ext>
              </a:extLst>
            </p:cNvPr>
            <p:cNvSpPr txBox="1"/>
            <p:nvPr/>
          </p:nvSpPr>
          <p:spPr>
            <a:xfrm>
              <a:off x="5464192" y="5793269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8" name="C1">
              <a:extLst>
                <a:ext uri="{FF2B5EF4-FFF2-40B4-BE49-F238E27FC236}">
                  <a16:creationId xmlns:a16="http://schemas.microsoft.com/office/drawing/2014/main" id="{01C5ACB0-43E0-D547-02E7-B40FA37367C5}"/>
                </a:ext>
              </a:extLst>
            </p:cNvPr>
            <p:cNvSpPr txBox="1"/>
            <p:nvPr/>
          </p:nvSpPr>
          <p:spPr>
            <a:xfrm>
              <a:off x="5965204" y="579326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69" name="B1">
              <a:extLst>
                <a:ext uri="{FF2B5EF4-FFF2-40B4-BE49-F238E27FC236}">
                  <a16:creationId xmlns:a16="http://schemas.microsoft.com/office/drawing/2014/main" id="{2429E057-EF0F-709D-9E34-3BAD9A647306}"/>
                </a:ext>
              </a:extLst>
            </p:cNvPr>
            <p:cNvSpPr txBox="1"/>
            <p:nvPr/>
          </p:nvSpPr>
          <p:spPr>
            <a:xfrm>
              <a:off x="6453455" y="579137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0" name="C1">
              <a:extLst>
                <a:ext uri="{FF2B5EF4-FFF2-40B4-BE49-F238E27FC236}">
                  <a16:creationId xmlns:a16="http://schemas.microsoft.com/office/drawing/2014/main" id="{DA1AC0CA-FDD8-E1AD-A463-011FE53A76A1}"/>
                </a:ext>
              </a:extLst>
            </p:cNvPr>
            <p:cNvSpPr txBox="1"/>
            <p:nvPr/>
          </p:nvSpPr>
          <p:spPr>
            <a:xfrm>
              <a:off x="6976190" y="580412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1" name="C1">
              <a:extLst>
                <a:ext uri="{FF2B5EF4-FFF2-40B4-BE49-F238E27FC236}">
                  <a16:creationId xmlns:a16="http://schemas.microsoft.com/office/drawing/2014/main" id="{4ABABE6C-035B-5915-284F-280BBA959739}"/>
                </a:ext>
              </a:extLst>
            </p:cNvPr>
            <p:cNvSpPr txBox="1"/>
            <p:nvPr/>
          </p:nvSpPr>
          <p:spPr>
            <a:xfrm>
              <a:off x="7489384" y="5800989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58E85EE-EBAC-886E-BBD9-DF11D90EB84E}"/>
                    </a:ext>
                  </a:extLst>
                </p:cNvPr>
                <p:cNvSpPr txBox="1"/>
                <p:nvPr/>
              </p:nvSpPr>
              <p:spPr>
                <a:xfrm>
                  <a:off x="302462" y="5927478"/>
                  <a:ext cx="154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58E85EE-EBAC-886E-BBD9-DF11D90EB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62" y="5927478"/>
                  <a:ext cx="15443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DFEBCF1-4D51-19F7-285D-D88958DD7C9A}"/>
                    </a:ext>
                  </a:extLst>
                </p:cNvPr>
                <p:cNvSpPr txBox="1"/>
                <p:nvPr/>
              </p:nvSpPr>
              <p:spPr>
                <a:xfrm>
                  <a:off x="397090" y="5568998"/>
                  <a:ext cx="1445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DFEBCF1-4D51-19F7-285D-D88958DD7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90" y="5568998"/>
                  <a:ext cx="14455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0">
              <a:extLst>
                <a:ext uri="{FF2B5EF4-FFF2-40B4-BE49-F238E27FC236}">
                  <a16:creationId xmlns:a16="http://schemas.microsoft.com/office/drawing/2014/main" id="{CA4C2CF0-611A-EF38-F37F-BB7F1D011A71}"/>
                </a:ext>
              </a:extLst>
            </p:cNvPr>
            <p:cNvSpPr txBox="1"/>
            <p:nvPr/>
          </p:nvSpPr>
          <p:spPr>
            <a:xfrm>
              <a:off x="2465619" y="5575961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77" name="A0">
              <a:extLst>
                <a:ext uri="{FF2B5EF4-FFF2-40B4-BE49-F238E27FC236}">
                  <a16:creationId xmlns:a16="http://schemas.microsoft.com/office/drawing/2014/main" id="{205AF12E-1164-EB9C-7DD5-56568477273C}"/>
                </a:ext>
              </a:extLst>
            </p:cNvPr>
            <p:cNvSpPr txBox="1"/>
            <p:nvPr/>
          </p:nvSpPr>
          <p:spPr>
            <a:xfrm>
              <a:off x="2976025" y="5579662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endParaRPr lang="en-US" dirty="0"/>
            </a:p>
          </p:txBody>
        </p:sp>
        <p:sp>
          <p:nvSpPr>
            <p:cNvPr id="78" name="A0">
              <a:extLst>
                <a:ext uri="{FF2B5EF4-FFF2-40B4-BE49-F238E27FC236}">
                  <a16:creationId xmlns:a16="http://schemas.microsoft.com/office/drawing/2014/main" id="{B201C426-4548-6CFD-7465-A99C429B1CCA}"/>
                </a:ext>
              </a:extLst>
            </p:cNvPr>
            <p:cNvSpPr txBox="1"/>
            <p:nvPr/>
          </p:nvSpPr>
          <p:spPr>
            <a:xfrm>
              <a:off x="3490147" y="557383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79" name="A0">
              <a:extLst>
                <a:ext uri="{FF2B5EF4-FFF2-40B4-BE49-F238E27FC236}">
                  <a16:creationId xmlns:a16="http://schemas.microsoft.com/office/drawing/2014/main" id="{8F294195-D9A2-F057-487E-C38D404EDD8B}"/>
                </a:ext>
              </a:extLst>
            </p:cNvPr>
            <p:cNvSpPr txBox="1"/>
            <p:nvPr/>
          </p:nvSpPr>
          <p:spPr>
            <a:xfrm>
              <a:off x="3976066" y="557383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1" name="A0">
              <a:extLst>
                <a:ext uri="{FF2B5EF4-FFF2-40B4-BE49-F238E27FC236}">
                  <a16:creationId xmlns:a16="http://schemas.microsoft.com/office/drawing/2014/main" id="{9875046B-C994-E0A6-2E74-B60C4B23FDC1}"/>
                </a:ext>
              </a:extLst>
            </p:cNvPr>
            <p:cNvSpPr txBox="1"/>
            <p:nvPr/>
          </p:nvSpPr>
          <p:spPr>
            <a:xfrm>
              <a:off x="4463283" y="5575961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2" name="A0">
              <a:extLst>
                <a:ext uri="{FF2B5EF4-FFF2-40B4-BE49-F238E27FC236}">
                  <a16:creationId xmlns:a16="http://schemas.microsoft.com/office/drawing/2014/main" id="{382AD599-9D7D-6240-717D-525099D6FDAA}"/>
                </a:ext>
              </a:extLst>
            </p:cNvPr>
            <p:cNvSpPr txBox="1"/>
            <p:nvPr/>
          </p:nvSpPr>
          <p:spPr>
            <a:xfrm>
              <a:off x="4967495" y="558076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endParaRPr lang="en-US" dirty="0"/>
            </a:p>
          </p:txBody>
        </p:sp>
        <p:sp>
          <p:nvSpPr>
            <p:cNvPr id="83" name="A0">
              <a:extLst>
                <a:ext uri="{FF2B5EF4-FFF2-40B4-BE49-F238E27FC236}">
                  <a16:creationId xmlns:a16="http://schemas.microsoft.com/office/drawing/2014/main" id="{CF310E6B-4086-923E-8A47-B38C31B80373}"/>
                </a:ext>
              </a:extLst>
            </p:cNvPr>
            <p:cNvSpPr txBox="1"/>
            <p:nvPr/>
          </p:nvSpPr>
          <p:spPr>
            <a:xfrm>
              <a:off x="5445868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4" name="A0">
              <a:extLst>
                <a:ext uri="{FF2B5EF4-FFF2-40B4-BE49-F238E27FC236}">
                  <a16:creationId xmlns:a16="http://schemas.microsoft.com/office/drawing/2014/main" id="{C3A66A68-4063-3DE2-8909-3819A24C423B}"/>
                </a:ext>
              </a:extLst>
            </p:cNvPr>
            <p:cNvSpPr txBox="1"/>
            <p:nvPr/>
          </p:nvSpPr>
          <p:spPr>
            <a:xfrm>
              <a:off x="5958577" y="558076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5" name="A0">
              <a:extLst>
                <a:ext uri="{FF2B5EF4-FFF2-40B4-BE49-F238E27FC236}">
                  <a16:creationId xmlns:a16="http://schemas.microsoft.com/office/drawing/2014/main" id="{3E34651A-8388-975B-0E55-58576FE32797}"/>
                </a:ext>
              </a:extLst>
            </p:cNvPr>
            <p:cNvSpPr txBox="1"/>
            <p:nvPr/>
          </p:nvSpPr>
          <p:spPr>
            <a:xfrm>
              <a:off x="6442328" y="5580766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59E2548-1F6B-38B5-D9DC-9763D361D9FA}"/>
                </a:ext>
              </a:extLst>
            </p:cNvPr>
            <p:cNvCxnSpPr>
              <a:cxnSpLocks/>
            </p:cNvCxnSpPr>
            <p:nvPr/>
          </p:nvCxnSpPr>
          <p:spPr>
            <a:xfrm>
              <a:off x="8050129" y="5325646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D4CF9A5-79C8-F117-C6EF-F05FC773F8E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356" y="533736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85D9DC-FA2E-C379-B40B-D62D3A1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618" y="5327991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C232EF0-E96D-5EDD-9D4A-59152FF0DB58}"/>
                </a:ext>
              </a:extLst>
            </p:cNvPr>
            <p:cNvCxnSpPr>
              <a:cxnSpLocks/>
            </p:cNvCxnSpPr>
            <p:nvPr/>
          </p:nvCxnSpPr>
          <p:spPr>
            <a:xfrm>
              <a:off x="9642122" y="533502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98234C-69D9-99A7-80A0-429F00CFE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6695" y="533063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8D5E32E-331E-1757-89E3-05656986E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7821" y="5328287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072A88B-658F-4A91-CEC0-4CABA2AC845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880" y="53259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8AF84E-06CE-1292-BBF5-63752172D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0073" y="533063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1">
              <a:extLst>
                <a:ext uri="{FF2B5EF4-FFF2-40B4-BE49-F238E27FC236}">
                  <a16:creationId xmlns:a16="http://schemas.microsoft.com/office/drawing/2014/main" id="{C2BE663D-8908-F904-ACF7-918465B521F1}"/>
                </a:ext>
              </a:extLst>
            </p:cNvPr>
            <p:cNvSpPr txBox="1"/>
            <p:nvPr/>
          </p:nvSpPr>
          <p:spPr>
            <a:xfrm>
              <a:off x="8050262" y="581280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06" name="C1">
              <a:extLst>
                <a:ext uri="{FF2B5EF4-FFF2-40B4-BE49-F238E27FC236}">
                  <a16:creationId xmlns:a16="http://schemas.microsoft.com/office/drawing/2014/main" id="{548403AD-8722-51E3-93AF-2F5D62EC1A35}"/>
                </a:ext>
              </a:extLst>
            </p:cNvPr>
            <p:cNvSpPr txBox="1"/>
            <p:nvPr/>
          </p:nvSpPr>
          <p:spPr>
            <a:xfrm>
              <a:off x="8597964" y="578082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7" name="C1">
              <a:extLst>
                <a:ext uri="{FF2B5EF4-FFF2-40B4-BE49-F238E27FC236}">
                  <a16:creationId xmlns:a16="http://schemas.microsoft.com/office/drawing/2014/main" id="{D02D49FA-679D-827D-3D80-50F9B0477808}"/>
                </a:ext>
              </a:extLst>
            </p:cNvPr>
            <p:cNvSpPr txBox="1"/>
            <p:nvPr/>
          </p:nvSpPr>
          <p:spPr>
            <a:xfrm>
              <a:off x="9133942" y="579269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8" name="C1">
              <a:extLst>
                <a:ext uri="{FF2B5EF4-FFF2-40B4-BE49-F238E27FC236}">
                  <a16:creationId xmlns:a16="http://schemas.microsoft.com/office/drawing/2014/main" id="{D32173AB-78B6-4BE2-14F7-AEA09BF21DD2}"/>
                </a:ext>
              </a:extLst>
            </p:cNvPr>
            <p:cNvSpPr txBox="1"/>
            <p:nvPr/>
          </p:nvSpPr>
          <p:spPr>
            <a:xfrm>
              <a:off x="9654445" y="578548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9" name="C1">
              <a:extLst>
                <a:ext uri="{FF2B5EF4-FFF2-40B4-BE49-F238E27FC236}">
                  <a16:creationId xmlns:a16="http://schemas.microsoft.com/office/drawing/2014/main" id="{9C52A62A-F652-9417-9769-994EE9AF2762}"/>
                </a:ext>
              </a:extLst>
            </p:cNvPr>
            <p:cNvSpPr txBox="1"/>
            <p:nvPr/>
          </p:nvSpPr>
          <p:spPr>
            <a:xfrm>
              <a:off x="10163356" y="579269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10" name="C1">
              <a:extLst>
                <a:ext uri="{FF2B5EF4-FFF2-40B4-BE49-F238E27FC236}">
                  <a16:creationId xmlns:a16="http://schemas.microsoft.com/office/drawing/2014/main" id="{DD29D00C-5A0A-0A79-12AF-0F3CBCD4416A}"/>
                </a:ext>
              </a:extLst>
            </p:cNvPr>
            <p:cNvSpPr txBox="1"/>
            <p:nvPr/>
          </p:nvSpPr>
          <p:spPr>
            <a:xfrm>
              <a:off x="10674118" y="580231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11" name="C1">
              <a:extLst>
                <a:ext uri="{FF2B5EF4-FFF2-40B4-BE49-F238E27FC236}">
                  <a16:creationId xmlns:a16="http://schemas.microsoft.com/office/drawing/2014/main" id="{3880DEE2-ADFE-4F71-180E-F8978F25E70F}"/>
                </a:ext>
              </a:extLst>
            </p:cNvPr>
            <p:cNvSpPr txBox="1"/>
            <p:nvPr/>
          </p:nvSpPr>
          <p:spPr>
            <a:xfrm>
              <a:off x="11198947" y="580098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12" name="C1">
              <a:extLst>
                <a:ext uri="{FF2B5EF4-FFF2-40B4-BE49-F238E27FC236}">
                  <a16:creationId xmlns:a16="http://schemas.microsoft.com/office/drawing/2014/main" id="{202F3E95-A778-3B50-D971-807C91965B76}"/>
                </a:ext>
              </a:extLst>
            </p:cNvPr>
            <p:cNvSpPr txBox="1"/>
            <p:nvPr/>
          </p:nvSpPr>
          <p:spPr>
            <a:xfrm>
              <a:off x="11724139" y="579137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13" name="A0">
              <a:extLst>
                <a:ext uri="{FF2B5EF4-FFF2-40B4-BE49-F238E27FC236}">
                  <a16:creationId xmlns:a16="http://schemas.microsoft.com/office/drawing/2014/main" id="{BB5549BA-A781-4C53-C80A-8593FF26546D}"/>
                </a:ext>
              </a:extLst>
            </p:cNvPr>
            <p:cNvSpPr txBox="1"/>
            <p:nvPr/>
          </p:nvSpPr>
          <p:spPr>
            <a:xfrm>
              <a:off x="6975866" y="558418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4" name="A0">
              <a:extLst>
                <a:ext uri="{FF2B5EF4-FFF2-40B4-BE49-F238E27FC236}">
                  <a16:creationId xmlns:a16="http://schemas.microsoft.com/office/drawing/2014/main" id="{3AB3E5B9-DE83-867D-6D2C-9C6C5E1831BF}"/>
                </a:ext>
              </a:extLst>
            </p:cNvPr>
            <p:cNvSpPr txBox="1"/>
            <p:nvPr/>
          </p:nvSpPr>
          <p:spPr>
            <a:xfrm>
              <a:off x="7486219" y="5582693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5" name="A0">
              <a:extLst>
                <a:ext uri="{FF2B5EF4-FFF2-40B4-BE49-F238E27FC236}">
                  <a16:creationId xmlns:a16="http://schemas.microsoft.com/office/drawing/2014/main" id="{BD606446-45A0-F20C-4712-4C207DEB8071}"/>
                </a:ext>
              </a:extLst>
            </p:cNvPr>
            <p:cNvSpPr txBox="1"/>
            <p:nvPr/>
          </p:nvSpPr>
          <p:spPr>
            <a:xfrm>
              <a:off x="8052964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6" name="A0">
              <a:extLst>
                <a:ext uri="{FF2B5EF4-FFF2-40B4-BE49-F238E27FC236}">
                  <a16:creationId xmlns:a16="http://schemas.microsoft.com/office/drawing/2014/main" id="{3301717F-F38D-A68B-713D-C90B8584A088}"/>
                </a:ext>
              </a:extLst>
            </p:cNvPr>
            <p:cNvSpPr txBox="1"/>
            <p:nvPr/>
          </p:nvSpPr>
          <p:spPr>
            <a:xfrm>
              <a:off x="8571588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7" name="A0">
              <a:extLst>
                <a:ext uri="{FF2B5EF4-FFF2-40B4-BE49-F238E27FC236}">
                  <a16:creationId xmlns:a16="http://schemas.microsoft.com/office/drawing/2014/main" id="{D371960A-040B-C882-E676-659E8EE3B4D9}"/>
                </a:ext>
              </a:extLst>
            </p:cNvPr>
            <p:cNvSpPr txBox="1"/>
            <p:nvPr/>
          </p:nvSpPr>
          <p:spPr>
            <a:xfrm>
              <a:off x="9117529" y="5591460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8" name="A0">
              <a:extLst>
                <a:ext uri="{FF2B5EF4-FFF2-40B4-BE49-F238E27FC236}">
                  <a16:creationId xmlns:a16="http://schemas.microsoft.com/office/drawing/2014/main" id="{E73F691F-9917-A96D-58C8-FF6EDEDC8576}"/>
                </a:ext>
              </a:extLst>
            </p:cNvPr>
            <p:cNvSpPr txBox="1"/>
            <p:nvPr/>
          </p:nvSpPr>
          <p:spPr>
            <a:xfrm>
              <a:off x="9642601" y="5580849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21" name="A0">
              <a:extLst>
                <a:ext uri="{FF2B5EF4-FFF2-40B4-BE49-F238E27FC236}">
                  <a16:creationId xmlns:a16="http://schemas.microsoft.com/office/drawing/2014/main" id="{85F359CE-261A-7754-7940-59459208D812}"/>
                </a:ext>
              </a:extLst>
            </p:cNvPr>
            <p:cNvSpPr txBox="1"/>
            <p:nvPr/>
          </p:nvSpPr>
          <p:spPr>
            <a:xfrm>
              <a:off x="5463731" y="5350585"/>
              <a:ext cx="531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#</a:t>
              </a:r>
              <a:endParaRPr lang="en-US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B111A3-C6BB-F7D4-C729-2F8A6107847A}"/>
              </a:ext>
            </a:extLst>
          </p:cNvPr>
          <p:cNvGrpSpPr/>
          <p:nvPr/>
        </p:nvGrpSpPr>
        <p:grpSpPr>
          <a:xfrm>
            <a:off x="5004240" y="4685169"/>
            <a:ext cx="6201505" cy="532039"/>
            <a:chOff x="5004240" y="4685169"/>
            <a:chExt cx="6201505" cy="532039"/>
          </a:xfrm>
        </p:grpSpPr>
        <p:sp>
          <p:nvSpPr>
            <p:cNvPr id="120" name="Right Brace 119">
              <a:extLst>
                <a:ext uri="{FF2B5EF4-FFF2-40B4-BE49-F238E27FC236}">
                  <a16:creationId xmlns:a16="http://schemas.microsoft.com/office/drawing/2014/main" id="{BF8267A2-96E3-3938-1F00-0A8CEC68AD65}"/>
                </a:ext>
              </a:extLst>
            </p:cNvPr>
            <p:cNvSpPr/>
            <p:nvPr/>
          </p:nvSpPr>
          <p:spPr>
            <a:xfrm rot="16200000">
              <a:off x="8014438" y="2536665"/>
              <a:ext cx="161882" cy="5199204"/>
            </a:xfrm>
            <a:prstGeom prst="rightBrace">
              <a:avLst>
                <a:gd name="adj1" fmla="val 1060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8FAF202-19A1-94FB-3D8B-7CF45998B6AF}"/>
                    </a:ext>
                  </a:extLst>
                </p:cNvPr>
                <p:cNvSpPr txBox="1"/>
                <p:nvPr/>
              </p:nvSpPr>
              <p:spPr>
                <a:xfrm>
                  <a:off x="5004240" y="4685169"/>
                  <a:ext cx="6201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Current job: Check whether this substring is in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SQUARES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8FAF202-19A1-94FB-3D8B-7CF45998B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240" y="4685169"/>
                  <a:ext cx="620150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0440170-3F9B-DD23-0BE4-C233D44165F3}"/>
                  </a:ext>
                </a:extLst>
              </p:cNvPr>
              <p:cNvSpPr/>
              <p:nvPr/>
            </p:nvSpPr>
            <p:spPr>
              <a:xfrm>
                <a:off x="1119848" y="1182089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0440170-3F9B-DD23-0BE4-C233D4416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48" y="1182089"/>
                <a:ext cx="10302825" cy="2562885"/>
              </a:xfrm>
              <a:prstGeom prst="rect">
                <a:avLst/>
              </a:prstGeom>
              <a:blipFill>
                <a:blip r:embed="rId7"/>
                <a:stretch>
                  <a:fillRect l="-591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07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BCA9B-4710-CE60-E562-2238FF7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B649-116A-2178-FFE1-B9611509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49"/>
            <a:ext cx="10515600" cy="1325563"/>
          </a:xfrm>
        </p:spPr>
        <p:txBody>
          <a:bodyPr/>
          <a:lstStyle/>
          <a:p>
            <a:r>
              <a:rPr lang="en-US" dirty="0"/>
              <a:t>Decomposing into squares in polynomial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31B32-3AD6-037B-4BDB-C8D36454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E7CAEAA3-B91B-A62A-ACC3-E1C79451A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4143580"/>
                <a:ext cx="11110253" cy="24172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Outer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)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iterations; inner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We can 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E7CAEAA3-B91B-A62A-ACC3-E1C79451A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4143580"/>
                <a:ext cx="11110253" cy="2417239"/>
              </a:xfrm>
              <a:blipFill>
                <a:blip r:embed="rId2"/>
                <a:stretch>
                  <a:fillRect l="-987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FF379A-06D1-448D-A914-C403829EB25D}"/>
                  </a:ext>
                </a:extLst>
              </p:cNvPr>
              <p:cNvSpPr/>
              <p:nvPr/>
            </p:nvSpPr>
            <p:spPr>
              <a:xfrm>
                <a:off x="1302042" y="1535103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FF379A-06D1-448D-A914-C403829EB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42" y="1535103"/>
                <a:ext cx="10302825" cy="2562885"/>
              </a:xfrm>
              <a:prstGeom prst="rect">
                <a:avLst/>
              </a:prstGeom>
              <a:blipFill>
                <a:blip r:embed="rId3"/>
                <a:stretch>
                  <a:fillRect l="-591" b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9AB2-A295-049E-BE48-D5C1D926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complexity: Theory vs.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A6C20-4B78-1E71-E431-6E5B6DC20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" y="1690688"/>
                <a:ext cx="11574780" cy="478853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OBJECTION:</a:t>
                </a:r>
                <a:r>
                  <a:rPr lang="en-US" dirty="0"/>
                  <a:t> “In an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</a:t>
                </a:r>
                <a:r>
                  <a:rPr lang="en-US" dirty="0"/>
                  <a:t> course, or in the computing </a:t>
                </a:r>
                <a:r>
                  <a:rPr lang="en-US" dirty="0">
                    <a:solidFill>
                      <a:schemeClr val="accent1"/>
                    </a:solidFill>
                  </a:rPr>
                  <a:t>industry</a:t>
                </a:r>
                <a:r>
                  <a:rPr lang="en-US" dirty="0"/>
                  <a:t>, we would say that we can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there something wrong with the Turing machine model?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0A6C20-4B78-1E71-E431-6E5B6DC20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" y="1690688"/>
                <a:ext cx="11574780" cy="4788535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9ED9-2AAB-1AD3-0ABD-8C8FDD94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8060B-F8F3-A59E-5A02-608BAED0FB52}"/>
                  </a:ext>
                </a:extLst>
              </p:cNvPr>
              <p:cNvSpPr txBox="1"/>
              <p:nvPr/>
            </p:nvSpPr>
            <p:spPr>
              <a:xfrm>
                <a:off x="5707381" y="3900289"/>
                <a:ext cx="45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iterations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8060B-F8F3-A59E-5A02-608BAED0F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1" y="3900289"/>
                <a:ext cx="454914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1711CF-405D-30B5-117F-B940062FAD05}"/>
                  </a:ext>
                </a:extLst>
              </p:cNvPr>
              <p:cNvSpPr txBox="1"/>
              <p:nvPr/>
            </p:nvSpPr>
            <p:spPr>
              <a:xfrm>
                <a:off x="5707381" y="4441700"/>
                <a:ext cx="408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per iteration </a:t>
                </a:r>
                <a:r>
                  <a:rPr lang="en-US" dirty="0"/>
                  <a:t>“in practice”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1711CF-405D-30B5-117F-B940062F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81" y="4441700"/>
                <a:ext cx="408214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87CD29-E5A3-FFB5-8E6B-F92933A43B14}"/>
                  </a:ext>
                </a:extLst>
              </p:cNvPr>
              <p:cNvSpPr/>
              <p:nvPr/>
            </p:nvSpPr>
            <p:spPr>
              <a:xfrm>
                <a:off x="1259477" y="3244334"/>
                <a:ext cx="4082143" cy="2105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Given an array of bits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reject</a:t>
                </a: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87CD29-E5A3-FFB5-8E6B-F92933A43B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77" y="3244334"/>
                <a:ext cx="4082143" cy="2105889"/>
              </a:xfrm>
              <a:prstGeom prst="rect">
                <a:avLst/>
              </a:prstGeom>
              <a:blipFill>
                <a:blip r:embed="rId5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5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CF03-9404-4189-A38A-19F7EEEF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complexity: Theory vs.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3A324-97C2-3D2A-C5E6-BCE23124C8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914" y="1690688"/>
                <a:ext cx="10885715" cy="492782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RESPONSE:</a:t>
                </a:r>
                <a:r>
                  <a:rPr lang="en-US" dirty="0"/>
                  <a:t> In this course, we are not concerned about the distinction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The Turing machine model is arguably inappropriate for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fine‑grained</a:t>
                </a:r>
                <a:r>
                  <a:rPr lang="en-US" dirty="0"/>
                  <a:t> time complexity… but that’s not our mission</a:t>
                </a:r>
              </a:p>
              <a:p>
                <a:r>
                  <a:rPr lang="en-US" dirty="0"/>
                  <a:t>We are trying to understand the boundary between 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intractable</a:t>
                </a:r>
                <a:r>
                  <a:rPr lang="en-US" dirty="0"/>
                  <a:t>.</a:t>
                </a:r>
                <a:r>
                  <a:rPr lang="en-US" dirty="0">
                    <a:solidFill>
                      <a:schemeClr val="accent1"/>
                    </a:solidFill>
                  </a:rPr>
                  <a:t> Feasible </a:t>
                </a:r>
                <a:r>
                  <a:rPr lang="en-US" dirty="0"/>
                  <a:t>vs.</a:t>
                </a:r>
                <a:r>
                  <a:rPr lang="en-US" dirty="0">
                    <a:solidFill>
                      <a:schemeClr val="accent1"/>
                    </a:solidFill>
                  </a:rPr>
                  <a:t> infeasible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Is the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usable</a:t>
                </a:r>
                <a:r>
                  <a:rPr lang="en-US" dirty="0"/>
                  <a:t>, or is it so slow that it’s practically </a:t>
                </a:r>
                <a:r>
                  <a:rPr lang="en-US" dirty="0">
                    <a:solidFill>
                      <a:schemeClr val="accent1"/>
                    </a:solidFill>
                  </a:rPr>
                  <a:t>worthless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3A324-97C2-3D2A-C5E6-BCE23124C8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914" y="1690688"/>
                <a:ext cx="10885715" cy="4927826"/>
              </a:xfrm>
              <a:blipFill>
                <a:blip r:embed="rId2"/>
                <a:stretch>
                  <a:fillRect l="-1008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6163-33DE-4B00-D5EF-D5E3AF6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4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9FE2-C320-BF50-4862-69A0C1BC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Turing machine model a good model?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085D-98BE-A39E-2497-E564F773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825625"/>
            <a:ext cx="10940143" cy="4351338"/>
          </a:xfrm>
        </p:spPr>
        <p:txBody>
          <a:bodyPr/>
          <a:lstStyle/>
          <a:p>
            <a:r>
              <a:rPr lang="en-US" dirty="0"/>
              <a:t>Switching between </a:t>
            </a:r>
            <a:r>
              <a:rPr lang="en-US" dirty="0">
                <a:solidFill>
                  <a:schemeClr val="accent1"/>
                </a:solidFill>
              </a:rPr>
              <a:t>two reasonable models </a:t>
            </a:r>
            <a:r>
              <a:rPr lang="en-US" dirty="0"/>
              <a:t>of computation can sometimes make the difference between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time and </a:t>
            </a:r>
            <a:r>
              <a:rPr lang="en-US" dirty="0">
                <a:solidFill>
                  <a:schemeClr val="accent1"/>
                </a:solidFill>
              </a:rPr>
              <a:t>quadratic</a:t>
            </a:r>
            <a:r>
              <a:rPr lang="en-US" dirty="0"/>
              <a:t> time</a:t>
            </a:r>
          </a:p>
          <a:p>
            <a:r>
              <a:rPr lang="en-US" dirty="0"/>
              <a:t>Could it ever make the difference between </a:t>
            </a:r>
            <a:r>
              <a:rPr lang="en-US" dirty="0">
                <a:solidFill>
                  <a:schemeClr val="accent1"/>
                </a:solidFill>
              </a:rPr>
              <a:t>polynomial</a:t>
            </a:r>
            <a:r>
              <a:rPr lang="en-US" dirty="0"/>
              <a:t> time and </a:t>
            </a:r>
            <a:r>
              <a:rPr lang="en-US" dirty="0">
                <a:solidFill>
                  <a:schemeClr val="accent1"/>
                </a:solidFill>
              </a:rPr>
              <a:t>exponential</a:t>
            </a:r>
            <a:r>
              <a:rPr lang="en-US" dirty="0"/>
              <a:t> time?</a:t>
            </a:r>
          </a:p>
          <a:p>
            <a:r>
              <a:rPr lang="en-US" dirty="0"/>
              <a:t>For example, what happens if we use a </a:t>
            </a:r>
            <a:r>
              <a:rPr lang="en-US" dirty="0">
                <a:solidFill>
                  <a:schemeClr val="accent1"/>
                </a:solidFill>
              </a:rPr>
              <a:t>multi-tape</a:t>
            </a:r>
            <a:r>
              <a:rPr lang="en-US" dirty="0"/>
              <a:t> Turing machine instead of a single-tape Turing machine?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F805-8342-6A1E-595E-AF25919C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7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D5D-68DD-7977-DF23-B681D4A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 positive integer,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84CB5-131A-3202-A7FC-6D5AC0C4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/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blipFill>
                <a:blip r:embed="rId3"/>
                <a:stretch>
                  <a:fillRect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Efficiently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using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2526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sketch: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deciding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our simulation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by a one-tape machine…</a:t>
                </a:r>
              </a:p>
              <a:p>
                <a:r>
                  <a:rPr lang="en-US" dirty="0"/>
                  <a:t>To simulate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scan back and forth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cells of the tape</a:t>
                </a:r>
              </a:p>
              <a:p>
                <a:r>
                  <a:rPr lang="en-US" dirty="0"/>
                  <a:t>Therefore, simulating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Overall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2526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3658-F8F3-514D-EBC1-961D6838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9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7CFFF-8B75-E8D4-1A20-665CACAB84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7CFFF-8B75-E8D4-1A20-665CACAB8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5A7C5-230E-32B2-ED66-834016F0EC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3080"/>
                <a:ext cx="10515600" cy="40005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Conclusion: We could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using one-tape Turing machines or using multi-tape Turing machines</a:t>
                </a:r>
              </a:p>
              <a:p>
                <a:r>
                  <a:rPr lang="en-US" dirty="0"/>
                  <a:t>Either way, we get </a:t>
                </a:r>
                <a:r>
                  <a:rPr lang="en-US" dirty="0">
                    <a:solidFill>
                      <a:schemeClr val="accent1"/>
                    </a:solidFill>
                  </a:rPr>
                  <a:t>the exact same set of languages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5A7C5-230E-32B2-ED66-834016F0EC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3080"/>
                <a:ext cx="10515600" cy="400050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23AD-BFBD-1CB1-7903-D65EA422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0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1768D6-D5CD-0616-AD8D-137129B32B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1768D6-D5CD-0616-AD8D-137129B3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7E812-83E7-3C25-6E5E-99607654A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359" y="1690688"/>
                <a:ext cx="11096897" cy="4877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Similarly, many other “realistic” models of computation can be simulated by one-tape Turing machines with at most a polynomial slowdown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TMs with two-way-infinite tapes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TMs with two-dimensional tape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TMs that can “teleport” to a specified location on their tape in a single step</a:t>
                </a:r>
              </a:p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extremely </a:t>
                </a:r>
                <a:r>
                  <a:rPr lang="en-US" dirty="0">
                    <a:solidFill>
                      <a:schemeClr val="accent1"/>
                    </a:solidFill>
                  </a:rPr>
                  <a:t>robust</a:t>
                </a:r>
                <a:r>
                  <a:rPr lang="en-US" dirty="0"/>
                  <a:t> against modifications to the model of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7E812-83E7-3C25-6E5E-99607654A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59" y="1690688"/>
                <a:ext cx="11096897" cy="4877751"/>
              </a:xfrm>
              <a:blipFill>
                <a:blip r:embed="rId3"/>
                <a:stretch>
                  <a:fillRect l="-934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FFA3C-A05B-A9B9-CB8A-A043B48C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90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8DF-407A-C4A5-5CDD-095C0D9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2"/>
            <a:ext cx="10515600" cy="1325563"/>
          </a:xfrm>
        </p:spPr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E99E-CC18-5FBB-0645-63994637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27" y="1501796"/>
            <a:ext cx="11396694" cy="50927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Going forward, when we analyze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algorithms, we will not actually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that they run in polynomial time… we will just assert it</a:t>
            </a:r>
          </a:p>
          <a:p>
            <a:pPr lvl="1"/>
            <a:r>
              <a:rPr lang="en-US" dirty="0"/>
              <a:t>In each case, one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rigorously prove the time bound by describing a TM implementation and reasoning about the motions of the heads… but this is tedious</a:t>
            </a:r>
          </a:p>
          <a:p>
            <a:pPr lvl="1"/>
            <a:r>
              <a:rPr lang="en-US" dirty="0"/>
              <a:t>Note: We still insist </a:t>
            </a:r>
            <a:r>
              <a:rPr lang="en-US"/>
              <a:t>on proofs </a:t>
            </a:r>
            <a:r>
              <a:rPr lang="en-US" dirty="0"/>
              <a:t>of </a:t>
            </a:r>
            <a:r>
              <a:rPr lang="en-US" dirty="0">
                <a:solidFill>
                  <a:schemeClr val="accent1"/>
                </a:solidFill>
              </a:rPr>
              <a:t>correctness</a:t>
            </a:r>
            <a:r>
              <a:rPr lang="en-US" dirty="0"/>
              <a:t>, just not efficiency</a:t>
            </a:r>
          </a:p>
          <a:p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problem set 5</a:t>
            </a:r>
            <a:r>
              <a:rPr lang="en-US" dirty="0"/>
              <a:t> and beyond</a:t>
            </a:r>
          </a:p>
          <a:p>
            <a:r>
              <a:rPr lang="en-US" dirty="0"/>
              <a:t>Nevertheless, the Turing machine model remains extremely valuable for us, because it tells us what an </a:t>
            </a:r>
            <a:r>
              <a:rPr lang="en-US" dirty="0">
                <a:solidFill>
                  <a:schemeClr val="accent1"/>
                </a:solidFill>
              </a:rPr>
              <a:t>arbitrary</a:t>
            </a:r>
            <a:r>
              <a:rPr lang="en-US" dirty="0"/>
              <a:t> poly-time algorithm looks like!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4CBC-0A19-BDD4-6744-0D977ED5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908323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simultaneously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908323" cy="4800155"/>
              </a:xfrm>
              <a:blipFill>
                <a:blip r:embed="rId3"/>
                <a:stretch>
                  <a:fillRect l="-950" r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7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6D28-A7C2-B596-986B-60E5756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asymptotic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50316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B4B8821-F2AF-3ABD-D144-0B24497F50F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50316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A989-2257-92CE-ED54-F32B1FF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4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Note: 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not just for time complexity!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B6E6CE-57C8-50A3-DD53-3EEC0938B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use asymptotic notation (big-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etc.) any time we are trying to understand some kind of “</a:t>
                </a:r>
                <a:r>
                  <a:rPr lang="en-US" dirty="0">
                    <a:solidFill>
                      <a:schemeClr val="accent1"/>
                    </a:solidFill>
                  </a:rPr>
                  <a:t>scaling behavior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For example,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connected,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edges</a:t>
                </a:r>
              </a:p>
              <a:p>
                <a:r>
                  <a:rPr lang="en-US" dirty="0"/>
                  <a:t>Admittedly, we are especially interested in time complexity…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10D6B-8D07-530A-6CA5-B896354E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F2818-EFA3-7E3E-F965-6EFED2B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358A-6288-30A3-15A9-728A962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especially interested in the distinction between a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an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Exponentials grow much faster than polynomials!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346"/>
                <a:ext cx="10607936" cy="4597497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9E54-8E25-4645-F2AB-A6B8C2C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5BA-7702-1306-6195-FC282A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  <a:blipFill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D384-F1B0-6BC4-76C8-82FD241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/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Claim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constant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150710</TotalTime>
  <Words>1805</Words>
  <Application>Microsoft Office PowerPoint</Application>
  <PresentationFormat>Widescreen</PresentationFormat>
  <Paragraphs>221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Asymptotic analysis</vt:lpstr>
      <vt:lpstr>Big-O, big-Ω, and big-Θ</vt:lpstr>
      <vt:lpstr>Little-o notation</vt:lpstr>
      <vt:lpstr>Little-ω notation</vt:lpstr>
      <vt:lpstr>Summary of asymptotic notation</vt:lpstr>
      <vt:lpstr>Note: Big-O is not just for time complexity!</vt:lpstr>
      <vt:lpstr>Exponential vs. polynomial</vt:lpstr>
      <vt:lpstr>Exponential vs. polynomial</vt:lpstr>
      <vt:lpstr>Which problems can be solved through computation?</vt:lpstr>
      <vt:lpstr>The complexity class "P"</vt:lpstr>
      <vt:lpstr>"P": Our model of tractability</vt:lpstr>
      <vt:lpstr>Example: Primality testing</vt:lpstr>
      <vt:lpstr>Example: Decompositions into squares</vt:lpstr>
      <vt:lpstr>Decomposing into squares in polynomial time</vt:lpstr>
      <vt:lpstr>Decomposing into squares in polynomial time</vt:lpstr>
      <vt:lpstr>Decomposing into squares in polynomial time</vt:lpstr>
      <vt:lpstr>Decomposing into squares in polynomial time</vt:lpstr>
      <vt:lpstr>Time complexity: Theory vs. practice</vt:lpstr>
      <vt:lpstr>Time complexity: Theory vs. practice</vt:lpstr>
      <vt:lpstr>Is the Turing machine model a good model? </vt:lpstr>
      <vt:lpstr>Multi-tape Turing machines, revisited</vt:lpstr>
      <vt:lpstr>Efficiently simulating k tapes using one tape</vt:lpstr>
      <vt:lpstr>Robustness of "P"</vt:lpstr>
      <vt:lpstr>Robustness of "P"</vt:lpstr>
      <vt:lpstr>Note on standards of rigor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492</cp:revision>
  <dcterms:created xsi:type="dcterms:W3CDTF">2022-12-12T23:26:37Z</dcterms:created>
  <dcterms:modified xsi:type="dcterms:W3CDTF">2024-04-11T17:42:45Z</dcterms:modified>
</cp:coreProperties>
</file>