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10" r:id="rId2"/>
    <p:sldId id="448" r:id="rId3"/>
    <p:sldId id="449" r:id="rId4"/>
    <p:sldId id="451" r:id="rId5"/>
    <p:sldId id="453" r:id="rId6"/>
    <p:sldId id="627" r:id="rId7"/>
    <p:sldId id="630" r:id="rId8"/>
    <p:sldId id="635" r:id="rId9"/>
    <p:sldId id="636" r:id="rId10"/>
    <p:sldId id="644" r:id="rId11"/>
    <p:sldId id="643" r:id="rId12"/>
    <p:sldId id="911" r:id="rId13"/>
    <p:sldId id="816" r:id="rId14"/>
    <p:sldId id="817" r:id="rId15"/>
    <p:sldId id="818" r:id="rId16"/>
    <p:sldId id="841" r:id="rId17"/>
    <p:sldId id="842" r:id="rId18"/>
    <p:sldId id="658" r:id="rId19"/>
    <p:sldId id="656" r:id="rId20"/>
    <p:sldId id="641" r:id="rId21"/>
    <p:sldId id="84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2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4" Type="http://schemas.openxmlformats.org/officeDocument/2006/relationships/image" Target="../media/image9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3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5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0.png"/><Relationship Id="rId2" Type="http://schemas.openxmlformats.org/officeDocument/2006/relationships/image" Target="../media/image16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0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1.png"/><Relationship Id="rId4" Type="http://schemas.openxmlformats.org/officeDocument/2006/relationships/image" Target="../media/image118.png"/><Relationship Id="rId9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51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18.png"/><Relationship Id="rId10" Type="http://schemas.openxmlformats.org/officeDocument/2006/relationships/image" Target="../media/image127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60.png"/><Relationship Id="rId7" Type="http://schemas.openxmlformats.org/officeDocument/2006/relationships/image" Target="../media/image1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18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106637-CDDD-D22F-A0CA-3494AE792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define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-tape Turing machine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that also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391C4-4B76-96EE-0EA3-6F60FCA177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E703-FCFF-4331-6301-33989039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4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82904F-5D29-D4D7-C6E5-347706E4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Alphabet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69E6AF-2592-F7E0-2E0F-5D8EA4FF1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945" y="1614948"/>
                <a:ext cx="11735912" cy="508082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̲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An underline represents a </a:t>
                </a:r>
                <a:r>
                  <a:rPr lang="en-US" dirty="0">
                    <a:solidFill>
                      <a:schemeClr val="accent1"/>
                    </a:solidFill>
                  </a:rPr>
                  <a:t>simulated head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New alphabet: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One symbol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one “simulated column”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Technicality: Encode input over the alphabet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/>
                                <m:e/>
                              </m:eqAr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,              </m:t>
                        </m:r>
                      </m:e>
                    </m:d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23FEC-3A86-38F0-C242-33F5944B6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945" y="1614948"/>
                <a:ext cx="11735912" cy="5080820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E158D-DE61-8D0C-8C81-2F43923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778FBA-A61C-D7CA-4757-B610888AA50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91315" y="3080708"/>
              <a:ext cx="703942" cy="111252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F778FBA-A61C-D7CA-4757-B610888AA5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692116"/>
                  </p:ext>
                </p:extLst>
              </p:nvPr>
            </p:nvGraphicFramePr>
            <p:xfrm>
              <a:off x="4891315" y="3080708"/>
              <a:ext cx="703942" cy="111252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639" r="-172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62" t="-101639" r="-172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01639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81AD61-2E5A-7094-6166-A7C447878B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21540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E81AD61-2E5A-7094-6166-A7C447878B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590582"/>
                  </p:ext>
                </p:extLst>
              </p:nvPr>
            </p:nvGraphicFramePr>
            <p:xfrm>
              <a:off x="7421540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639" r="-2586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62" t="-101639" r="-2586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62" t="-201639" r="-2586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1639" r="-2586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A27EA8A-62E3-0156-A657-17D3B129CC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411028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A27EA8A-62E3-0156-A657-17D3B129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0394928"/>
                  </p:ext>
                </p:extLst>
              </p:nvPr>
            </p:nvGraphicFramePr>
            <p:xfrm>
              <a:off x="8411028" y="5007484"/>
              <a:ext cx="703942" cy="148336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55" t="-1639" r="-170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55" t="-101639" r="-17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7324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55" t="-201639" r="-17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301639" r="-17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26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76154-E025-5AD4-2739-583FFED3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369824-A036-D0DD-AB49-2F01A4343D03}"/>
              </a:ext>
            </a:extLst>
          </p:cNvPr>
          <p:cNvCxnSpPr>
            <a:cxnSpLocks/>
          </p:cNvCxnSpPr>
          <p:nvPr/>
        </p:nvCxnSpPr>
        <p:spPr>
          <a:xfrm>
            <a:off x="4280142" y="1989225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D9675C-C3A3-CED6-8077-14978FCE0443}"/>
              </a:ext>
            </a:extLst>
          </p:cNvPr>
          <p:cNvCxnSpPr>
            <a:cxnSpLocks/>
          </p:cNvCxnSpPr>
          <p:nvPr/>
        </p:nvCxnSpPr>
        <p:spPr>
          <a:xfrm flipH="1">
            <a:off x="0" y="1986278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A50BFF-8CB7-27AA-A3CF-25FF02D212E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3737486"/>
            <a:ext cx="12192000" cy="3612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9971A74-692C-92D8-C860-8E62BF34DA9C}"/>
              </a:ext>
            </a:extLst>
          </p:cNvPr>
          <p:cNvSpPr/>
          <p:nvPr/>
        </p:nvSpPr>
        <p:spPr>
          <a:xfrm>
            <a:off x="4282707" y="1992171"/>
            <a:ext cx="933772" cy="17851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A83EEB-60DD-7989-D507-AE64DDE37DF5}"/>
              </a:ext>
            </a:extLst>
          </p:cNvPr>
          <p:cNvSpPr/>
          <p:nvPr/>
        </p:nvSpPr>
        <p:spPr>
          <a:xfrm>
            <a:off x="11096612" y="1986278"/>
            <a:ext cx="950062" cy="1791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3E6A9E-7E14-1604-A6B9-FFC6953EEA0E}"/>
              </a:ext>
            </a:extLst>
          </p:cNvPr>
          <p:cNvSpPr/>
          <p:nvPr/>
        </p:nvSpPr>
        <p:spPr>
          <a:xfrm>
            <a:off x="5226297" y="1986278"/>
            <a:ext cx="5874081" cy="17910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9C6067-737D-C535-2C6E-94C1635683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99C6067-737D-C535-2C6E-94C1635683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15D6-8D1C-CFA1-197E-9DA53A72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54F19A-096E-7D0F-E618-65E7368985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5898" y="5139617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54F19A-096E-7D0F-E618-65E7368985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5898" y="5139617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1333" r="-14444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659" t="-1333" r="-1198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55" t="-100000" r="-144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659" t="-100000" r="-1198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55" t="-202667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659" t="-2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9" name="Table 98">
                <a:extLst>
                  <a:ext uri="{FF2B5EF4-FFF2-40B4-BE49-F238E27FC236}">
                    <a16:creationId xmlns:a16="http://schemas.microsoft.com/office/drawing/2014/main" id="{5809B7A8-6E6F-E847-1BF5-7B03E8F9F2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5898" y="5146276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9" name="Table 98">
                <a:extLst>
                  <a:ext uri="{FF2B5EF4-FFF2-40B4-BE49-F238E27FC236}">
                    <a16:creationId xmlns:a16="http://schemas.microsoft.com/office/drawing/2014/main" id="{5809B7A8-6E6F-E847-1BF5-7B03E8F9F2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85898" y="5146276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8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90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1333" r="-144444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1333" r="-1198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100000" r="-144444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0659" t="-100000" r="-1198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02667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2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3CBD37-2143-449A-8AD6-C01190435AA3}"/>
              </a:ext>
            </a:extLst>
          </p:cNvPr>
          <p:cNvCxnSpPr>
            <a:cxnSpLocks/>
          </p:cNvCxnSpPr>
          <p:nvPr/>
        </p:nvCxnSpPr>
        <p:spPr>
          <a:xfrm>
            <a:off x="5242352" y="1992172"/>
            <a:ext cx="58542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6165EF-896E-C148-330A-376128F4D3E1}"/>
              </a:ext>
            </a:extLst>
          </p:cNvPr>
          <p:cNvCxnSpPr>
            <a:cxnSpLocks/>
          </p:cNvCxnSpPr>
          <p:nvPr/>
        </p:nvCxnSpPr>
        <p:spPr>
          <a:xfrm>
            <a:off x="7187610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241CBC-CB3C-120C-5F43-F02095D02264}"/>
              </a:ext>
            </a:extLst>
          </p:cNvPr>
          <p:cNvCxnSpPr>
            <a:cxnSpLocks/>
          </p:cNvCxnSpPr>
          <p:nvPr/>
        </p:nvCxnSpPr>
        <p:spPr>
          <a:xfrm>
            <a:off x="8165805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D194E7-9571-B717-8C5E-D85152D719C7}"/>
              </a:ext>
            </a:extLst>
          </p:cNvPr>
          <p:cNvCxnSpPr>
            <a:cxnSpLocks/>
          </p:cNvCxnSpPr>
          <p:nvPr/>
        </p:nvCxnSpPr>
        <p:spPr>
          <a:xfrm>
            <a:off x="9122735" y="1992172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E92A8-18E6-C776-696E-F60B4D0D47D5}"/>
              </a:ext>
            </a:extLst>
          </p:cNvPr>
          <p:cNvCxnSpPr>
            <a:cxnSpLocks/>
          </p:cNvCxnSpPr>
          <p:nvPr/>
        </p:nvCxnSpPr>
        <p:spPr>
          <a:xfrm>
            <a:off x="10090298" y="1970907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63A67-96D5-1290-A098-5A27F0C33D5F}"/>
              </a:ext>
            </a:extLst>
          </p:cNvPr>
          <p:cNvCxnSpPr>
            <a:cxnSpLocks/>
          </p:cNvCxnSpPr>
          <p:nvPr/>
        </p:nvCxnSpPr>
        <p:spPr>
          <a:xfrm>
            <a:off x="11100391" y="1970907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0ABF83-FF5A-417C-A4EC-620536712360}"/>
              </a:ext>
            </a:extLst>
          </p:cNvPr>
          <p:cNvCxnSpPr>
            <a:cxnSpLocks/>
          </p:cNvCxnSpPr>
          <p:nvPr/>
        </p:nvCxnSpPr>
        <p:spPr>
          <a:xfrm>
            <a:off x="12046688" y="1992172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0">
            <a:extLst>
              <a:ext uri="{FF2B5EF4-FFF2-40B4-BE49-F238E27FC236}">
                <a16:creationId xmlns:a16="http://schemas.microsoft.com/office/drawing/2014/main" id="{8A64186E-43AA-3743-384B-D59964E1C541}"/>
              </a:ext>
            </a:extLst>
          </p:cNvPr>
          <p:cNvSpPr txBox="1"/>
          <p:nvPr/>
        </p:nvSpPr>
        <p:spPr>
          <a:xfrm>
            <a:off x="7432162" y="218362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6" name="B1">
            <a:extLst>
              <a:ext uri="{FF2B5EF4-FFF2-40B4-BE49-F238E27FC236}">
                <a16:creationId xmlns:a16="http://schemas.microsoft.com/office/drawing/2014/main" id="{DFE07C94-2AED-F967-5898-C5FE7DDDF481}"/>
              </a:ext>
            </a:extLst>
          </p:cNvPr>
          <p:cNvSpPr txBox="1"/>
          <p:nvPr/>
        </p:nvSpPr>
        <p:spPr>
          <a:xfrm>
            <a:off x="8378458" y="218362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8A8A368E-843A-5BB9-B62B-A566A1221909}"/>
              </a:ext>
            </a:extLst>
          </p:cNvPr>
          <p:cNvSpPr txBox="1"/>
          <p:nvPr/>
        </p:nvSpPr>
        <p:spPr>
          <a:xfrm>
            <a:off x="9367285" y="220825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cxnSp>
        <p:nvCxnSpPr>
          <p:cNvPr id="19" name="!!b">
            <a:extLst>
              <a:ext uri="{FF2B5EF4-FFF2-40B4-BE49-F238E27FC236}">
                <a16:creationId xmlns:a16="http://schemas.microsoft.com/office/drawing/2014/main" id="{441D0CB6-80ED-F00E-1B6E-06767A01E845}"/>
              </a:ext>
            </a:extLst>
          </p:cNvPr>
          <p:cNvCxnSpPr>
            <a:cxnSpLocks/>
          </p:cNvCxnSpPr>
          <p:nvPr/>
        </p:nvCxnSpPr>
        <p:spPr>
          <a:xfrm>
            <a:off x="5242352" y="3761951"/>
            <a:ext cx="5854260" cy="212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773D61F-0918-14D6-E1D6-506E5FD58787}"/>
              </a:ext>
            </a:extLst>
          </p:cNvPr>
          <p:cNvSpPr/>
          <p:nvPr/>
        </p:nvSpPr>
        <p:spPr>
          <a:xfrm>
            <a:off x="8502468" y="3482041"/>
            <a:ext cx="237484" cy="4572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A0">
                <a:extLst>
                  <a:ext uri="{FF2B5EF4-FFF2-40B4-BE49-F238E27FC236}">
                    <a16:creationId xmlns:a16="http://schemas.microsoft.com/office/drawing/2014/main" id="{225F3976-07F9-CD86-458A-2958CEB03CE9}"/>
                  </a:ext>
                </a:extLst>
              </p:cNvPr>
              <p:cNvSpPr txBox="1"/>
              <p:nvPr/>
            </p:nvSpPr>
            <p:spPr>
              <a:xfrm>
                <a:off x="10392652" y="218361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A0">
                <a:extLst>
                  <a:ext uri="{FF2B5EF4-FFF2-40B4-BE49-F238E27FC236}">
                    <a16:creationId xmlns:a16="http://schemas.microsoft.com/office/drawing/2014/main" id="{225F3976-07F9-CD86-458A-2958CEB0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18361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0">
                <a:extLst>
                  <a:ext uri="{FF2B5EF4-FFF2-40B4-BE49-F238E27FC236}">
                    <a16:creationId xmlns:a16="http://schemas.microsoft.com/office/drawing/2014/main" id="{917C6F2C-3CAD-3FAA-24D2-2D2608DCB66B}"/>
                  </a:ext>
                </a:extLst>
              </p:cNvPr>
              <p:cNvSpPr txBox="1"/>
              <p:nvPr/>
            </p:nvSpPr>
            <p:spPr>
              <a:xfrm>
                <a:off x="11338948" y="219527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A0">
                <a:extLst>
                  <a:ext uri="{FF2B5EF4-FFF2-40B4-BE49-F238E27FC236}">
                    <a16:creationId xmlns:a16="http://schemas.microsoft.com/office/drawing/2014/main" id="{917C6F2C-3CAD-3FAA-24D2-2D2608DC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195274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0">
            <a:extLst>
              <a:ext uri="{FF2B5EF4-FFF2-40B4-BE49-F238E27FC236}">
                <a16:creationId xmlns:a16="http://schemas.microsoft.com/office/drawing/2014/main" id="{1D7775C4-5543-BAE1-7F8A-5A31EAE03C0B}"/>
              </a:ext>
            </a:extLst>
          </p:cNvPr>
          <p:cNvSpPr txBox="1"/>
          <p:nvPr/>
        </p:nvSpPr>
        <p:spPr>
          <a:xfrm>
            <a:off x="7425307" y="299635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5" name="A0">
            <a:extLst>
              <a:ext uri="{FF2B5EF4-FFF2-40B4-BE49-F238E27FC236}">
                <a16:creationId xmlns:a16="http://schemas.microsoft.com/office/drawing/2014/main" id="{1DD0E68B-C7A4-0860-6C05-B1148875DB1A}"/>
              </a:ext>
            </a:extLst>
          </p:cNvPr>
          <p:cNvSpPr txBox="1"/>
          <p:nvPr/>
        </p:nvSpPr>
        <p:spPr>
          <a:xfrm>
            <a:off x="8371603" y="298045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26" name="A0">
            <a:extLst>
              <a:ext uri="{FF2B5EF4-FFF2-40B4-BE49-F238E27FC236}">
                <a16:creationId xmlns:a16="http://schemas.microsoft.com/office/drawing/2014/main" id="{40E78893-FB92-0BAC-692D-9BDC8A8EBE0C}"/>
              </a:ext>
            </a:extLst>
          </p:cNvPr>
          <p:cNvSpPr txBox="1"/>
          <p:nvPr/>
        </p:nvSpPr>
        <p:spPr>
          <a:xfrm>
            <a:off x="9353346" y="298572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7" name="A0">
            <a:extLst>
              <a:ext uri="{FF2B5EF4-FFF2-40B4-BE49-F238E27FC236}">
                <a16:creationId xmlns:a16="http://schemas.microsoft.com/office/drawing/2014/main" id="{835182A1-E2A0-FEE5-75C9-B6246E567BAF}"/>
              </a:ext>
            </a:extLst>
          </p:cNvPr>
          <p:cNvSpPr txBox="1"/>
          <p:nvPr/>
        </p:nvSpPr>
        <p:spPr>
          <a:xfrm>
            <a:off x="10331540" y="299838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A0">
                <a:extLst>
                  <a:ext uri="{FF2B5EF4-FFF2-40B4-BE49-F238E27FC236}">
                    <a16:creationId xmlns:a16="http://schemas.microsoft.com/office/drawing/2014/main" id="{F6384712-7C37-88B2-6593-5D3C5FE0B0BF}"/>
                  </a:ext>
                </a:extLst>
              </p:cNvPr>
              <p:cNvSpPr txBox="1"/>
              <p:nvPr/>
            </p:nvSpPr>
            <p:spPr>
              <a:xfrm>
                <a:off x="11353701" y="29804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A0">
                <a:extLst>
                  <a:ext uri="{FF2B5EF4-FFF2-40B4-BE49-F238E27FC236}">
                    <a16:creationId xmlns:a16="http://schemas.microsoft.com/office/drawing/2014/main" id="{F6384712-7C37-88B2-6593-5D3C5FE0B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701" y="298045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C2D1522-DE4F-48EB-B6A2-31E65AE1FE49}"/>
              </a:ext>
            </a:extLst>
          </p:cNvPr>
          <p:cNvSpPr/>
          <p:nvPr/>
        </p:nvSpPr>
        <p:spPr>
          <a:xfrm>
            <a:off x="7586711" y="2689967"/>
            <a:ext cx="222527" cy="4572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1">
            <a:extLst>
              <a:ext uri="{FF2B5EF4-FFF2-40B4-BE49-F238E27FC236}">
                <a16:creationId xmlns:a16="http://schemas.microsoft.com/office/drawing/2014/main" id="{AC7A96DA-7B52-5DBC-D1A8-D474E59B54C3}"/>
              </a:ext>
            </a:extLst>
          </p:cNvPr>
          <p:cNvSpPr txBox="1"/>
          <p:nvPr/>
        </p:nvSpPr>
        <p:spPr>
          <a:xfrm>
            <a:off x="7432162" y="218361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A0">
                <a:extLst>
                  <a:ext uri="{FF2B5EF4-FFF2-40B4-BE49-F238E27FC236}">
                    <a16:creationId xmlns:a16="http://schemas.microsoft.com/office/drawing/2014/main" id="{3491BB5D-357F-E54B-A333-AD32576B698D}"/>
                  </a:ext>
                </a:extLst>
              </p:cNvPr>
              <p:cNvSpPr txBox="1"/>
              <p:nvPr/>
            </p:nvSpPr>
            <p:spPr>
              <a:xfrm>
                <a:off x="8421909" y="297382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A0">
                <a:extLst>
                  <a:ext uri="{FF2B5EF4-FFF2-40B4-BE49-F238E27FC236}">
                    <a16:creationId xmlns:a16="http://schemas.microsoft.com/office/drawing/2014/main" id="{3491BB5D-357F-E54B-A333-AD32576B6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2973827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145EBD-52E2-5B90-BF9C-09AE8AEC5CE3}"/>
              </a:ext>
            </a:extLst>
          </p:cNvPr>
          <p:cNvCxnSpPr>
            <a:cxnSpLocks/>
          </p:cNvCxnSpPr>
          <p:nvPr/>
        </p:nvCxnSpPr>
        <p:spPr>
          <a:xfrm>
            <a:off x="6207079" y="1970907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9A5AE-C6A5-301D-1BA5-BF0773DF1430}"/>
                  </a:ext>
                </a:extLst>
              </p:cNvPr>
              <p:cNvSpPr txBox="1"/>
              <p:nvPr/>
            </p:nvSpPr>
            <p:spPr>
              <a:xfrm>
                <a:off x="761898" y="5207102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9A5AE-C6A5-301D-1BA5-BF0773DF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98" y="5207102"/>
                <a:ext cx="152400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209F72-EC4F-F197-4EA9-61B98D013212}"/>
                  </a:ext>
                </a:extLst>
              </p:cNvPr>
              <p:cNvSpPr txBox="1"/>
              <p:nvPr/>
            </p:nvSpPr>
            <p:spPr>
              <a:xfrm>
                <a:off x="478362" y="5640751"/>
                <a:ext cx="1807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Head 1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209F72-EC4F-F197-4EA9-61B98D013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2" y="5640751"/>
                <a:ext cx="1807536" cy="369332"/>
              </a:xfrm>
              <a:prstGeom prst="rect">
                <a:avLst/>
              </a:prstGeom>
              <a:blipFill>
                <a:blip r:embed="rId10"/>
                <a:stretch>
                  <a:fillRect l="-26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D1E69C-DD2D-0773-53F1-E5921D25C406}"/>
                  </a:ext>
                </a:extLst>
              </p:cNvPr>
              <p:cNvSpPr txBox="1"/>
              <p:nvPr/>
            </p:nvSpPr>
            <p:spPr>
              <a:xfrm>
                <a:off x="478362" y="6118557"/>
                <a:ext cx="1807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Head 2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D1E69C-DD2D-0773-53F1-E5921D25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2" y="6118557"/>
                <a:ext cx="1807536" cy="369332"/>
              </a:xfrm>
              <a:prstGeom prst="rect">
                <a:avLst/>
              </a:prstGeom>
              <a:blipFill>
                <a:blip r:embed="rId11"/>
                <a:stretch>
                  <a:fillRect l="-26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54D0A-7B5E-94AF-6584-2A8616256995}"/>
                  </a:ext>
                </a:extLst>
              </p:cNvPr>
              <p:cNvSpPr txBox="1"/>
              <p:nvPr/>
            </p:nvSpPr>
            <p:spPr>
              <a:xfrm>
                <a:off x="4006796" y="5171604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Direction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motion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854D0A-7B5E-94AF-6584-2A861625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6" y="5171604"/>
                <a:ext cx="2769365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31D209-0548-A647-B465-CD5322AB6270}"/>
                  </a:ext>
                </a:extLst>
              </p:cNvPr>
              <p:cNvSpPr txBox="1"/>
              <p:nvPr/>
            </p:nvSpPr>
            <p:spPr>
              <a:xfrm>
                <a:off x="4006795" y="5634755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Head 1 instruction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31D209-0548-A647-B465-CD5322AB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5" y="5634755"/>
                <a:ext cx="2769365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CBC16B-A259-AFE7-210D-8AD36B7D78A9}"/>
                  </a:ext>
                </a:extLst>
              </p:cNvPr>
              <p:cNvSpPr txBox="1"/>
              <p:nvPr/>
            </p:nvSpPr>
            <p:spPr>
              <a:xfrm>
                <a:off x="4006795" y="6085299"/>
                <a:ext cx="2769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Head 2 instruction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CBC16B-A259-AFE7-210D-8AD36B7D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5" y="6085299"/>
                <a:ext cx="2769365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Brace 39">
            <a:extLst>
              <a:ext uri="{FF2B5EF4-FFF2-40B4-BE49-F238E27FC236}">
                <a16:creationId xmlns:a16="http://schemas.microsoft.com/office/drawing/2014/main" id="{376AEE81-4849-C078-92F7-D88F9D57D3AB}"/>
              </a:ext>
            </a:extLst>
          </p:cNvPr>
          <p:cNvSpPr/>
          <p:nvPr/>
        </p:nvSpPr>
        <p:spPr>
          <a:xfrm rot="16200000">
            <a:off x="3004581" y="3932269"/>
            <a:ext cx="283533" cy="1720897"/>
          </a:xfrm>
          <a:prstGeom prst="rightBrace">
            <a:avLst>
              <a:gd name="adj1" fmla="val 43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9ABA57-228F-5724-E2C3-AE9B0260B536}"/>
                  </a:ext>
                </a:extLst>
              </p:cNvPr>
              <p:cNvSpPr txBox="1"/>
              <p:nvPr/>
            </p:nvSpPr>
            <p:spPr>
              <a:xfrm>
                <a:off x="2384347" y="4152923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State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9ABA57-228F-5724-E2C3-AE9B0260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347" y="4152923"/>
                <a:ext cx="1524000" cy="400110"/>
              </a:xfrm>
              <a:prstGeom prst="rect">
                <a:avLst/>
              </a:prstGeom>
              <a:blipFill>
                <a:blip r:embed="rId1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1E1CE24-6CE4-8889-FA7D-CD111F365CFF}"/>
              </a:ext>
            </a:extLst>
          </p:cNvPr>
          <p:cNvCxnSpPr>
            <a:cxnSpLocks/>
          </p:cNvCxnSpPr>
          <p:nvPr/>
        </p:nvCxnSpPr>
        <p:spPr>
          <a:xfrm>
            <a:off x="5242352" y="1989225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FBC959-020A-6673-9116-425DED3219DB}"/>
              </a:ext>
            </a:extLst>
          </p:cNvPr>
          <p:cNvCxnSpPr>
            <a:cxnSpLocks/>
          </p:cNvCxnSpPr>
          <p:nvPr/>
        </p:nvCxnSpPr>
        <p:spPr>
          <a:xfrm>
            <a:off x="3276392" y="1989225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A4CF14-B4E8-9AD0-9251-88A7B2C51A34}"/>
              </a:ext>
            </a:extLst>
          </p:cNvPr>
          <p:cNvCxnSpPr>
            <a:cxnSpLocks/>
          </p:cNvCxnSpPr>
          <p:nvPr/>
        </p:nvCxnSpPr>
        <p:spPr>
          <a:xfrm>
            <a:off x="2262669" y="1970907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D96152-C6DE-9EBC-F74A-BE45C85B4F16}"/>
              </a:ext>
            </a:extLst>
          </p:cNvPr>
          <p:cNvCxnSpPr>
            <a:cxnSpLocks/>
          </p:cNvCxnSpPr>
          <p:nvPr/>
        </p:nvCxnSpPr>
        <p:spPr>
          <a:xfrm>
            <a:off x="1211372" y="1970907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990D75-13DB-BBCE-8F23-8F49C4392331}"/>
              </a:ext>
            </a:extLst>
          </p:cNvPr>
          <p:cNvCxnSpPr>
            <a:cxnSpLocks/>
          </p:cNvCxnSpPr>
          <p:nvPr/>
        </p:nvCxnSpPr>
        <p:spPr>
          <a:xfrm>
            <a:off x="170445" y="1970907"/>
            <a:ext cx="0" cy="179104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A0">
                <a:extLst>
                  <a:ext uri="{FF2B5EF4-FFF2-40B4-BE49-F238E27FC236}">
                    <a16:creationId xmlns:a16="http://schemas.microsoft.com/office/drawing/2014/main" id="{A61FA76A-6AE8-2F41-D106-11C8F5F0F3BD}"/>
                  </a:ext>
                </a:extLst>
              </p:cNvPr>
              <p:cNvSpPr txBox="1"/>
              <p:nvPr/>
            </p:nvSpPr>
            <p:spPr>
              <a:xfrm>
                <a:off x="4582355" y="260456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A0">
                <a:extLst>
                  <a:ext uri="{FF2B5EF4-FFF2-40B4-BE49-F238E27FC236}">
                    <a16:creationId xmlns:a16="http://schemas.microsoft.com/office/drawing/2014/main" id="{A61FA76A-6AE8-2F41-D106-11C8F5F0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55" y="2604563"/>
                <a:ext cx="53162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A0">
                <a:extLst>
                  <a:ext uri="{FF2B5EF4-FFF2-40B4-BE49-F238E27FC236}">
                    <a16:creationId xmlns:a16="http://schemas.microsoft.com/office/drawing/2014/main" id="{F0C4F31F-3CE4-4A50-7D46-B81C4E397F3A}"/>
                  </a:ext>
                </a:extLst>
              </p:cNvPr>
              <p:cNvSpPr txBox="1"/>
              <p:nvPr/>
            </p:nvSpPr>
            <p:spPr>
              <a:xfrm>
                <a:off x="3606974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A0">
                <a:extLst>
                  <a:ext uri="{FF2B5EF4-FFF2-40B4-BE49-F238E27FC236}">
                    <a16:creationId xmlns:a16="http://schemas.microsoft.com/office/drawing/2014/main" id="{F0C4F31F-3CE4-4A50-7D46-B81C4E397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74" y="2597937"/>
                <a:ext cx="531627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A0">
                <a:extLst>
                  <a:ext uri="{FF2B5EF4-FFF2-40B4-BE49-F238E27FC236}">
                    <a16:creationId xmlns:a16="http://schemas.microsoft.com/office/drawing/2014/main" id="{17A79425-9CE8-7FC5-9B3A-31185078BA3C}"/>
                  </a:ext>
                </a:extLst>
              </p:cNvPr>
              <p:cNvSpPr txBox="1"/>
              <p:nvPr/>
            </p:nvSpPr>
            <p:spPr>
              <a:xfrm>
                <a:off x="2586250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A0">
                <a:extLst>
                  <a:ext uri="{FF2B5EF4-FFF2-40B4-BE49-F238E27FC236}">
                    <a16:creationId xmlns:a16="http://schemas.microsoft.com/office/drawing/2014/main" id="{17A79425-9CE8-7FC5-9B3A-31185078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50" y="2597937"/>
                <a:ext cx="53162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0">
                <a:extLst>
                  <a:ext uri="{FF2B5EF4-FFF2-40B4-BE49-F238E27FC236}">
                    <a16:creationId xmlns:a16="http://schemas.microsoft.com/office/drawing/2014/main" id="{C28248B1-25B6-10B3-0B3B-F2D3BE6D3CAD}"/>
                  </a:ext>
                </a:extLst>
              </p:cNvPr>
              <p:cNvSpPr txBox="1"/>
              <p:nvPr/>
            </p:nvSpPr>
            <p:spPr>
              <a:xfrm>
                <a:off x="1572260" y="260585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A0">
                <a:extLst>
                  <a:ext uri="{FF2B5EF4-FFF2-40B4-BE49-F238E27FC236}">
                    <a16:creationId xmlns:a16="http://schemas.microsoft.com/office/drawing/2014/main" id="{C28248B1-25B6-10B3-0B3B-F2D3BE6D3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60" y="2605857"/>
                <a:ext cx="53162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23CDFD04-FB70-6C38-BD7C-0735D0A28B68}"/>
                  </a:ext>
                </a:extLst>
              </p:cNvPr>
              <p:cNvSpPr txBox="1"/>
              <p:nvPr/>
            </p:nvSpPr>
            <p:spPr>
              <a:xfrm>
                <a:off x="520762" y="25979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23CDFD04-FB70-6C38-BD7C-0735D0A2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62" y="2597937"/>
                <a:ext cx="53162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161BD3B3-21B6-447E-3CD7-2B53832660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1" name="Table 60">
                <a:extLst>
                  <a:ext uri="{FF2B5EF4-FFF2-40B4-BE49-F238E27FC236}">
                    <a16:creationId xmlns:a16="http://schemas.microsoft.com/office/drawing/2014/main" id="{161BD3B3-21B6-447E-3CD7-2B53832660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1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1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43564AFD-318B-7650-11E7-A4D3BB47D5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43564AFD-318B-7650-11E7-A4D3BB47D5D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2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2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2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8A781A4-087A-86FC-7A30-F8C8AE0F85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lit/>
                                  </m:rP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8A781A4-087A-86FC-7A30-F8C8AE0F850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3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3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3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4F79558-E7FD-0643-CE9C-E32901BB28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>
                <a:extLst>
                  <a:ext uri="{FF2B5EF4-FFF2-40B4-BE49-F238E27FC236}">
                    <a16:creationId xmlns:a16="http://schemas.microsoft.com/office/drawing/2014/main" id="{C4F79558-E7FD-0643-CE9C-E32901BB28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4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4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4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04810AB0-0AC3-8191-3F12-DE64492A20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04810AB0-0AC3-8191-3F12-DE64492A20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5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5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5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A0">
                <a:extLst>
                  <a:ext uri="{FF2B5EF4-FFF2-40B4-BE49-F238E27FC236}">
                    <a16:creationId xmlns:a16="http://schemas.microsoft.com/office/drawing/2014/main" id="{1404FEE3-C659-AE37-4F40-FDABC2DD2F22}"/>
                  </a:ext>
                </a:extLst>
              </p:cNvPr>
              <p:cNvSpPr txBox="1"/>
              <p:nvPr/>
            </p:nvSpPr>
            <p:spPr>
              <a:xfrm>
                <a:off x="5505880" y="29804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A0">
                <a:extLst>
                  <a:ext uri="{FF2B5EF4-FFF2-40B4-BE49-F238E27FC236}">
                    <a16:creationId xmlns:a16="http://schemas.microsoft.com/office/drawing/2014/main" id="{1404FEE3-C659-AE37-4F40-FDABC2DD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80" y="2980452"/>
                <a:ext cx="531627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A0">
                <a:extLst>
                  <a:ext uri="{FF2B5EF4-FFF2-40B4-BE49-F238E27FC236}">
                    <a16:creationId xmlns:a16="http://schemas.microsoft.com/office/drawing/2014/main" id="{BA3CBBDD-715E-5A79-5F05-1992670EE0EE}"/>
                  </a:ext>
                </a:extLst>
              </p:cNvPr>
              <p:cNvSpPr txBox="1"/>
              <p:nvPr/>
            </p:nvSpPr>
            <p:spPr>
              <a:xfrm>
                <a:off x="5508622" y="213739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8" name="A0">
                <a:extLst>
                  <a:ext uri="{FF2B5EF4-FFF2-40B4-BE49-F238E27FC236}">
                    <a16:creationId xmlns:a16="http://schemas.microsoft.com/office/drawing/2014/main" id="{BA3CBBDD-715E-5A79-5F05-1992670EE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2" y="2137399"/>
                <a:ext cx="531627" cy="58477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A0">
                <a:extLst>
                  <a:ext uri="{FF2B5EF4-FFF2-40B4-BE49-F238E27FC236}">
                    <a16:creationId xmlns:a16="http://schemas.microsoft.com/office/drawing/2014/main" id="{2F94FF08-2D80-5729-F059-A86AC4DF4D67}"/>
                  </a:ext>
                </a:extLst>
              </p:cNvPr>
              <p:cNvSpPr txBox="1"/>
              <p:nvPr/>
            </p:nvSpPr>
            <p:spPr>
              <a:xfrm>
                <a:off x="11402744" y="260456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A0">
                <a:extLst>
                  <a:ext uri="{FF2B5EF4-FFF2-40B4-BE49-F238E27FC236}">
                    <a16:creationId xmlns:a16="http://schemas.microsoft.com/office/drawing/2014/main" id="{2F94FF08-2D80-5729-F059-A86AC4DF4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744" y="2604563"/>
                <a:ext cx="531627" cy="58477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0">
            <a:extLst>
              <a:ext uri="{FF2B5EF4-FFF2-40B4-BE49-F238E27FC236}">
                <a16:creationId xmlns:a16="http://schemas.microsoft.com/office/drawing/2014/main" id="{3E176171-91A9-ADB4-B7CA-4382E51FE468}"/>
              </a:ext>
            </a:extLst>
          </p:cNvPr>
          <p:cNvSpPr txBox="1"/>
          <p:nvPr/>
        </p:nvSpPr>
        <p:spPr>
          <a:xfrm>
            <a:off x="6479011" y="2989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p:sp>
        <p:nvSpPr>
          <p:cNvPr id="71" name="A0">
            <a:extLst>
              <a:ext uri="{FF2B5EF4-FFF2-40B4-BE49-F238E27FC236}">
                <a16:creationId xmlns:a16="http://schemas.microsoft.com/office/drawing/2014/main" id="{D1A06919-0882-DE15-4019-D37BD48EB717}"/>
              </a:ext>
            </a:extLst>
          </p:cNvPr>
          <p:cNvSpPr txBox="1"/>
          <p:nvPr/>
        </p:nvSpPr>
        <p:spPr>
          <a:xfrm>
            <a:off x="6477699" y="219061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D720FF76-211C-37FB-B5D6-5074EE6636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Table 71">
                <a:extLst>
                  <a:ext uri="{FF2B5EF4-FFF2-40B4-BE49-F238E27FC236}">
                    <a16:creationId xmlns:a16="http://schemas.microsoft.com/office/drawing/2014/main" id="{D720FF76-211C-37FB-B5D6-5074EE6636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90433" y="5138841"/>
              <a:ext cx="1720898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855" t="-1333" r="-144444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70659" t="-1333" r="-1198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9"/>
                          <a:stretch>
                            <a:fillRect l="-855" t="-100000" r="-144444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9"/>
                          <a:stretch>
                            <a:fillRect l="-70659" t="-100000" r="-1198" b="-1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855" t="-202667" r="-144444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9"/>
                          <a:stretch>
                            <a:fillRect l="-70659" t="-202667" r="-1198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A0">
                <a:extLst>
                  <a:ext uri="{FF2B5EF4-FFF2-40B4-BE49-F238E27FC236}">
                    <a16:creationId xmlns:a16="http://schemas.microsoft.com/office/drawing/2014/main" id="{5D892467-AE29-ED49-DB8B-F19AE43A8184}"/>
                  </a:ext>
                </a:extLst>
              </p:cNvPr>
              <p:cNvSpPr txBox="1"/>
              <p:nvPr/>
            </p:nvSpPr>
            <p:spPr>
              <a:xfrm>
                <a:off x="4518559" y="297086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A0">
                <a:extLst>
                  <a:ext uri="{FF2B5EF4-FFF2-40B4-BE49-F238E27FC236}">
                    <a16:creationId xmlns:a16="http://schemas.microsoft.com/office/drawing/2014/main" id="{5D892467-AE29-ED49-DB8B-F19AE43A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559" y="2970868"/>
                <a:ext cx="531627" cy="5847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A0">
                <a:extLst>
                  <a:ext uri="{FF2B5EF4-FFF2-40B4-BE49-F238E27FC236}">
                    <a16:creationId xmlns:a16="http://schemas.microsoft.com/office/drawing/2014/main" id="{E5CE7038-2C28-51D6-A7CF-FE0AAAD12844}"/>
                  </a:ext>
                </a:extLst>
              </p:cNvPr>
              <p:cNvSpPr txBox="1"/>
              <p:nvPr/>
            </p:nvSpPr>
            <p:spPr>
              <a:xfrm>
                <a:off x="4521301" y="212781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A0">
                <a:extLst>
                  <a:ext uri="{FF2B5EF4-FFF2-40B4-BE49-F238E27FC236}">
                    <a16:creationId xmlns:a16="http://schemas.microsoft.com/office/drawing/2014/main" id="{E5CE7038-2C28-51D6-A7CF-FE0AAAD12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01" y="2127815"/>
                <a:ext cx="531627" cy="58477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2B419C2C-728E-60A1-9362-AA7737B0F173}"/>
              </a:ext>
            </a:extLst>
          </p:cNvPr>
          <p:cNvGrpSpPr/>
          <p:nvPr/>
        </p:nvGrpSpPr>
        <p:grpSpPr>
          <a:xfrm>
            <a:off x="11096612" y="1986278"/>
            <a:ext cx="950062" cy="1793991"/>
            <a:chOff x="11096612" y="1986278"/>
            <a:chExt cx="950062" cy="179399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E5D3AB2-076E-EE02-BDE1-60008D30F2E5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612" y="1986278"/>
              <a:ext cx="950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5FE11A-0A4F-A587-7D25-83E919C2E9E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674" y="1986278"/>
              <a:ext cx="0" cy="17939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E3B8AA-4B6C-7597-3A5A-BA404B45A4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96612" y="3780269"/>
              <a:ext cx="950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EB06055-B943-5795-2627-58C90B7C270F}"/>
              </a:ext>
            </a:extLst>
          </p:cNvPr>
          <p:cNvGrpSpPr/>
          <p:nvPr/>
        </p:nvGrpSpPr>
        <p:grpSpPr>
          <a:xfrm>
            <a:off x="4266417" y="1986278"/>
            <a:ext cx="975935" cy="1793991"/>
            <a:chOff x="4266417" y="1986278"/>
            <a:chExt cx="975935" cy="179399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4BD50A-4D35-423D-B884-1F85FCB5DD55}"/>
                </a:ext>
              </a:extLst>
            </p:cNvPr>
            <p:cNvCxnSpPr>
              <a:cxnSpLocks/>
            </p:cNvCxnSpPr>
            <p:nvPr/>
          </p:nvCxnSpPr>
          <p:spPr>
            <a:xfrm>
              <a:off x="4280142" y="1989225"/>
              <a:ext cx="0" cy="17910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B975BFC-1606-8D92-B5C7-09AE4B0E00D5}"/>
                </a:ext>
              </a:extLst>
            </p:cNvPr>
            <p:cNvCxnSpPr>
              <a:cxnSpLocks/>
            </p:cNvCxnSpPr>
            <p:nvPr/>
          </p:nvCxnSpPr>
          <p:spPr>
            <a:xfrm>
              <a:off x="4292290" y="1986278"/>
              <a:ext cx="950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760C948-1BB6-B56B-BE27-73A343EB37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6417" y="3761951"/>
              <a:ext cx="95006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D2CD916-02E2-E60C-B833-F68128CDCA5D}"/>
              </a:ext>
            </a:extLst>
          </p:cNvPr>
          <p:cNvSpPr/>
          <p:nvPr/>
        </p:nvSpPr>
        <p:spPr>
          <a:xfrm>
            <a:off x="5299060" y="3643396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7982 0.00093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1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7 L 0.07747 0.00139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86 0.00278 L 0.48307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07 0.00278 L 0.40286 0.00278 " pathEditMode="relative" rAng="0" ptsTypes="AA">
                                      <p:cBhvr>
                                        <p:cTn id="5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6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73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3.7037E-7 L -0.07682 3.7037E-7 " pathEditMode="relative" rAng="0" ptsTypes="AA">
                                      <p:cBhvr>
                                        <p:cTn id="8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8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2 0.00093 L 0 7.40741E-7 " pathEditMode="relative" rAng="0" ptsTypes="AA">
                                      <p:cBhvr>
                                        <p:cTn id="9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0.07826 0.00208 " pathEditMode="relative" rAng="0" ptsTypes="AA">
                                      <p:cBhvr>
                                        <p:cTn id="9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9" y="9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26 0.00208 L 0 7.40741E-7 " pathEditMode="relative" rAng="0" ptsTypes="AA">
                                      <p:cBhvr>
                                        <p:cTn id="11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11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5" grpId="0" animBg="1"/>
      <p:bldP spid="15" grpId="0"/>
      <p:bldP spid="20" grpId="0" animBg="1"/>
      <p:bldP spid="20" grpId="1" animBg="1"/>
      <p:bldP spid="20" grpId="2" animBg="1"/>
      <p:bldP spid="22" grpId="0"/>
      <p:bldP spid="25" grpId="0"/>
      <p:bldP spid="28" grpId="0"/>
      <p:bldP spid="29" grpId="0" animBg="1"/>
      <p:bldP spid="29" grpId="1" animBg="1"/>
      <p:bldP spid="29" grpId="2" animBg="1"/>
      <p:bldP spid="31" grpId="0"/>
      <p:bldP spid="32" grpId="0"/>
      <p:bldP spid="56" grpId="0"/>
      <p:bldP spid="56" grpId="1"/>
      <p:bldP spid="69" grpId="0"/>
      <p:bldP spid="69" grpId="1"/>
      <p:bldP spid="23" grpId="0"/>
      <p:bldP spid="33" grpId="0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0DFBDA-9C06-1759-7C38-E5540DF8D2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States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0DFBDA-9C06-1759-7C38-E5540DF8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DD26-3B5F-2D5C-ACD8-446764476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657" y="1825625"/>
                <a:ext cx="1095828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state set: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: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?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,…, 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×</m:t>
                                        </m:r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R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∪{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DD26-3B5F-2D5C-ACD8-44676447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657" y="1825625"/>
                <a:ext cx="10958285" cy="4351338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825E-D7C3-35F3-BCCD-F919A554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53757B-B283-27AA-86AF-E486E87D52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7183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653757B-B283-27AA-86AF-E486E87D52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189648"/>
                  </p:ext>
                </p:extLst>
              </p:nvPr>
            </p:nvGraphicFramePr>
            <p:xfrm>
              <a:off x="2957183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667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60" t="-2667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01316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0060" t="-101316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862" t="-204000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0060" t="-204000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304000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060" t="-304000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8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438245-A071-3FDC-929B-389BC234B6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Start state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438245-A071-3FDC-929B-389BC234B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8C982-FE7C-DE59-814F-D277FC800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New start state: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8C982-FE7C-DE59-814F-D277FC800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C625-BDB7-3878-6A97-D2EFE418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0EA000-9EA9-D8C4-5789-AC3484851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634068"/>
                  </p:ext>
                </p:extLst>
              </p:nvPr>
            </p:nvGraphicFramePr>
            <p:xfrm>
              <a:off x="4681208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50EA000-9EA9-D8C4-5789-AC34848519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634068"/>
                  </p:ext>
                </p:extLst>
              </p:nvPr>
            </p:nvGraphicFramePr>
            <p:xfrm>
              <a:off x="4681208" y="3590704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667" r="-14444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2667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101316" r="-1444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70659" t="-101316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855" t="-204000" r="-14444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70659" t="-204000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304000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0659" t="-304000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A9207-EE4F-7F7F-1430-A6704092D5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CA9207-EE4F-7F7F-1430-A6704092D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B86-357C-6D09-386A-7ED1B61B8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           </m:t>
                          </m:r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dirty="0"/>
                  <a:t>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ba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ba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DCB86-357C-6D09-386A-7ED1B61B8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6BD0-2067-1295-382E-70A4582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9E61A39-C9A7-D30F-8F74-851F088828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90756" y="185080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9E61A39-C9A7-D30F-8F74-851F08882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8362949"/>
                  </p:ext>
                </p:extLst>
              </p:nvPr>
            </p:nvGraphicFramePr>
            <p:xfrm>
              <a:off x="4690756" y="185080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62" t="-1333" r="-2586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62" t="-100000" r="-2586" b="-101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62" t="-202667" r="-258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5450E2A-E5F2-2D91-D667-687470A2A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622379"/>
                  </p:ext>
                </p:extLst>
              </p:nvPr>
            </p:nvGraphicFramePr>
            <p:xfrm>
              <a:off x="8751760" y="182644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5450E2A-E5F2-2D91-D667-687470A2A3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0622379"/>
                  </p:ext>
                </p:extLst>
              </p:nvPr>
            </p:nvGraphicFramePr>
            <p:xfrm>
              <a:off x="8751760" y="1826443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55" t="-1333" r="-1709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55" t="-100000" r="-1709" b="-1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55" t="-202667" r="-1709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DC90F37-6908-6508-34EA-FAFEFB436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586584"/>
                  </p:ext>
                </p:extLst>
              </p:nvPr>
            </p:nvGraphicFramePr>
            <p:xfrm>
              <a:off x="2736298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DC90F37-6908-6508-34EA-FAFEFB436B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586584"/>
                  </p:ext>
                </p:extLst>
              </p:nvPr>
            </p:nvGraphicFramePr>
            <p:xfrm>
              <a:off x="2736298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1333" r="-144444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659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55" t="-100000" r="-14444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659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55" t="-202667" r="-144444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659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55" t="-302667" r="-144444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659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F21037B-D007-B473-2088-DBCDC7264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928683"/>
                  </p:ext>
                </p:extLst>
              </p:nvPr>
            </p:nvGraphicFramePr>
            <p:xfrm>
              <a:off x="6556528" y="1597843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F21037B-D007-B473-2088-DBCDC72649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928683"/>
                  </p:ext>
                </p:extLst>
              </p:nvPr>
            </p:nvGraphicFramePr>
            <p:xfrm>
              <a:off x="6556528" y="1597843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62" t="-1333" r="-14569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060" t="-1333" r="-1198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862" t="-100000" r="-145690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l="-70060" t="-100000" r="-1198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862" t="-202667" r="-145690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70060" t="-202667" r="-1198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62" t="-302667" r="-145690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060" t="-302667" r="-1198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368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3D4D61-5514-96CD-6D3D-F271FF91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F4615-A08D-AEF8-5B0C-24A10D193C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6F4615-A08D-AEF8-5B0C-24A10D193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B2614-834E-F62E-C695-2871E9C89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B2614-834E-F62E-C695-2871E9C89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E3438-A7E5-0896-1128-9D874E88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0149B5-FFA3-7487-35FF-A65C545860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20149B5-FFA3-7487-35FF-A65C54586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753349"/>
                  </p:ext>
                </p:extLst>
              </p:nvPr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2667" r="-1709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55" t="-102667" r="-1709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02667" r="-1709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5005B5-A918-AB8B-0F28-FD38DF63AF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035005B5-A918-AB8B-0F28-FD38DF63AF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03659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1333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00000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0060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62" t="-202667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0060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2667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35B9DFE-B3C6-B447-5C52-868A8A9F000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35B9DFE-B3C6-B447-5C52-868A8A9F00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418221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1333" r="-14655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1333" r="-1796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62" t="-100000" r="-146552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060" t="-100000" r="-1796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62" t="-202667" r="-146552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060" t="-202667" r="-1796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302667" r="-146552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302667" r="-1796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95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1FCFBF3-EE3D-9608-4FC9-2CCF6BFF5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613F7-A968-8D3E-7602-DE3299AA73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Transitions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2613F7-A968-8D3E-7602-DE3299AA7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F4018-540A-413F-518C-5FE33FAD5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  <m:e/>
                                  <m:e/>
                                </m:eqAr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,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treating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 halting state: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: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⊔</m:t>
                    </m:r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In all other cases:			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⊔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F4018-540A-413F-518C-5FE33FAD5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743" y="1052286"/>
                <a:ext cx="11850913" cy="5675085"/>
              </a:xfrm>
              <a:blipFill>
                <a:blip r:embed="rId3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0185-D648-2A5B-8D4F-1112ACE5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6652100-06A8-FEBE-B2A3-6E22C1E517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6652100-06A8-FEBE-B2A3-6E22C1E517B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697233" y="1828800"/>
              <a:ext cx="703942" cy="13716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3942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855" t="-2667" r="-1709" b="-2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55" t="-102667" r="-1709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18178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5" t="-202667" r="-1709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70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1CC8D6-2D9C-ABC2-77F0-07A9014C6C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1CC8D6-2D9C-ABC2-77F0-07A9014C6C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693283"/>
                  </p:ext>
                </p:extLst>
              </p:nvPr>
            </p:nvGraphicFramePr>
            <p:xfrm>
              <a:off x="2880744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1333" r="-14569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1333" r="-1198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862" t="-100000" r="-1456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70060" t="-100000" r="-11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862" t="-202667" r="-14569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70060" t="-202667" r="-1198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62" t="-302667" r="-14569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060" t="-302667" r="-1198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F5740D-F28F-FB61-9287-B46A3F6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B5F5740D-F28F-FB61-9287-B46A3F6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3327495"/>
                  </p:ext>
                </p:extLst>
              </p:nvPr>
            </p:nvGraphicFramePr>
            <p:xfrm>
              <a:off x="6557313" y="1600200"/>
              <a:ext cx="1720898" cy="1828800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706009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1014889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1333" r="-146552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1333" r="-1796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862" t="-100000" r="-146552" b="-2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060" t="-100000" r="-1796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862" t="-202667" r="-146552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70060" t="-202667" r="-1796" b="-1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62" t="-302667" r="-146552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060" t="-302667" r="-1796" b="-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77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BD7F9E-AE81-6971-6F3C-ADA1E341FF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tape: Halting states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BD7F9E-AE81-6971-6F3C-ADA1E341F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D7637-8A85-3EAC-98F6-1B4119B11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7770"/>
                <a:ext cx="10267950" cy="418307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			</a:t>
                </a:r>
                <a:r>
                  <a:rPr lang="en-US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D7637-8A85-3EAC-98F6-1B4119B11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7770"/>
                <a:ext cx="10267950" cy="41830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F96F7-5DCD-ED28-F4F8-FB030794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374C08-FEB7-7E4B-237C-81F9424876B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04519" y="2628900"/>
              <a:ext cx="1996056" cy="1861376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accept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3374C08-FEB7-7E4B-237C-81F9424876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670870"/>
                  </p:ext>
                </p:extLst>
              </p:nvPr>
            </p:nvGraphicFramePr>
            <p:xfrm>
              <a:off x="2604519" y="2628900"/>
              <a:ext cx="1996056" cy="1861376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897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8" t="-1235" r="-94118" b="-280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228" t="-1235" r="-1266" b="-280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588" t="-109333" r="-94118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8228" t="-109333" r="-1266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88" t="-209333" r="-9411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8228" t="-209333" r="-1266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88" t="-309333" r="-9411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8228" t="-309333" r="-126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BEEF896-6138-93E1-953C-06D8171FA7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86144" y="2628900"/>
              <a:ext cx="1996056" cy="1862709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reject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BEEF896-6138-93E1-953C-06D8171FA7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408031"/>
                  </p:ext>
                </p:extLst>
              </p:nvPr>
            </p:nvGraphicFramePr>
            <p:xfrm>
              <a:off x="7986144" y="2628900"/>
              <a:ext cx="1996056" cy="1862709"/>
            </p:xfrm>
            <a:graphic>
              <a:graphicData uri="http://schemas.openxmlformats.org/drawingml/2006/table">
                <a:tbl>
                  <a:tblPr>
                    <a:tableStyleId>{F5AB1C69-6EDB-4FF4-983F-18BD219EF322}</a:tableStyleId>
                  </a:tblPr>
                  <a:tblGrid>
                    <a:gridCol w="1034031">
                      <a:extLst>
                        <a:ext uri="{9D8B030D-6E8A-4147-A177-3AD203B41FA5}">
                          <a16:colId xmlns:a16="http://schemas.microsoft.com/office/drawing/2014/main" val="205649681"/>
                        </a:ext>
                      </a:extLst>
                    </a:gridCol>
                    <a:gridCol w="962025">
                      <a:extLst>
                        <a:ext uri="{9D8B030D-6E8A-4147-A177-3AD203B41FA5}">
                          <a16:colId xmlns:a16="http://schemas.microsoft.com/office/drawing/2014/main" val="1329290186"/>
                        </a:ext>
                      </a:extLst>
                    </a:gridCol>
                  </a:tblGrid>
                  <a:tr h="4911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8" t="-1235" r="-94118" b="-280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228" t="-1235" r="-1266" b="-280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81138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88" t="-109333" r="-94118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08228" t="-109333" r="-1266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75720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88" t="-209333" r="-94118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8228" t="-209333" r="-1266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40061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88" t="-309333" r="-94118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8228" t="-309333" r="-1266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9605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71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1C61-6FBF-EFC3-71F5-06F31CCD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CCEA066-63DE-E70D-59D4-C9F4890ED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dirty="0"/>
                  <a:t>That completes the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decides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F76D0-3FCE-0824-A3EC-28A906CCF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697" y="1825624"/>
                <a:ext cx="10867103" cy="4665219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0CB0-6DF2-4D2A-A40D-D889B5D0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C2E-F0FF-7F83-D1A5-7C4772D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can simulate all “reasonable”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1CA-4418-F3C3-0B87-F0C827C9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could add various </a:t>
            </a:r>
            <a:r>
              <a:rPr lang="en-US" dirty="0">
                <a:solidFill>
                  <a:schemeClr val="accent1"/>
                </a:solidFill>
              </a:rPr>
              <a:t>other bells and whistles</a:t>
            </a:r>
            <a:r>
              <a:rPr lang="en-US" dirty="0"/>
              <a:t> to the basic TM model</a:t>
            </a:r>
          </a:p>
          <a:p>
            <a:pPr lvl="1"/>
            <a:r>
              <a:rPr lang="en-US" dirty="0"/>
              <a:t>The ability to observe the two neighboring cells</a:t>
            </a:r>
          </a:p>
          <a:p>
            <a:pPr lvl="1"/>
            <a:r>
              <a:rPr lang="en-US" dirty="0"/>
              <a:t>The ability to “teleport” back to the initial cell in a single step</a:t>
            </a:r>
          </a:p>
          <a:p>
            <a:pPr lvl="1"/>
            <a:r>
              <a:rPr lang="en-US" dirty="0"/>
              <a:t>A two-dimensional tape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None of these changes has any effect </a:t>
            </a:r>
            <a:r>
              <a:rPr lang="en-US" dirty="0"/>
              <a:t>on the power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0001-F443-F9B5-35E1-32F951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7E22D3-9E57-88E5-EAB0-062B1104C67D}"/>
              </a:ext>
            </a:extLst>
          </p:cNvPr>
          <p:cNvGrpSpPr/>
          <p:nvPr/>
        </p:nvGrpSpPr>
        <p:grpSpPr>
          <a:xfrm>
            <a:off x="9559237" y="3036689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2627D387-BFAE-56D9-5855-4BE88083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17B29-E06C-88E7-EF11-178A15BBC4B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7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F62D8AD-D4E1-82E5-6982-2FC29203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EEAF-3EFF-C0E5-9B94-CFE98925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4C15-7C1C-AD06-24B3-9CF9A6AD5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3D294-42A1-CB2E-1789-D5509AEE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4DAEDE-2268-5FA2-A5AE-B1299C944463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0A00A2-11BE-F956-EDCE-68CD53536F3B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03DF0-D0D6-17E6-2393-6EB02A486501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118D2-3647-0301-AF01-775B155CF978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93E99-0948-06AC-160D-6D2A9924133D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6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5" y="1825625"/>
                <a:ext cx="1090612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Church-Turing thesis says:</a:t>
                </a:r>
              </a:p>
              <a:p>
                <a:pPr lvl="1"/>
                <a:r>
                  <a:rPr lang="en-US" dirty="0"/>
                  <a:t>The Turing machine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“correct”</a:t>
                </a:r>
                <a:r>
                  <a:rPr lang="en-US" dirty="0"/>
                  <a:t> way of modeling arbitrary computation</a:t>
                </a:r>
              </a:p>
              <a:p>
                <a:pPr lvl="1"/>
                <a:r>
                  <a:rPr lang="en-US" dirty="0"/>
                  <a:t>The informal concept of an “algorithm” is </a:t>
                </a:r>
                <a:r>
                  <a:rPr lang="en-US" dirty="0">
                    <a:solidFill>
                      <a:schemeClr val="accent1"/>
                    </a:solidFill>
                  </a:rPr>
                  <a:t>successfully captured</a:t>
                </a:r>
                <a:r>
                  <a:rPr lang="en-US" dirty="0"/>
                  <a:t> by the rigorous definition of a Turing machine</a:t>
                </a:r>
              </a:p>
              <a:p>
                <a:r>
                  <a:rPr lang="en-US" dirty="0"/>
                  <a:t>Consequence: It is </a:t>
                </a:r>
                <a:r>
                  <a:rPr lang="en-US" dirty="0">
                    <a:solidFill>
                      <a:schemeClr val="accent1"/>
                    </a:solidFill>
                  </a:rPr>
                  <a:t>really, truly impossible </a:t>
                </a:r>
                <a:r>
                  <a:rPr lang="en-US" dirty="0"/>
                  <a:t>to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or any other undecidable language!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5" y="1825625"/>
                <a:ext cx="10906125" cy="4351338"/>
              </a:xfrm>
              <a:blipFill>
                <a:blip r:embed="rId2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we should add various </a:t>
                </a:r>
                <a:r>
                  <a:rPr lang="en-US" dirty="0">
                    <a:solidFill>
                      <a:schemeClr val="accent1"/>
                    </a:solidFill>
                  </a:rPr>
                  <a:t>bells and whistles</a:t>
                </a:r>
                <a:r>
                  <a:rPr lang="en-US" dirty="0"/>
                  <a:t> to the Turing machine model.”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/>
                    </a:solidFill>
                  </a:rPr>
                  <a:t>Left-Right-Stationary Turing Machine</a:t>
                </a:r>
                <a:r>
                  <a:rPr lang="en-US" dirty="0"/>
                  <a:t>: Like an ordinary Turing machine, except it has 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the head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move </a:t>
                </a:r>
                <a:r>
                  <a:rPr lang="en-US" dirty="0"/>
                  <a:t>in this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E5FBB-8CE8-56C6-EEE6-E36563720F26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7" name="Picture 6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9890B74D-BDBD-D31F-4D07-71262DAD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0F442-14BA-6515-995C-A3EAD020198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dirty="0"/>
                  <a:t>We proved: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/>
              <p:nvPr/>
            </p:nvSpPr>
            <p:spPr>
              <a:xfrm>
                <a:off x="1112999" y="3769481"/>
                <a:ext cx="934017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left-right-stationary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99" y="3769481"/>
                <a:ext cx="9340175" cy="1814242"/>
              </a:xfrm>
              <a:prstGeom prst="rect">
                <a:avLst/>
              </a:prstGeom>
              <a:blipFill>
                <a:blip r:embed="rId3"/>
                <a:stretch>
                  <a:fillRect l="-1173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15F0FB-DD44-D8C1-2300-567C5BB66D95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CEDB782B-4DDB-36DE-310B-8CD3B646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Another TM variant: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acceptance, rejection,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293" y="1464560"/>
                <a:ext cx="5610488" cy="4828239"/>
              </a:xfrm>
              <a:blipFill>
                <a:blip r:embed="rId3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751320" y="2397531"/>
              <a:ext cx="5440680" cy="1031469"/>
              <a:chOff x="6751320" y="680484"/>
              <a:chExt cx="5440680" cy="103146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751320" y="4568459"/>
              <a:ext cx="5440680" cy="1031469"/>
              <a:chOff x="6751320" y="680484"/>
              <a:chExt cx="5440680" cy="103146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1A2-F78D-18FA-B5D5-8BA117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8A40-C7B9-D43E-19A7-3FCC0F4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8172D3D-2D06-6D2B-D090-8AD444D510A6}"/>
              </a:ext>
            </a:extLst>
          </p:cNvPr>
          <p:cNvGrpSpPr/>
          <p:nvPr/>
        </p:nvGrpSpPr>
        <p:grpSpPr>
          <a:xfrm>
            <a:off x="272613" y="4058372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43C6E-F1FC-A3C2-2E01-00A5F8052B8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F6A4B250-181B-EB5A-28FE-62A69A0779A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How should we keep track of the locations of the simulated heads?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53044C-DE25-9BAB-E4FE-DC26E7C7DB8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C62FB402-44F7-0135-3A89-5833F34D1EA4}"/>
              </a:ext>
            </a:extLst>
          </p:cNvPr>
          <p:cNvSpPr/>
          <p:nvPr/>
        </p:nvSpPr>
        <p:spPr>
          <a:xfrm>
            <a:off x="3914512" y="48882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Ensure that the real/simulated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heads’ locations are always equal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C749E2E2-0E72-2AAB-F306-F046AE52BD1E}"/>
              </a:ext>
            </a:extLst>
          </p:cNvPr>
          <p:cNvSpPr/>
          <p:nvPr/>
        </p:nvSpPr>
        <p:spPr>
          <a:xfrm>
            <a:off x="358806" y="48882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Store the location data in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machine’s state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2644AAEC-8275-885E-D1A2-642C59499C87}"/>
              </a:ext>
            </a:extLst>
          </p:cNvPr>
          <p:cNvSpPr/>
          <p:nvPr/>
        </p:nvSpPr>
        <p:spPr>
          <a:xfrm>
            <a:off x="3907953" y="561171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Store the location data in 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single dedicated tape cell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8A194988-EDDA-4F75-50E9-BADD1E6B0645}"/>
              </a:ext>
            </a:extLst>
          </p:cNvPr>
          <p:cNvSpPr/>
          <p:nvPr/>
        </p:nvSpPr>
        <p:spPr>
          <a:xfrm>
            <a:off x="348156" y="561171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Use special symbols to mark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cells containing simulated heads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4D229-C5BB-9F80-A43C-04EDAFC7E08E}"/>
              </a:ext>
            </a:extLst>
          </p:cNvPr>
          <p:cNvSpPr txBox="1"/>
          <p:nvPr/>
        </p:nvSpPr>
        <p:spPr>
          <a:xfrm>
            <a:off x="8476343" y="5125014"/>
            <a:ext cx="30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on upcoming 12 slides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B82C7-32F8-5BCF-6996-BFF5C84FF323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16" name="Picture 1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BB494D15-FA92-21ED-1CB1-22791C15C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D3A156-BB43-E30A-080B-9A169C72A421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53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 </a:t>
                </a:r>
              </a:p>
            </p:txBody>
          </p:sp>
        </mc:Choice>
        <mc:Fallback xmlns="">
          <p:sp>
            <p:nvSpPr>
              <p:cNvPr id="3" name="!!bullets">
                <a:extLst>
                  <a:ext uri="{FF2B5EF4-FFF2-40B4-BE49-F238E27FC236}">
                    <a16:creationId xmlns:a16="http://schemas.microsoft.com/office/drawing/2014/main" id="{530E07FD-72B6-44E5-7DB3-BACD54491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3" y="1825624"/>
                <a:ext cx="11334433" cy="5032375"/>
              </a:xfrm>
              <a:blipFill>
                <a:blip r:embed="rId3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1D7B50-0234-4ECA-3CA1-5A7947DC0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B304-8FED-86E4-A77D-E02E2AF7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1F127B-C37F-7E11-3DDE-A44310C4A5E4}"/>
              </a:ext>
            </a:extLst>
          </p:cNvPr>
          <p:cNvCxnSpPr>
            <a:cxnSpLocks/>
          </p:cNvCxnSpPr>
          <p:nvPr/>
        </p:nvCxnSpPr>
        <p:spPr>
          <a:xfrm>
            <a:off x="6825343" y="2418796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E1C160-DFCA-B839-7187-7F2F7434EF2D}"/>
              </a:ext>
            </a:extLst>
          </p:cNvPr>
          <p:cNvCxnSpPr>
            <a:cxnSpLocks/>
          </p:cNvCxnSpPr>
          <p:nvPr/>
        </p:nvCxnSpPr>
        <p:spPr>
          <a:xfrm>
            <a:off x="6825343" y="3407735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3206A6D-418E-54C9-2F11-13D18250EA95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A55D-257F-FCFF-98B6-0027E977632B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B73D7F-464B-5889-186C-D9A132AD5B46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F00287-042D-A8E4-90F7-E89DDC98F686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7FCAAB6-7883-A267-733A-7B1F6285FE23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22486A8-3B3D-C27D-017D-7885DCFB8AB4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CB57A180-1556-71D3-83F6-9F1A3AC7FA23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185456A4-4E01-2E70-1AE0-3FDC12BA6CB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DADDFD29-0A69-C7A8-C33C-10EEB44EE0F5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6E89A61D-EAAC-E058-18C7-613E1A2BF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58CC3D-AA8F-2881-D989-9A21FC66AED3}"/>
              </a:ext>
            </a:extLst>
          </p:cNvPr>
          <p:cNvCxnSpPr>
            <a:cxnSpLocks/>
          </p:cNvCxnSpPr>
          <p:nvPr/>
        </p:nvCxnSpPr>
        <p:spPr>
          <a:xfrm>
            <a:off x="6825343" y="4589724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!!b">
            <a:extLst>
              <a:ext uri="{FF2B5EF4-FFF2-40B4-BE49-F238E27FC236}">
                <a16:creationId xmlns:a16="http://schemas.microsoft.com/office/drawing/2014/main" id="{4A74FFBE-AA1B-C650-4453-2F9AC17232CF}"/>
              </a:ext>
            </a:extLst>
          </p:cNvPr>
          <p:cNvCxnSpPr>
            <a:cxnSpLocks/>
          </p:cNvCxnSpPr>
          <p:nvPr/>
        </p:nvCxnSpPr>
        <p:spPr>
          <a:xfrm>
            <a:off x="6825343" y="5578663"/>
            <a:ext cx="5366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6BF410-A8A4-7F61-99C5-62C77567AEF1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E09AAD-2AD3-2A72-C41F-A857F65EBB2D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!!a">
            <a:extLst>
              <a:ext uri="{FF2B5EF4-FFF2-40B4-BE49-F238E27FC236}">
                <a16:creationId xmlns:a16="http://schemas.microsoft.com/office/drawing/2014/main" id="{60AA577A-E9E1-00C8-C47D-4EB1F08C6906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5C6A3C-308D-CA5D-6A00-385A2CD5A956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A278251-4F22-21C2-7F48-5887E7321717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D616AF-779C-9418-848F-4CC162F1089F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42A35F-94E1-42F8-FE2E-EA08C68640C6}"/>
              </a:ext>
            </a:extLst>
          </p:cNvPr>
          <p:cNvSpPr/>
          <p:nvPr/>
        </p:nvSpPr>
        <p:spPr>
          <a:xfrm>
            <a:off x="5121823" y="3930358"/>
            <a:ext cx="2574133" cy="19407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2574133 w 2574133"/>
              <a:gd name="connsiteY0" fmla="*/ 0 h 1940709"/>
              <a:gd name="connsiteX1" fmla="*/ 958597 w 2574133"/>
              <a:gd name="connsiteY1" fmla="*/ 5481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  <a:gd name="connsiteX0" fmla="*/ 2574133 w 2574133"/>
              <a:gd name="connsiteY0" fmla="*/ 0 h 1940709"/>
              <a:gd name="connsiteX1" fmla="*/ 972997 w 2574133"/>
              <a:gd name="connsiteY1" fmla="*/ 461773 h 1940709"/>
              <a:gd name="connsiteX2" fmla="*/ 0 w 2574133"/>
              <a:gd name="connsiteY2" fmla="*/ 1940709 h 19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4133" h="1940709">
                <a:moveTo>
                  <a:pt x="2574133" y="0"/>
                </a:moveTo>
                <a:cubicBezTo>
                  <a:pt x="2510902" y="399447"/>
                  <a:pt x="1272732" y="275382"/>
                  <a:pt x="972997" y="461773"/>
                </a:cubicBezTo>
                <a:cubicBezTo>
                  <a:pt x="673262" y="648164"/>
                  <a:pt x="215702" y="1462575"/>
                  <a:pt x="0" y="19407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E0A3F71-8B7D-4FA8-4CCE-A31BA7505726}"/>
              </a:ext>
            </a:extLst>
          </p:cNvPr>
          <p:cNvSpPr/>
          <p:nvPr/>
        </p:nvSpPr>
        <p:spPr>
          <a:xfrm>
            <a:off x="5171519" y="6116553"/>
            <a:ext cx="3466643" cy="373630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3466643 w 3466643"/>
              <a:gd name="connsiteY0" fmla="*/ 0 h 373630"/>
              <a:gd name="connsiteX1" fmla="*/ 0 w 3466643"/>
              <a:gd name="connsiteY1" fmla="*/ 43381 h 37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73630">
                <a:moveTo>
                  <a:pt x="3466643" y="0"/>
                </a:moveTo>
                <a:cubicBezTo>
                  <a:pt x="3338139" y="573790"/>
                  <a:pt x="784487" y="403869"/>
                  <a:pt x="0" y="433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846BEB99-8439-BAB1-69DB-488D3FE3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C2586FCA-8931-BF67-4B4B-DB579D0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/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D0FB2BD8-7078-1E1F-879B-2019C7A89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08" y="479180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74FDF83D-4CB2-01D8-7D2E-3E6D32B0C770}"/>
              </a:ext>
            </a:extLst>
          </p:cNvPr>
          <p:cNvSpPr txBox="1"/>
          <p:nvPr/>
        </p:nvSpPr>
        <p:spPr>
          <a:xfrm>
            <a:off x="7423298" y="47918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3F331ECC-D902-C2B0-4E4F-E06AF5204BE8}"/>
              </a:ext>
            </a:extLst>
          </p:cNvPr>
          <p:cNvSpPr txBox="1"/>
          <p:nvPr/>
        </p:nvSpPr>
        <p:spPr>
          <a:xfrm>
            <a:off x="8369594" y="477590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AD2BC61F-1398-0409-3B54-4699BFB8ADFA}"/>
              </a:ext>
            </a:extLst>
          </p:cNvPr>
          <p:cNvSpPr txBox="1"/>
          <p:nvPr/>
        </p:nvSpPr>
        <p:spPr>
          <a:xfrm>
            <a:off x="9351337" y="478117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C8982FEE-43C2-1A47-C172-E7036B977834}"/>
              </a:ext>
            </a:extLst>
          </p:cNvPr>
          <p:cNvSpPr txBox="1"/>
          <p:nvPr/>
        </p:nvSpPr>
        <p:spPr>
          <a:xfrm>
            <a:off x="10329531" y="479383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/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F2539C62-72E2-DC94-BD7F-07B88715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200" y="4779409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/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CD0EEC5-B97F-DB97-DBE2-AE9A35A1E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44" y="5725203"/>
                <a:ext cx="603113" cy="62319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apezoid 7">
            <a:extLst>
              <a:ext uri="{FF2B5EF4-FFF2-40B4-BE49-F238E27FC236}">
                <a16:creationId xmlns:a16="http://schemas.microsoft.com/office/drawing/2014/main" id="{267569A3-CF64-D4AC-E9D0-10FFBF9409DA}"/>
              </a:ext>
            </a:extLst>
          </p:cNvPr>
          <p:cNvSpPr/>
          <p:nvPr/>
        </p:nvSpPr>
        <p:spPr>
          <a:xfrm>
            <a:off x="7268623" y="3179057"/>
            <a:ext cx="854665" cy="727822"/>
          </a:xfrm>
          <a:prstGeom prst="trapezoid">
            <a:avLst>
              <a:gd name="adj" fmla="val 58714"/>
            </a:avLst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9279BE7-E52F-FBDF-FAB2-8E8314AC4840}"/>
              </a:ext>
            </a:extLst>
          </p:cNvPr>
          <p:cNvSpPr/>
          <p:nvPr/>
        </p:nvSpPr>
        <p:spPr>
          <a:xfrm>
            <a:off x="8211622" y="5360675"/>
            <a:ext cx="854665" cy="727822"/>
          </a:xfrm>
          <a:prstGeom prst="trapezoid">
            <a:avLst>
              <a:gd name="adj" fmla="val 58714"/>
            </a:avLst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1DB6E5-033B-3266-F43C-7F3586AA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173" y="1825624"/>
                <a:ext cx="11781511" cy="5030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Pack a bunch of data into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each cell</a:t>
                </a:r>
              </a:p>
              <a:p>
                <a:r>
                  <a:rPr lang="en-US" dirty="0"/>
                  <a:t>Store “simulated heads” on the</a:t>
                </a:r>
                <a:br>
                  <a:rPr lang="en-US" dirty="0"/>
                </a:br>
                <a:r>
                  <a:rPr lang="en-US" dirty="0"/>
                  <a:t>tape, along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“simulated</a:t>
                </a:r>
                <a:br>
                  <a:rPr lang="en-US" dirty="0"/>
                </a:br>
                <a:r>
                  <a:rPr lang="en-US" dirty="0"/>
                  <a:t>symbols” in each cell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one “real head” </a:t>
                </a:r>
                <a:r>
                  <a:rPr lang="en-US" dirty="0"/>
                  <a:t>will scan back and forth, updating the simulated heads’ locations and the simulated tape contents. (Details on the next slides)</a:t>
                </a:r>
              </a:p>
            </p:txBody>
          </p:sp>
        </mc:Choice>
        <mc:Fallback xmlns="">
          <p:sp>
            <p:nvSpPr>
              <p:cNvPr id="15" name="!!bullets">
                <a:extLst>
                  <a:ext uri="{FF2B5EF4-FFF2-40B4-BE49-F238E27FC236}">
                    <a16:creationId xmlns:a16="http://schemas.microsoft.com/office/drawing/2014/main" id="{E610B20F-3E78-EFB5-98BC-96EA5ED7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" y="1825624"/>
                <a:ext cx="11781511" cy="5030345"/>
              </a:xfrm>
              <a:prstGeom prst="rect">
                <a:avLst/>
              </a:prstGeom>
              <a:blipFill>
                <a:blip r:embed="rId2"/>
                <a:stretch>
                  <a:fillRect l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2CE483-A58F-DBFF-6DA2-A89F7AD17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B8DC8-D729-620B-A16F-BDF7D0C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2D3070-1C1B-0100-5828-3697BF45DFE4}"/>
              </a:ext>
            </a:extLst>
          </p:cNvPr>
          <p:cNvCxnSpPr>
            <a:cxnSpLocks/>
          </p:cNvCxnSpPr>
          <p:nvPr/>
        </p:nvCxnSpPr>
        <p:spPr>
          <a:xfrm>
            <a:off x="6705600" y="2418796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87C196-0C52-96E7-7426-AA876DC080D4}"/>
              </a:ext>
            </a:extLst>
          </p:cNvPr>
          <p:cNvCxnSpPr>
            <a:cxnSpLocks/>
          </p:cNvCxnSpPr>
          <p:nvPr/>
        </p:nvCxnSpPr>
        <p:spPr>
          <a:xfrm>
            <a:off x="7187610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CA3A41-5F27-4D64-92F5-2C3B4A10F063}"/>
              </a:ext>
            </a:extLst>
          </p:cNvPr>
          <p:cNvCxnSpPr>
            <a:cxnSpLocks/>
          </p:cNvCxnSpPr>
          <p:nvPr/>
        </p:nvCxnSpPr>
        <p:spPr>
          <a:xfrm>
            <a:off x="816580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D0B73DD-93A8-2DD9-64E4-CE7759400D7E}"/>
              </a:ext>
            </a:extLst>
          </p:cNvPr>
          <p:cNvCxnSpPr>
            <a:cxnSpLocks/>
          </p:cNvCxnSpPr>
          <p:nvPr/>
        </p:nvCxnSpPr>
        <p:spPr>
          <a:xfrm>
            <a:off x="9122735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3CA0DE-C976-C3C6-A38E-D72D62CBE587}"/>
              </a:ext>
            </a:extLst>
          </p:cNvPr>
          <p:cNvCxnSpPr>
            <a:cxnSpLocks/>
          </p:cNvCxnSpPr>
          <p:nvPr/>
        </p:nvCxnSpPr>
        <p:spPr>
          <a:xfrm>
            <a:off x="10090298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C0D283-ABA9-00E3-625A-ADB9F47DC8E0}"/>
              </a:ext>
            </a:extLst>
          </p:cNvPr>
          <p:cNvCxnSpPr>
            <a:cxnSpLocks/>
          </p:cNvCxnSpPr>
          <p:nvPr/>
        </p:nvCxnSpPr>
        <p:spPr>
          <a:xfrm>
            <a:off x="11100391" y="2397531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F502896-A85E-869E-0077-6D460AFD5685}"/>
              </a:ext>
            </a:extLst>
          </p:cNvPr>
          <p:cNvCxnSpPr>
            <a:cxnSpLocks/>
          </p:cNvCxnSpPr>
          <p:nvPr/>
        </p:nvCxnSpPr>
        <p:spPr>
          <a:xfrm>
            <a:off x="12046688" y="2418796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0">
            <a:extLst>
              <a:ext uri="{FF2B5EF4-FFF2-40B4-BE49-F238E27FC236}">
                <a16:creationId xmlns:a16="http://schemas.microsoft.com/office/drawing/2014/main" id="{D85D6D97-0D33-C923-48F3-4E1E8BBD9DBC}"/>
              </a:ext>
            </a:extLst>
          </p:cNvPr>
          <p:cNvSpPr txBox="1"/>
          <p:nvPr/>
        </p:nvSpPr>
        <p:spPr>
          <a:xfrm>
            <a:off x="7432162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6" name="B1">
            <a:extLst>
              <a:ext uri="{FF2B5EF4-FFF2-40B4-BE49-F238E27FC236}">
                <a16:creationId xmlns:a16="http://schemas.microsoft.com/office/drawing/2014/main" id="{5AF6D5D8-AF98-0383-A051-050FBB2D6E9E}"/>
              </a:ext>
            </a:extLst>
          </p:cNvPr>
          <p:cNvSpPr txBox="1"/>
          <p:nvPr/>
        </p:nvSpPr>
        <p:spPr>
          <a:xfrm>
            <a:off x="8378458" y="26102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47" name="C1">
            <a:extLst>
              <a:ext uri="{FF2B5EF4-FFF2-40B4-BE49-F238E27FC236}">
                <a16:creationId xmlns:a16="http://schemas.microsoft.com/office/drawing/2014/main" id="{ACC03A64-CA48-491D-3708-0BB6AB750B81}"/>
              </a:ext>
            </a:extLst>
          </p:cNvPr>
          <p:cNvSpPr txBox="1"/>
          <p:nvPr/>
        </p:nvSpPr>
        <p:spPr>
          <a:xfrm>
            <a:off x="9367285" y="263488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/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A0">
                <a:extLst>
                  <a:ext uri="{FF2B5EF4-FFF2-40B4-BE49-F238E27FC236}">
                    <a16:creationId xmlns:a16="http://schemas.microsoft.com/office/drawing/2014/main" id="{2BB5D5BA-09FE-810B-23E2-D7CB5917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2617759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!!b">
            <a:extLst>
              <a:ext uri="{FF2B5EF4-FFF2-40B4-BE49-F238E27FC236}">
                <a16:creationId xmlns:a16="http://schemas.microsoft.com/office/drawing/2014/main" id="{3E9BD644-028F-6C4C-9BD6-36C81FF2395B}"/>
              </a:ext>
            </a:extLst>
          </p:cNvPr>
          <p:cNvCxnSpPr>
            <a:cxnSpLocks/>
          </p:cNvCxnSpPr>
          <p:nvPr/>
        </p:nvCxnSpPr>
        <p:spPr>
          <a:xfrm>
            <a:off x="6705600" y="4209840"/>
            <a:ext cx="5488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/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A0">
                <a:extLst>
                  <a:ext uri="{FF2B5EF4-FFF2-40B4-BE49-F238E27FC236}">
                    <a16:creationId xmlns:a16="http://schemas.microsoft.com/office/drawing/2014/main" id="{238EC581-E12B-2710-2091-51A47894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2610243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/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A0">
                <a:extLst>
                  <a:ext uri="{FF2B5EF4-FFF2-40B4-BE49-F238E27FC236}">
                    <a16:creationId xmlns:a16="http://schemas.microsoft.com/office/drawing/2014/main" id="{E8716FAE-294C-F16A-908F-A7D78AB0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2621898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/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A0">
                <a:extLst>
                  <a:ext uri="{FF2B5EF4-FFF2-40B4-BE49-F238E27FC236}">
                    <a16:creationId xmlns:a16="http://schemas.microsoft.com/office/drawing/2014/main" id="{2F42C20B-6543-25CD-1FAF-114987FFB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3422983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0">
            <a:extLst>
              <a:ext uri="{FF2B5EF4-FFF2-40B4-BE49-F238E27FC236}">
                <a16:creationId xmlns:a16="http://schemas.microsoft.com/office/drawing/2014/main" id="{65A9F5A9-C945-1E32-045E-E5191C1863FE}"/>
              </a:ext>
            </a:extLst>
          </p:cNvPr>
          <p:cNvSpPr txBox="1"/>
          <p:nvPr/>
        </p:nvSpPr>
        <p:spPr>
          <a:xfrm>
            <a:off x="7425307" y="342298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7" name="A0">
            <a:extLst>
              <a:ext uri="{FF2B5EF4-FFF2-40B4-BE49-F238E27FC236}">
                <a16:creationId xmlns:a16="http://schemas.microsoft.com/office/drawing/2014/main" id="{79122B58-5E9D-4A67-93DF-17AEB34EAE6A}"/>
              </a:ext>
            </a:extLst>
          </p:cNvPr>
          <p:cNvSpPr txBox="1"/>
          <p:nvPr/>
        </p:nvSpPr>
        <p:spPr>
          <a:xfrm>
            <a:off x="8371603" y="34070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58" name="A0">
            <a:extLst>
              <a:ext uri="{FF2B5EF4-FFF2-40B4-BE49-F238E27FC236}">
                <a16:creationId xmlns:a16="http://schemas.microsoft.com/office/drawing/2014/main" id="{6BE30FDA-B5E3-5C6C-26E4-3A2129596784}"/>
              </a:ext>
            </a:extLst>
          </p:cNvPr>
          <p:cNvSpPr txBox="1"/>
          <p:nvPr/>
        </p:nvSpPr>
        <p:spPr>
          <a:xfrm>
            <a:off x="9353346" y="341235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59" name="A0">
            <a:extLst>
              <a:ext uri="{FF2B5EF4-FFF2-40B4-BE49-F238E27FC236}">
                <a16:creationId xmlns:a16="http://schemas.microsoft.com/office/drawing/2014/main" id="{437E2375-E96E-0846-37DF-7AB7976319E4}"/>
              </a:ext>
            </a:extLst>
          </p:cNvPr>
          <p:cNvSpPr txBox="1"/>
          <p:nvPr/>
        </p:nvSpPr>
        <p:spPr>
          <a:xfrm>
            <a:off x="10331540" y="3425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/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A0">
                <a:extLst>
                  <a:ext uri="{FF2B5EF4-FFF2-40B4-BE49-F238E27FC236}">
                    <a16:creationId xmlns:a16="http://schemas.microsoft.com/office/drawing/2014/main" id="{111BF8D6-07CA-A625-C4B2-793F5F6B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09" y="3410586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BE11ED-18CF-EF71-EAB8-452F9ECD6D66}"/>
              </a:ext>
            </a:extLst>
          </p:cNvPr>
          <p:cNvSpPr/>
          <p:nvPr/>
        </p:nvSpPr>
        <p:spPr>
          <a:xfrm>
            <a:off x="6290899" y="4074689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1">
            <a:extLst>
              <a:ext uri="{FF2B5EF4-FFF2-40B4-BE49-F238E27FC236}">
                <a16:creationId xmlns:a16="http://schemas.microsoft.com/office/drawing/2014/main" id="{B51DD544-559B-3784-EA42-57AAE38D117E}"/>
              </a:ext>
            </a:extLst>
          </p:cNvPr>
          <p:cNvSpPr txBox="1"/>
          <p:nvPr/>
        </p:nvSpPr>
        <p:spPr>
          <a:xfrm>
            <a:off x="7432162" y="26102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/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D1AA0080-CFE6-0625-33FF-BF4ADD0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3400451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apezoid 2">
            <a:extLst>
              <a:ext uri="{FF2B5EF4-FFF2-40B4-BE49-F238E27FC236}">
                <a16:creationId xmlns:a16="http://schemas.microsoft.com/office/drawing/2014/main" id="{1B4F17F8-4A7E-572F-4B99-45262D274753}"/>
              </a:ext>
            </a:extLst>
          </p:cNvPr>
          <p:cNvSpPr/>
          <p:nvPr/>
        </p:nvSpPr>
        <p:spPr>
          <a:xfrm>
            <a:off x="7535813" y="3145083"/>
            <a:ext cx="324324" cy="45719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68773436-617D-8E8D-051B-D099D283759C}"/>
              </a:ext>
            </a:extLst>
          </p:cNvPr>
          <p:cNvSpPr/>
          <p:nvPr/>
        </p:nvSpPr>
        <p:spPr>
          <a:xfrm>
            <a:off x="8477009" y="3914380"/>
            <a:ext cx="329184" cy="45720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7982 0.00093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5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4.44444E-6 L 0.07839 0.00162 " pathEditMode="relative" rAng="0" ptsTypes="AA">
                                      <p:cBhvr>
                                        <p:cTn id="19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23932 0.00278 " pathEditMode="relative" rAng="0" ptsTypes="AA">
                                      <p:cBhvr>
                                        <p:cTn id="2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800"/>
                            </p:stCondLst>
                            <p:childTnLst>
                              <p:par>
                                <p:cTn id="4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5 " pathEditMode="relative" rAng="0" ptsTypes="AA">
                                      <p:cBhvr>
                                        <p:cTn id="4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800"/>
                            </p:stCondLst>
                            <p:childTnLst>
                              <p:par>
                                <p:cTn id="5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5 L 0.07982 0.00093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95833E-6 -4.07407E-6 L -0.07747 0.00093 " pathEditMode="relative" rAng="0" ptsTypes="AA"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300"/>
                            </p:stCondLst>
                            <p:childTnLst>
                              <p:par>
                                <p:cTn id="6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2.22222E-6 " pathEditMode="relative" rAng="0" ptsTypes="AA">
                                      <p:cBhvr>
                                        <p:cTn id="6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7" grpId="0"/>
      <p:bldP spid="18" grpId="0"/>
      <p:bldP spid="3" grpId="0" animBg="1"/>
      <p:bldP spid="3" grpId="1" animBg="1"/>
      <p:bldP spid="3" grpId="2" animBg="1"/>
      <p:bldP spid="5" grpId="0" animBg="1"/>
      <p:bldP spid="5" grpId="1" animBg="1"/>
      <p:bldP spid="5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206606</TotalTime>
  <Words>1325</Words>
  <Application>Microsoft Office PowerPoint</Application>
  <PresentationFormat>Widescreen</PresentationFormat>
  <Paragraphs>345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The Church-Turing Thesis</vt:lpstr>
      <vt:lpstr>The Church-Turing Thesis</vt:lpstr>
      <vt:lpstr>Are Turing machines powerful enough?</vt:lpstr>
      <vt:lpstr>Left-right-stationary Turing machines</vt:lpstr>
      <vt:lpstr>Multi-tape Turing machines</vt:lpstr>
      <vt:lpstr>Multi-tape Turing machines</vt:lpstr>
      <vt:lpstr>Simulating k tapes with 1 tape</vt:lpstr>
      <vt:lpstr>Simulating k tapes with 1 tape</vt:lpstr>
      <vt:lpstr>Simulating k tapes with 1 tape</vt:lpstr>
      <vt:lpstr>Simulating k tapes with 1 tape: Alphabet</vt:lpstr>
      <vt:lpstr>Simulating 2 tapes with 1 tape: States</vt:lpstr>
      <vt:lpstr>Simulating k tapes with 1 tape: States </vt:lpstr>
      <vt:lpstr>Simulating k tapes with 1 tape: Start state</vt:lpstr>
      <vt:lpstr>Simulating k tapes with 1 tape: Transitions</vt:lpstr>
      <vt:lpstr>Simulating k tapes with 1 tape: Transitions</vt:lpstr>
      <vt:lpstr>Simulating k tapes with 1 tape: Transitions</vt:lpstr>
      <vt:lpstr>Simulating k tapes with 1 tape: Halting states</vt:lpstr>
      <vt:lpstr>Simulating k tapes with 1 tape</vt:lpstr>
      <vt:lpstr>TMs can simulate all “reasonable” machines</vt:lpstr>
      <vt:lpstr>The Church-Turing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768</cp:revision>
  <dcterms:created xsi:type="dcterms:W3CDTF">2022-12-12T23:26:37Z</dcterms:created>
  <dcterms:modified xsi:type="dcterms:W3CDTF">2025-10-06T20:41:07Z</dcterms:modified>
</cp:coreProperties>
</file>