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0" r:id="rId2"/>
    <p:sldId id="580" r:id="rId3"/>
    <p:sldId id="582" r:id="rId4"/>
    <p:sldId id="583" r:id="rId5"/>
    <p:sldId id="584" r:id="rId6"/>
    <p:sldId id="585" r:id="rId7"/>
    <p:sldId id="587" r:id="rId8"/>
    <p:sldId id="588" r:id="rId9"/>
    <p:sldId id="586" r:id="rId10"/>
    <p:sldId id="591" r:id="rId11"/>
    <p:sldId id="594" r:id="rId12"/>
    <p:sldId id="592" r:id="rId13"/>
    <p:sldId id="596" r:id="rId14"/>
    <p:sldId id="692" r:id="rId15"/>
    <p:sldId id="693" r:id="rId16"/>
    <p:sldId id="694" r:id="rId17"/>
    <p:sldId id="700" r:id="rId18"/>
    <p:sldId id="699" r:id="rId19"/>
    <p:sldId id="7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18.png"/><Relationship Id="rId3" Type="http://schemas.openxmlformats.org/officeDocument/2006/relationships/image" Target="../media/image209.png"/><Relationship Id="rId7" Type="http://schemas.openxmlformats.org/officeDocument/2006/relationships/image" Target="../media/image210.png"/><Relationship Id="rId12" Type="http://schemas.openxmlformats.org/officeDocument/2006/relationships/image" Target="../media/image4.png"/><Relationship Id="rId2" Type="http://schemas.openxmlformats.org/officeDocument/2006/relationships/image" Target="../media/image20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16.png"/><Relationship Id="rId5" Type="http://schemas.openxmlformats.org/officeDocument/2006/relationships/image" Target="../media/image211.png"/><Relationship Id="rId10" Type="http://schemas.openxmlformats.org/officeDocument/2006/relationships/image" Target="../media/image3.png"/><Relationship Id="rId9" Type="http://schemas.openxmlformats.org/officeDocument/2006/relationships/image" Target="../media/image2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7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5.png"/><Relationship Id="rId5" Type="http://schemas.openxmlformats.org/officeDocument/2006/relationships/image" Target="../media/image234.png"/><Relationship Id="rId4" Type="http://schemas.openxmlformats.org/officeDocument/2006/relationships/image" Target="../media/image2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10.png"/><Relationship Id="rId21" Type="http://schemas.openxmlformats.org/officeDocument/2006/relationships/image" Target="../media/image12.png"/><Relationship Id="rId7" Type="http://schemas.openxmlformats.org/officeDocument/2006/relationships/image" Target="../media/image241.png"/><Relationship Id="rId12" Type="http://schemas.openxmlformats.org/officeDocument/2006/relationships/image" Target="../media/image246.png"/><Relationship Id="rId17" Type="http://schemas.openxmlformats.org/officeDocument/2006/relationships/image" Target="../media/image251.png"/><Relationship Id="rId2" Type="http://schemas.openxmlformats.org/officeDocument/2006/relationships/image" Target="../media/image9.png"/><Relationship Id="rId16" Type="http://schemas.openxmlformats.org/officeDocument/2006/relationships/image" Target="../media/image250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249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png"/><Relationship Id="rId2" Type="http://schemas.openxmlformats.org/officeDocument/2006/relationships/image" Target="../media/image2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(Must start with first domino)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Lemma: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by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	</a:t>
                </a:r>
                <a:r>
                  <a:rPr lang="en-US" sz="2000" dirty="0"/>
                  <a:t>(*actually variant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sz="2000" dirty="0"/>
                  <a:t> for TMs with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start-of-tape indicator</a:t>
                </a:r>
                <a:r>
                  <a:rPr lang="en-US" sz="2000" dirty="0"/>
                  <a:t>)</a:t>
                </a:r>
                <a:endParaRPr lang="en-US" sz="140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1D8A-580C-EFB5-694F-637571F5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C1DA-ED52-5A9A-AC9C-7958062D8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825625"/>
                <a:ext cx="11196084" cy="4351338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computation history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sequence of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an accepting configuration,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accepting computation history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Plan: Produce dominos such that constructing a match is equivalent to constructing an accepting computation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3C1DA-ED52-5A9A-AC9C-7958062D8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825625"/>
                <a:ext cx="11196084" cy="4351338"/>
              </a:xfrm>
              <a:blipFill>
                <a:blip r:embed="rId2"/>
                <a:stretch>
                  <a:fillRect l="-871" r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2BF3-DEDA-E08C-D87D-3EB6225B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36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We produce the following dominos: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       , 	  ,            ,  and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 	  , 	         , and  		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  <a:blipFill>
                <a:blip r:embed="rId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FC8B-765C-39BB-3E69-822CC71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/>
              <p:nvPr/>
            </p:nvSpPr>
            <p:spPr>
              <a:xfrm>
                <a:off x="635073" y="3710761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3710761"/>
                <a:ext cx="696878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/>
              <p:nvPr/>
            </p:nvSpPr>
            <p:spPr>
              <a:xfrm>
                <a:off x="635073" y="4710220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4710220"/>
                <a:ext cx="696878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D6BD119-6760-FF02-4C5A-16D31E177C0A}"/>
              </a:ext>
            </a:extLst>
          </p:cNvPr>
          <p:cNvGrpSpPr/>
          <p:nvPr/>
        </p:nvGrpSpPr>
        <p:grpSpPr>
          <a:xfrm>
            <a:off x="659882" y="5703351"/>
            <a:ext cx="4211155" cy="680484"/>
            <a:chOff x="659882" y="5703351"/>
            <a:chExt cx="4211155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/>
                <p:nvPr/>
              </p:nvSpPr>
              <p:spPr>
                <a:xfrm>
                  <a:off x="659882" y="5703351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82" y="5703351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B9AD29-9D28-126E-16BA-DBD943495C63}"/>
                    </a:ext>
                  </a:extLst>
                </p:cNvPr>
                <p:cNvSpPr/>
                <p:nvPr/>
              </p:nvSpPr>
              <p:spPr>
                <a:xfrm>
                  <a:off x="1524665" y="5703351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B5B9AD29-9D28-126E-16BA-DBD943495C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665" y="5703351"/>
                  <a:ext cx="112284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52530DC-37A3-4326-DEF1-F629521F8487}"/>
                    </a:ext>
                  </a:extLst>
                </p:cNvPr>
                <p:cNvSpPr/>
                <p:nvPr/>
              </p:nvSpPr>
              <p:spPr>
                <a:xfrm>
                  <a:off x="3748195" y="5703351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52530DC-37A3-4326-DEF1-F629521F84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8195" y="5703351"/>
                  <a:ext cx="112284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04CAF02-1285-6493-3641-EBE6B6E40CC7}"/>
              </a:ext>
            </a:extLst>
          </p:cNvPr>
          <p:cNvSpPr txBox="1"/>
          <p:nvPr/>
        </p:nvSpPr>
        <p:spPr>
          <a:xfrm>
            <a:off x="7742274" y="2292279"/>
            <a:ext cx="405100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computable ✔️</a:t>
            </a:r>
            <a:r>
              <a:rPr lang="en-US" dirty="0"/>
              <a:t>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4F294-6CE1-FBA8-6F3B-23B60FC90A02}"/>
              </a:ext>
            </a:extLst>
          </p:cNvPr>
          <p:cNvGrpSpPr/>
          <p:nvPr/>
        </p:nvGrpSpPr>
        <p:grpSpPr>
          <a:xfrm>
            <a:off x="635073" y="2703932"/>
            <a:ext cx="5765728" cy="687854"/>
            <a:chOff x="635073" y="2703932"/>
            <a:chExt cx="5765728" cy="687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/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/>
                <p:nvPr/>
              </p:nvSpPr>
              <p:spPr>
                <a:xfrm>
                  <a:off x="3429757" y="271130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9757" y="2711302"/>
                  <a:ext cx="705290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/>
                <p:nvPr/>
              </p:nvSpPr>
              <p:spPr>
                <a:xfrm>
                  <a:off x="5365143" y="2711302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43" y="2711302"/>
                  <a:ext cx="1035658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/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3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be a configuration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Fact: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Think of this sequence as one “super-domino”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34083" y="3933825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83" y="3933825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FB4-4FAD-66B8-5EBA-A0D71C00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an accepting computation history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and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Partial match: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At this point we have an extra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the bottom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0681-9933-8D3F-1298-EE04E20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58E38-4186-6326-DCDB-A6F2E2338281}"/>
              </a:ext>
            </a:extLst>
          </p:cNvPr>
          <p:cNvGrpSpPr/>
          <p:nvPr/>
        </p:nvGrpSpPr>
        <p:grpSpPr>
          <a:xfrm>
            <a:off x="1659287" y="4593132"/>
            <a:ext cx="6119198" cy="684508"/>
            <a:chOff x="1659287" y="4593132"/>
            <a:chExt cx="6119198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/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/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/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/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/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/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/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/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/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7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C966-A57D-4F16-CCE6-99F7502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Fact: For every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the bottom string is an accepting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Proof: Use the	         ,		     ,  and		dominos to delete one symbol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DDF1-B8AA-77CE-8E79-6726C77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5C31A-F6BF-9B1B-5D4F-E9C9FCF49524}"/>
              </a:ext>
            </a:extLst>
          </p:cNvPr>
          <p:cNvGrpSpPr/>
          <p:nvPr/>
        </p:nvGrpSpPr>
        <p:grpSpPr>
          <a:xfrm>
            <a:off x="3449541" y="3925820"/>
            <a:ext cx="4567501" cy="723756"/>
            <a:chOff x="3449541" y="3925820"/>
            <a:chExt cx="4567501" cy="723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/>
                <p:nvPr/>
              </p:nvSpPr>
              <p:spPr>
                <a:xfrm>
                  <a:off x="4608186" y="3925820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86" y="3925820"/>
                  <a:ext cx="1122842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/>
                <p:nvPr/>
              </p:nvSpPr>
              <p:spPr>
                <a:xfrm>
                  <a:off x="6894200" y="3925820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4200" y="3925820"/>
                  <a:ext cx="112284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/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/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349-C224-7E9E-B46D-F4C3452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we construct a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shorter and shorter accepting configurations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we have a super-domino		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until eventually we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Full match: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/>
              <p:nvPr/>
            </p:nvSpPr>
            <p:spPr>
              <a:xfrm>
                <a:off x="753695" y="3252321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95" y="3252321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4FB51-6788-388D-78B3-3089A05CAFCC}"/>
              </a:ext>
            </a:extLst>
          </p:cNvPr>
          <p:cNvGrpSpPr/>
          <p:nvPr/>
        </p:nvGrpSpPr>
        <p:grpSpPr>
          <a:xfrm>
            <a:off x="350970" y="4958106"/>
            <a:ext cx="11454408" cy="684508"/>
            <a:chOff x="377849" y="4980408"/>
            <a:chExt cx="11454408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/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/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/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/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/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/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/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/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/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/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/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/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/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/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/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/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/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/>
                <p:nvPr/>
              </p:nvSpPr>
              <p:spPr>
                <a:xfrm>
                  <a:off x="10796599" y="4980408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599" y="4980408"/>
                  <a:ext cx="1035658" cy="68048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D76A-A3C6-2612-8CBB-35E6C60C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1930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8754D-6488-532E-D9B9-5B03C5406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245" y="1000461"/>
                <a:ext cx="11009555" cy="5855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prove the contrapositive: Assume there is a match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sequence of configurations of the TM (ending with at most one accepting configuration)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show 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that there is a sequence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a prefix of the dominos such that the top string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#⋯#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and the bottom string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#⋯#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By definition of MPCP, the match must start with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C8754D-6488-532E-D9B9-5B03C5406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245" y="1000461"/>
                <a:ext cx="11009555" cy="5855508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68E0C-558C-011B-28F0-0721680D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A661EF-C6A0-A5F7-A69C-F23DFC18E2F9}"/>
                  </a:ext>
                </a:extLst>
              </p:cNvPr>
              <p:cNvSpPr/>
              <p:nvPr/>
            </p:nvSpPr>
            <p:spPr>
              <a:xfrm>
                <a:off x="10382461" y="5857539"/>
                <a:ext cx="1122842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♢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A661EF-C6A0-A5F7-A69C-F23DFC18E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461" y="5857539"/>
                <a:ext cx="1122842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6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FDEE-9A62-6A38-A1A2-E386406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3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Inductive step: Suppose after some prefix of dominos, the bottom string consists of the top string followed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accepting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Subsequent dominos must spell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top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There is only possible way to do this, namely use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             followed by  	       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  <a:blipFill>
                <a:blip r:embed="rId2"/>
                <a:stretch>
                  <a:fillRect l="-1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8C76-2AAC-C787-9A35-3F2D656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D3A9E3-33D8-8FB4-62B8-18DE87181FAD}"/>
              </a:ext>
            </a:extLst>
          </p:cNvPr>
          <p:cNvGrpSpPr/>
          <p:nvPr/>
        </p:nvGrpSpPr>
        <p:grpSpPr>
          <a:xfrm>
            <a:off x="1210484" y="4408663"/>
            <a:ext cx="5757408" cy="680484"/>
            <a:chOff x="1210484" y="4408663"/>
            <a:chExt cx="5757408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/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/>
                <p:nvPr/>
              </p:nvSpPr>
              <p:spPr>
                <a:xfrm>
                  <a:off x="6262602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602" y="4408663"/>
                  <a:ext cx="705290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/>
                <p:nvPr/>
              </p:nvSpPr>
              <p:spPr>
                <a:xfrm>
                  <a:off x="4551141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141" y="4408663"/>
                  <a:ext cx="705290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4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704-12A7-C607-99C2-A0841AD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Eventually we must use		      because otherwise there are always more # on bottom than on top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Therefore one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configurations must be accepting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316F0-CB37-80B6-B962-D13B9CDC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95608E-2E44-4FC8-8EA2-CD30AFCC93ED}"/>
                  </a:ext>
                </a:extLst>
              </p:cNvPr>
              <p:cNvSpPr/>
              <p:nvPr/>
            </p:nvSpPr>
            <p:spPr>
              <a:xfrm>
                <a:off x="4772316" y="1825625"/>
                <a:ext cx="103565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ccept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95608E-2E44-4FC8-8EA2-CD30AFCC9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316" y="1825625"/>
                <a:ext cx="103565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9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5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undecidable?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39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7541-32AE-2A1A-EF80-3BDAA66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beyond analysis of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93B-FCD7-D48A-4AD1-822F98DF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029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 far, every undecidable language we have seen has been about analyzing a given Turing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is undecidable?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59AD-B11B-FB85-C75B-4981095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58525A82-C4BB-A1A5-6705-F8EE5F9CE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20" y="2064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36A-68C5-24B2-56DA-1AC54D25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 Post’s Correspondence Problem, we are 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two sequences of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Goal: Determine whether there exists a sequence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AC2C-89F0-90EE-C6A4-4E97591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Helpful picture: We are given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936-2B7D-5B39-6B95-CD0F686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F09-9069-E65E-EE0C-A8D151FF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are given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YES case because there is a match: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another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AA6D-D071-0487-A0FF-DC139B54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6F1962-6449-DD9A-4236-82145FB61278}"/>
              </a:ext>
            </a:extLst>
          </p:cNvPr>
          <p:cNvGrpSpPr/>
          <p:nvPr/>
        </p:nvGrpSpPr>
        <p:grpSpPr>
          <a:xfrm>
            <a:off x="1064581" y="2477162"/>
            <a:ext cx="5529378" cy="690043"/>
            <a:chOff x="1064581" y="2477162"/>
            <a:chExt cx="5529378" cy="690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/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/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/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/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/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/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7CC59-C519-BC5F-FDD3-C3BC1061ADCD}"/>
              </a:ext>
            </a:extLst>
          </p:cNvPr>
          <p:cNvGrpSpPr/>
          <p:nvPr/>
        </p:nvGrpSpPr>
        <p:grpSpPr>
          <a:xfrm>
            <a:off x="2033893" y="4498299"/>
            <a:ext cx="6418520" cy="680596"/>
            <a:chOff x="2033893" y="4498299"/>
            <a:chExt cx="6418520" cy="680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/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/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/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/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/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/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/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blipFill>
                  <a:blip r:embed="rId14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3C74FF-0628-F1D6-87FC-BFC170638766}"/>
              </a:ext>
            </a:extLst>
          </p:cNvPr>
          <p:cNvGrpSpPr/>
          <p:nvPr/>
        </p:nvGrpSpPr>
        <p:grpSpPr>
          <a:xfrm>
            <a:off x="4241934" y="5492664"/>
            <a:ext cx="5794758" cy="702487"/>
            <a:chOff x="4241934" y="5492664"/>
            <a:chExt cx="5794758" cy="702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/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/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/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/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/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/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blipFill>
                  <a:blip r:embed="rId2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14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F6A-FD8E-5CFF-AD08-EA81B25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1FFD-168A-A80B-D1EA-C292608E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NO case. Proof: A match would have to start with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and consequently we will always have more ones on the bottom than on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79-924B-FDD9-C3A3-E2D520C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89F46-F059-A187-7A33-A73786B95BD0}"/>
              </a:ext>
            </a:extLst>
          </p:cNvPr>
          <p:cNvGrpSpPr/>
          <p:nvPr/>
        </p:nvGrpSpPr>
        <p:grpSpPr>
          <a:xfrm>
            <a:off x="1436721" y="2615682"/>
            <a:ext cx="2492451" cy="680484"/>
            <a:chOff x="1436721" y="2615682"/>
            <a:chExt cx="249245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/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/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/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/>
              <p:nvPr/>
            </p:nvSpPr>
            <p:spPr>
              <a:xfrm>
                <a:off x="1707850" y="4086222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850" y="4086222"/>
                <a:ext cx="542259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2595-4AD0-FDB1-659A-4E2467F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outline: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1: Show that a modified version,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” is undecidable by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06B5-C804-DAB7-7611-3D79D7A9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132751</TotalTime>
  <Words>1087</Words>
  <Application>Microsoft Office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Which problems can be solved through computation?</vt:lpstr>
      <vt:lpstr>Which languages are undecidable?</vt:lpstr>
      <vt:lpstr>Undecidability beyond analysis of TMs</vt:lpstr>
      <vt:lpstr>Post’s Correspondence Problem</vt:lpstr>
      <vt:lpstr>Post’s Correspondence Problem</vt:lpstr>
      <vt:lpstr>Post’s Correspondence Problem: Example 1</vt:lpstr>
      <vt:lpstr>Post’s Correspondence Problem: Example 2</vt:lpstr>
      <vt:lpstr>Post’s Correspondence Problem is undecidable</vt:lpstr>
      <vt:lpstr>Modified PCP</vt:lpstr>
      <vt:lpstr>Accepting computation history</vt:lpstr>
      <vt:lpstr>Reduction from A_TM to "MPCP"</vt:lpstr>
      <vt:lpstr>Domino feature 1</vt:lpstr>
      <vt:lpstr>YES maps to YES</vt:lpstr>
      <vt:lpstr>Domino feature 2</vt:lpstr>
      <vt:lpstr>YES maps to YES</vt:lpstr>
      <vt:lpstr>NO maps to NO</vt:lpstr>
      <vt:lpstr>NO maps to NO</vt:lpstr>
      <vt:lpstr>NO maps to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327</cp:revision>
  <dcterms:created xsi:type="dcterms:W3CDTF">2022-12-12T23:26:37Z</dcterms:created>
  <dcterms:modified xsi:type="dcterms:W3CDTF">2024-01-22T16:42:57Z</dcterms:modified>
</cp:coreProperties>
</file>