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00" r:id="rId2"/>
    <p:sldId id="753" r:id="rId3"/>
    <p:sldId id="556" r:id="rId4"/>
    <p:sldId id="583" r:id="rId5"/>
    <p:sldId id="584" r:id="rId6"/>
    <p:sldId id="585" r:id="rId7"/>
    <p:sldId id="831" r:id="rId8"/>
    <p:sldId id="587" r:id="rId9"/>
    <p:sldId id="588" r:id="rId10"/>
    <p:sldId id="829" r:id="rId11"/>
    <p:sldId id="591" r:id="rId12"/>
    <p:sldId id="827" r:id="rId13"/>
    <p:sldId id="832" r:id="rId14"/>
    <p:sldId id="592" r:id="rId15"/>
    <p:sldId id="596" r:id="rId16"/>
    <p:sldId id="692" r:id="rId17"/>
    <p:sldId id="693" r:id="rId18"/>
    <p:sldId id="694" r:id="rId19"/>
    <p:sldId id="833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66" autoAdjust="0"/>
  </p:normalViewPr>
  <p:slideViewPr>
    <p:cSldViewPr snapToGrid="0">
      <p:cViewPr varScale="1">
        <p:scale>
          <a:sx n="98" d="100"/>
          <a:sy n="98" d="100"/>
        </p:scale>
        <p:origin x="9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.png"/><Relationship Id="rId17" Type="http://schemas.openxmlformats.org/officeDocument/2006/relationships/image" Target="../media/image35.png"/><Relationship Id="rId2" Type="http://schemas.openxmlformats.org/officeDocument/2006/relationships/image" Target="../media/image1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5.png"/><Relationship Id="rId11" Type="http://schemas.openxmlformats.org/officeDocument/2006/relationships/image" Target="../media/image41.png"/><Relationship Id="rId5" Type="http://schemas.openxmlformats.org/officeDocument/2006/relationships/image" Target="../media/image224.png"/><Relationship Id="rId10" Type="http://schemas.openxmlformats.org/officeDocument/2006/relationships/image" Target="../media/image229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23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3" Type="http://schemas.openxmlformats.org/officeDocument/2006/relationships/image" Target="../media/image45.png"/><Relationship Id="rId21" Type="http://schemas.openxmlformats.org/officeDocument/2006/relationships/image" Target="../media/image49.png"/><Relationship Id="rId7" Type="http://schemas.openxmlformats.org/officeDocument/2006/relationships/image" Target="../media/image241.png"/><Relationship Id="rId12" Type="http://schemas.openxmlformats.org/officeDocument/2006/relationships/image" Target="../media/image46.png"/><Relationship Id="rId17" Type="http://schemas.openxmlformats.org/officeDocument/2006/relationships/image" Target="../media/image251.png"/><Relationship Id="rId2" Type="http://schemas.openxmlformats.org/officeDocument/2006/relationships/image" Target="../media/image44.png"/><Relationship Id="rId16" Type="http://schemas.openxmlformats.org/officeDocument/2006/relationships/image" Target="../media/image48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47.png"/><Relationship Id="rId10" Type="http://schemas.openxmlformats.org/officeDocument/2006/relationships/image" Target="../media/image244.png"/><Relationship Id="rId19" Type="http://schemas.openxmlformats.org/officeDocument/2006/relationships/image" Target="../media/image253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13" Type="http://schemas.openxmlformats.org/officeDocument/2006/relationships/image" Target="../media/image193.png"/><Relationship Id="rId18" Type="http://schemas.openxmlformats.org/officeDocument/2006/relationships/image" Target="../media/image19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12" Type="http://schemas.openxmlformats.org/officeDocument/2006/relationships/image" Target="../media/image192.png"/><Relationship Id="rId17" Type="http://schemas.openxmlformats.org/officeDocument/2006/relationships/image" Target="../media/image197.png"/><Relationship Id="rId2" Type="http://schemas.openxmlformats.org/officeDocument/2006/relationships/image" Target="../media/image182.png"/><Relationship Id="rId16" Type="http://schemas.openxmlformats.org/officeDocument/2006/relationships/image" Target="../media/image196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5" Type="http://schemas.openxmlformats.org/officeDocument/2006/relationships/image" Target="../media/image195.png"/><Relationship Id="rId10" Type="http://schemas.openxmlformats.org/officeDocument/2006/relationships/image" Target="../media/image190.png"/><Relationship Id="rId19" Type="http://schemas.openxmlformats.org/officeDocument/2006/relationships/image" Target="../media/image199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Relationship Id="rId14" Type="http://schemas.openxmlformats.org/officeDocument/2006/relationships/image" Target="../media/image19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B4CED4-9927-E95D-4D20-36766C07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27AC-1E29-2CFB-B20E-F3FF9FD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Show that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8F9A-B22F-07D9-10D8-1E767D0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: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matches must start with the </a:t>
                </a:r>
                <a:r>
                  <a:rPr lang="en-US" dirty="0">
                    <a:solidFill>
                      <a:schemeClr val="accent1"/>
                    </a:solidFill>
                  </a:rPr>
                  <a:t>first</a:t>
                </a:r>
                <a:r>
                  <a:rPr lang="en-US" dirty="0"/>
                  <a:t> domino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47D693-8071-F8BD-ECC0-F53769C08D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47D693-8071-F8BD-ECC0-F53769C08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8E06B-C288-5A1F-24F5-8373F9020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undecidable, we will design a </a:t>
                </a:r>
                <a:r>
                  <a:rPr lang="en-US" dirty="0">
                    <a:solidFill>
                      <a:schemeClr val="accent1"/>
                    </a:solidFill>
                  </a:rPr>
                  <a:t>mapping reduction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will ensure that: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a match (“YES maps to “YES”)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no match (“NO maps to NO”)</a:t>
                </a:r>
              </a:p>
              <a:p>
                <a:pPr lvl="1"/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computable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E8E06B-C288-5A1F-24F5-8373F9020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E62E4-6C62-BB29-7DF1-95973AD3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1BB6-5A23-424D-BCC2-57875C604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89E529-B4E1-B0D2-F2EC-6C984A9807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89E529-B4E1-B0D2-F2EC-6C984A980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B5224-F8EC-C5AE-CD91-4D5F9EE87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the reduction, 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Our job is to produce a sequence of dominos</a:t>
                </a:r>
              </a:p>
              <a:p>
                <a:r>
                  <a:rPr lang="en-US" dirty="0"/>
                  <a:t>Plan: Produce dominos such that constructing a match is equivalent to constructing 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computation history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B5224-F8EC-C5AE-CD91-4D5F9EE87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520C-BEAE-02BD-ABB8-6108CE4E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80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We produce the following dominos: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       , 	  ,            ,                  , and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b="0" dirty="0"/>
                  <a:t> 	  , 	    , and  	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  <a:blipFill>
                <a:blip r:embed="rId3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FC8B-765C-39BB-3E69-822CC71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/>
              <p:nvPr/>
            </p:nvSpPr>
            <p:spPr>
              <a:xfrm>
                <a:off x="635073" y="3557718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3557718"/>
                <a:ext cx="696878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/>
              <p:nvPr/>
            </p:nvSpPr>
            <p:spPr>
              <a:xfrm>
                <a:off x="635073" y="4654658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4654658"/>
                <a:ext cx="696878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4CAF02-1285-6493-3641-EBE6B6E40CC7}"/>
              </a:ext>
            </a:extLst>
          </p:cNvPr>
          <p:cNvSpPr txBox="1"/>
          <p:nvPr/>
        </p:nvSpPr>
        <p:spPr>
          <a:xfrm>
            <a:off x="7765197" y="3110493"/>
            <a:ext cx="405100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computable ✔️</a:t>
            </a:r>
            <a:r>
              <a:rPr lang="en-US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53996-1E7F-7906-BD2D-FBC312F45DB2}"/>
              </a:ext>
            </a:extLst>
          </p:cNvPr>
          <p:cNvGrpSpPr/>
          <p:nvPr/>
        </p:nvGrpSpPr>
        <p:grpSpPr>
          <a:xfrm>
            <a:off x="622811" y="2523111"/>
            <a:ext cx="6766588" cy="715493"/>
            <a:chOff x="635073" y="2676293"/>
            <a:chExt cx="6766588" cy="715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/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/>
                <p:nvPr/>
              </p:nvSpPr>
              <p:spPr>
                <a:xfrm>
                  <a:off x="3353710" y="267629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710" y="2676293"/>
                  <a:ext cx="705290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/>
                <p:nvPr/>
              </p:nvSpPr>
              <p:spPr>
                <a:xfrm>
                  <a:off x="4353208" y="26762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208" y="2676293"/>
                  <a:ext cx="1035658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/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32E7EA4-0D8D-503E-4D5A-C914B58E7352}"/>
                    </a:ext>
                  </a:extLst>
                </p:cNvPr>
                <p:cNvSpPr/>
                <p:nvPr/>
              </p:nvSpPr>
              <p:spPr>
                <a:xfrm>
                  <a:off x="6366003" y="26762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32E7EA4-0D8D-503E-4D5A-C914B58E7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03" y="2676293"/>
                  <a:ext cx="1035658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3D080-67F5-374E-0044-AA63D8B38C66}"/>
              </a:ext>
            </a:extLst>
          </p:cNvPr>
          <p:cNvGrpSpPr/>
          <p:nvPr/>
        </p:nvGrpSpPr>
        <p:grpSpPr>
          <a:xfrm>
            <a:off x="647147" y="5625530"/>
            <a:ext cx="3116708" cy="709210"/>
            <a:chOff x="647147" y="5625530"/>
            <a:chExt cx="3116708" cy="709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/>
                <p:nvPr/>
              </p:nvSpPr>
              <p:spPr>
                <a:xfrm>
                  <a:off x="647147" y="56542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47" y="5654256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132D367-38E2-F2D9-7471-E9C4C91135A4}"/>
                    </a:ext>
                  </a:extLst>
                </p:cNvPr>
                <p:cNvSpPr/>
                <p:nvPr/>
              </p:nvSpPr>
              <p:spPr>
                <a:xfrm>
                  <a:off x="1619678" y="562553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132D367-38E2-F2D9-7471-E9C4C9113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8" y="5625530"/>
                  <a:ext cx="549347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8862D9-0B2D-54F9-0DC6-4AD441BF09AB}"/>
                    </a:ext>
                  </a:extLst>
                </p:cNvPr>
                <p:cNvSpPr/>
                <p:nvPr/>
              </p:nvSpPr>
              <p:spPr>
                <a:xfrm>
                  <a:off x="3214508" y="562553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8862D9-0B2D-54F9-0DC6-4AD441BF0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08" y="5625530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265FE8-A6B0-F2A5-54F1-DB051F4BD4E4}"/>
              </a:ext>
            </a:extLst>
          </p:cNvPr>
          <p:cNvGrpSpPr/>
          <p:nvPr/>
        </p:nvGrpSpPr>
        <p:grpSpPr>
          <a:xfrm>
            <a:off x="4762895" y="265815"/>
            <a:ext cx="7267433" cy="2657374"/>
            <a:chOff x="4602804" y="3977893"/>
            <a:chExt cx="7267433" cy="26573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8C85D4-CD05-4E09-F1C6-B9710B2B1B02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C30776B5-AFDB-544F-EEEA-68E415BE4AAA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how would we compute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C30776B5-AFDB-544F-EEEA-68E415BE4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297148-102D-A053-4C00-4ADA0CBFDCBD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FD8A6D89-D5C1-5597-C6DC-078AD31F613E}"/>
                  </a:ext>
                </a:extLst>
              </p:cNvPr>
              <p:cNvSpPr/>
              <p:nvPr/>
            </p:nvSpPr>
            <p:spPr>
              <a:xfrm>
                <a:off x="4849088" y="181916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does not exist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7" name="Hexagon 26">
                <a:extLst>
                  <a:ext uri="{FF2B5EF4-FFF2-40B4-BE49-F238E27FC236}">
                    <a16:creationId xmlns:a16="http://schemas.microsoft.com/office/drawing/2014/main" id="{FD8A6D89-D5C1-5597-C6DC-078AD31F6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8" y="181916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10EB0A18-2724-B5F0-95BD-B297DE219F4F}"/>
                  </a:ext>
                </a:extLst>
              </p:cNvPr>
              <p:cNvSpPr/>
              <p:nvPr/>
            </p:nvSpPr>
            <p:spPr>
              <a:xfrm>
                <a:off x="4849088" y="10957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If it accepts,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accept; if it rejects, reject</a:t>
                </a:r>
              </a:p>
            </p:txBody>
          </p:sp>
        </mc:Choice>
        <mc:Fallback xmlns=""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10EB0A18-2724-B5F0-95BD-B297DE219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8" y="10957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6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28223CB-A872-19AB-B683-CB1144700A16}"/>
                  </a:ext>
                </a:extLst>
              </p:cNvPr>
              <p:cNvSpPr/>
              <p:nvPr/>
            </p:nvSpPr>
            <p:spPr>
              <a:xfrm>
                <a:off x="8404794" y="10957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copy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whatever dominos it produces</a:t>
                </a:r>
              </a:p>
            </p:txBody>
          </p:sp>
        </mc:Choice>
        <mc:Fallback xmlns=""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928223CB-A872-19AB-B683-CB114470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94" y="10957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7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6FB759FE-D156-FEFB-9542-8FDE7858A36E}"/>
                  </a:ext>
                </a:extLst>
              </p:cNvPr>
              <p:cNvSpPr/>
              <p:nvPr/>
            </p:nvSpPr>
            <p:spPr>
              <a:xfrm>
                <a:off x="8404794" y="181916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Inspect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figure out the dominos</a:t>
                </a:r>
              </a:p>
            </p:txBody>
          </p:sp>
        </mc:Choice>
        <mc:Fallback xmlns=""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6FB759FE-D156-FEFB-9542-8FDE7858A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794" y="181916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8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3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4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35A-D31B-16DF-A07C-A15471FB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be a configuration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starts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Fact: There is a sequence of dominos such that the top string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bottom string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Think of this sequence as one “super-domino”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3F15-F143-65EA-AF0A-B0E6D871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/>
              <p:nvPr/>
            </p:nvSpPr>
            <p:spPr>
              <a:xfrm>
                <a:off x="8034082" y="3933825"/>
                <a:ext cx="1168283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NEXT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82" y="3933825"/>
                <a:ext cx="1168283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8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1FB4-4FAD-66B8-5EBA-A0D71C005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halting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, and 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Partial match: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At this point, we have an extra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 on the bottom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0681-9933-8D3F-1298-EE04E20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F58E38-4186-6326-DCDB-A6F2E2338281}"/>
              </a:ext>
            </a:extLst>
          </p:cNvPr>
          <p:cNvGrpSpPr/>
          <p:nvPr/>
        </p:nvGrpSpPr>
        <p:grpSpPr>
          <a:xfrm>
            <a:off x="1659287" y="4593132"/>
            <a:ext cx="6119198" cy="684508"/>
            <a:chOff x="1659287" y="4593132"/>
            <a:chExt cx="6119198" cy="68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09B46A-65CA-9C46-DAA3-0A275ED79F72}"/>
                    </a:ext>
                  </a:extLst>
                </p:cNvPr>
                <p:cNvSpPr/>
                <p:nvPr/>
              </p:nvSpPr>
              <p:spPr>
                <a:xfrm>
                  <a:off x="2782129" y="4597156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09B46A-65CA-9C46-DAA3-0A275ED79F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129" y="4597156"/>
                  <a:ext cx="608936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C25BA46-1B65-53E1-6D89-1C99C058C403}"/>
                    </a:ext>
                  </a:extLst>
                </p:cNvPr>
                <p:cNvSpPr/>
                <p:nvPr/>
              </p:nvSpPr>
              <p:spPr>
                <a:xfrm>
                  <a:off x="3391065" y="45971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C25BA46-1B65-53E1-6D89-1C99C058C4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1065" y="4597156"/>
                  <a:ext cx="549347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93C8078-474F-AE76-4FFD-9CD405B661F9}"/>
                    </a:ext>
                  </a:extLst>
                </p:cNvPr>
                <p:cNvSpPr/>
                <p:nvPr/>
              </p:nvSpPr>
              <p:spPr>
                <a:xfrm>
                  <a:off x="3940412" y="4597156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93C8078-474F-AE76-4FFD-9CD405B661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0412" y="4597156"/>
                  <a:ext cx="608936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0CF1837-CC9F-0B9A-993E-E7B11DA304BE}"/>
                    </a:ext>
                  </a:extLst>
                </p:cNvPr>
                <p:cNvSpPr/>
                <p:nvPr/>
              </p:nvSpPr>
              <p:spPr>
                <a:xfrm>
                  <a:off x="4549348" y="45971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0CF1837-CC9F-0B9A-993E-E7B11DA304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9348" y="4597156"/>
                  <a:ext cx="549347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1E6FA-218F-4C25-15F9-3AC168564508}"/>
                    </a:ext>
                  </a:extLst>
                </p:cNvPr>
                <p:cNvSpPr txBox="1"/>
                <p:nvPr/>
              </p:nvSpPr>
              <p:spPr>
                <a:xfrm>
                  <a:off x="5174231" y="47527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31E6FA-218F-4C25-15F9-3AC168564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231" y="475273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2FEAEA-0EFB-5B79-4C88-DF1849C276BA}"/>
                    </a:ext>
                  </a:extLst>
                </p:cNvPr>
                <p:cNvSpPr/>
                <p:nvPr/>
              </p:nvSpPr>
              <p:spPr>
                <a:xfrm>
                  <a:off x="6315402" y="4593132"/>
                  <a:ext cx="9137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F2FEAEA-0EFB-5B79-4C88-DF1849C276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402" y="4593132"/>
                  <a:ext cx="913736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CDFA4A-61FF-B408-1904-478892FB4AA4}"/>
                    </a:ext>
                  </a:extLst>
                </p:cNvPr>
                <p:cNvSpPr/>
                <p:nvPr/>
              </p:nvSpPr>
              <p:spPr>
                <a:xfrm>
                  <a:off x="5766055" y="45931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4CDFA4A-61FF-B408-1904-478892FB4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6055" y="4593132"/>
                  <a:ext cx="54934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5944B1-D91E-9483-1B05-1070AB49E7E5}"/>
                    </a:ext>
                  </a:extLst>
                </p:cNvPr>
                <p:cNvSpPr/>
                <p:nvPr/>
              </p:nvSpPr>
              <p:spPr>
                <a:xfrm>
                  <a:off x="7229138" y="45931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C5944B1-D91E-9483-1B05-1070AB49E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9138" y="4593132"/>
                  <a:ext cx="54934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13D8DC-D044-0209-C745-4F8E9B9FD84A}"/>
                    </a:ext>
                  </a:extLst>
                </p:cNvPr>
                <p:cNvSpPr/>
                <p:nvPr/>
              </p:nvSpPr>
              <p:spPr>
                <a:xfrm>
                  <a:off x="1659287" y="4593132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A913D8DC-D044-0209-C745-4F8E9B9F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287" y="4593132"/>
                  <a:ext cx="1122842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74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C966-A57D-4F16-CCE6-99F7502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Fact: For every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there is a sequence of dominos such that the top string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and the bottom string is a halting configuration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Proof: Use the	       ,	         ,  and		dominos to effectively “delete” one symbol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7DDF1-B8AA-77CE-8E79-6726C778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65C31A-F6BF-9B1B-5D4F-E9C9FCF49524}"/>
              </a:ext>
            </a:extLst>
          </p:cNvPr>
          <p:cNvGrpSpPr/>
          <p:nvPr/>
        </p:nvGrpSpPr>
        <p:grpSpPr>
          <a:xfrm>
            <a:off x="3439813" y="3896844"/>
            <a:ext cx="3431025" cy="723756"/>
            <a:chOff x="3449541" y="3925820"/>
            <a:chExt cx="3431025" cy="723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65A27F2-3AFA-B0BB-AC4E-CB00505B5DF4}"/>
                    </a:ext>
                  </a:extLst>
                </p:cNvPr>
                <p:cNvSpPr/>
                <p:nvPr/>
              </p:nvSpPr>
              <p:spPr>
                <a:xfrm>
                  <a:off x="4608186" y="392582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465A27F2-3AFA-B0BB-AC4E-CB00505B5D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8186" y="3925820"/>
                  <a:ext cx="549347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22A058-0B93-A214-4404-31CFFD3297A9}"/>
                    </a:ext>
                  </a:extLst>
                </p:cNvPr>
                <p:cNvSpPr/>
                <p:nvPr/>
              </p:nvSpPr>
              <p:spPr>
                <a:xfrm>
                  <a:off x="6271630" y="3925820"/>
                  <a:ext cx="60893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22A058-0B93-A214-4404-31CFFD329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630" y="3925820"/>
                  <a:ext cx="608936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E63EFF2-EA60-DC56-A3FC-EA2B88623336}"/>
                    </a:ext>
                  </a:extLst>
                </p:cNvPr>
                <p:cNvSpPr/>
                <p:nvPr/>
              </p:nvSpPr>
              <p:spPr>
                <a:xfrm>
                  <a:off x="3449541" y="396909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9E63EFF2-EA60-DC56-A3FC-EA2B88623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9541" y="3969092"/>
                  <a:ext cx="54934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/>
              <p:nvPr/>
            </p:nvSpPr>
            <p:spPr>
              <a:xfrm>
                <a:off x="10055939" y="3245336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939" y="3245336"/>
                <a:ext cx="608936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5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7349-C224-7E9E-B46D-F4C3452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Starting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, we construct a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shorter and shorter halting configurations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we have a super-domino		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until eventually we reach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Full match: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DD40-7649-E026-C233-4FF3650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35CD57-D7E2-B1DE-63A0-AA486944208D}"/>
                  </a:ext>
                </a:extLst>
              </p:cNvPr>
              <p:cNvSpPr/>
              <p:nvPr/>
            </p:nvSpPr>
            <p:spPr>
              <a:xfrm>
                <a:off x="10678613" y="2542202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D35CD57-D7E2-B1DE-63A0-AA4869442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613" y="2542202"/>
                <a:ext cx="608936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C44FB51-6788-388D-78B3-3089A05CAFCC}"/>
              </a:ext>
            </a:extLst>
          </p:cNvPr>
          <p:cNvGrpSpPr/>
          <p:nvPr/>
        </p:nvGrpSpPr>
        <p:grpSpPr>
          <a:xfrm>
            <a:off x="350970" y="4958106"/>
            <a:ext cx="11181819" cy="684508"/>
            <a:chOff x="377849" y="4980408"/>
            <a:chExt cx="11181819" cy="68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/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/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/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/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/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/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/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/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/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/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/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/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/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/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/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/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/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/>
                <p:nvPr/>
              </p:nvSpPr>
              <p:spPr>
                <a:xfrm>
                  <a:off x="10796599" y="4980408"/>
                  <a:ext cx="76306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599" y="4980408"/>
                  <a:ext cx="763069" cy="68048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65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CE44138-BA2C-57A4-F585-7451E9BF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0B4E-344D-2753-28AC-41315865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46" y="93188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22BE8-72CE-7FCB-9D72-AF20AD4A6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156" y="1379840"/>
                <a:ext cx="11270581" cy="58555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(an infinite sequence of configurations)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Assume, for the sake of contradiction, that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match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22BE8-72CE-7FCB-9D72-AF20AD4A6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156" y="1379840"/>
                <a:ext cx="11270581" cy="5855508"/>
              </a:xfrm>
              <a:blipFill>
                <a:blip r:embed="rId2"/>
                <a:stretch>
                  <a:fillRect l="-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2CEE-FD7A-1BB6-09AD-CCF3B80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5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E8A8-F767-8302-7538-D96D95934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951-2DB3-596E-504E-2264FF3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58A2-88B1-2B3C-44CE-F8EE676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57-F3FB-11FB-D340-E485948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have seen several examples of</a:t>
                </a:r>
                <a:br>
                  <a:rPr lang="en-US" dirty="0"/>
                </a:br>
                <a:r>
                  <a:rPr lang="en-US" dirty="0"/>
                  <a:t>undecidable languages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7985-A707-9D92-286A-718834B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FCEEC06-16F0-2AC0-DAAC-625B546B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13" y="365125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7541-32AE-2A1A-EF80-3BDAA661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beyond analysis of TMs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A93B-FCD7-D48A-4AD1-822F98DF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4" y="1825624"/>
            <a:ext cx="6914289" cy="46652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 far, every undecidable problem we have seen has been a problem about </a:t>
            </a:r>
            <a:r>
              <a:rPr lang="en-US" dirty="0">
                <a:solidFill>
                  <a:schemeClr val="accent1"/>
                </a:solidFill>
              </a:rPr>
              <a:t>analyzing the behavior of a given Turing machine</a:t>
            </a:r>
          </a:p>
          <a:p>
            <a:pPr lvl="1"/>
            <a:r>
              <a:rPr lang="en-US" dirty="0"/>
              <a:t>Does it halt on such-and-such input?</a:t>
            </a:r>
          </a:p>
          <a:p>
            <a:pPr lvl="1"/>
            <a:r>
              <a:rPr lang="en-US" dirty="0"/>
              <a:t>Is there any input it accepts?</a:t>
            </a:r>
          </a:p>
          <a:p>
            <a:pPr lvl="1"/>
            <a:r>
              <a:rPr lang="en-US" dirty="0"/>
              <a:t>Etc.</a:t>
            </a:r>
          </a:p>
          <a:p>
            <a:pPr>
              <a:lnSpc>
                <a:spcPct val="150000"/>
              </a:lnSpc>
            </a:pPr>
            <a:r>
              <a:rPr lang="en-US" dirty="0"/>
              <a:t>What </a:t>
            </a:r>
            <a:r>
              <a:rPr lang="en-US" dirty="0">
                <a:solidFill>
                  <a:schemeClr val="accent1"/>
                </a:solidFill>
              </a:rPr>
              <a:t>else</a:t>
            </a:r>
            <a:r>
              <a:rPr lang="en-US" dirty="0"/>
              <a:t> is undecidable?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A59AD-B11B-FB85-C75B-49810950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58525A82-C4BB-A1A5-6705-F8EE5F9CE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520" y="2064378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9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436A-68C5-24B2-56DA-1AC54D25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4CE3-225D-DCB6-DC8C-23D55EF364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73157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Given: </a:t>
                </a:r>
                <a:r>
                  <a:rPr lang="en-US" dirty="0"/>
                  <a:t>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dirty="0"/>
                  <a:t> and two sequences of 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Goal: </a:t>
                </a:r>
                <a:r>
                  <a:rPr lang="en-US" dirty="0"/>
                  <a:t>Determine whether there exists a sequence of indices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2D4CE3-225D-DCB6-DC8C-23D55EF364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731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AC2C-89F0-90EE-C6A4-4E97591D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123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252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Helpful picture: We are given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Goal: 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symbols on top equals the sequence of symbols on the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Using the same domino multiple times is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541721" y="2307153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35125" y="3871893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B72D13A-4F14-6632-AF6F-7641C2E0D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DE50-04A6-91FB-1FF4-EAA2194F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9CF8-DA69-6945-386C-E362067A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are given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a YES case.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F413-9D2F-367E-5B59-BFBA654A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9FC6F1-65ED-E05F-34CE-02A8D9365FEE}"/>
              </a:ext>
            </a:extLst>
          </p:cNvPr>
          <p:cNvGrpSpPr/>
          <p:nvPr/>
        </p:nvGrpSpPr>
        <p:grpSpPr>
          <a:xfrm>
            <a:off x="1436721" y="2615682"/>
            <a:ext cx="3467547" cy="680484"/>
            <a:chOff x="1436721" y="2615682"/>
            <a:chExt cx="3467547" cy="6804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FEB44F-EF61-536A-90F0-9ECF8B5B6967}"/>
                </a:ext>
              </a:extLst>
            </p:cNvPr>
            <p:cNvGrpSpPr/>
            <p:nvPr/>
          </p:nvGrpSpPr>
          <p:grpSpPr>
            <a:xfrm>
              <a:off x="1436721" y="2615682"/>
              <a:ext cx="2492451" cy="680484"/>
              <a:chOff x="1436721" y="2615682"/>
              <a:chExt cx="2492451" cy="680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E5EBA71-420A-7764-4E93-5A881607B1A1}"/>
                      </a:ext>
                    </a:extLst>
                  </p:cNvPr>
                  <p:cNvSpPr/>
                  <p:nvPr/>
                </p:nvSpPr>
                <p:spPr>
                  <a:xfrm>
                    <a:off x="1436721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E5EBA71-420A-7764-4E93-5A881607B1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721" y="2615682"/>
                    <a:ext cx="542259" cy="6804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218B3DD-3E66-4E4A-05DC-4813937EDD13}"/>
                      </a:ext>
                    </a:extLst>
                  </p:cNvPr>
                  <p:cNvSpPr/>
                  <p:nvPr/>
                </p:nvSpPr>
                <p:spPr>
                  <a:xfrm>
                    <a:off x="2411817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D218B3DD-3E66-4E4A-05DC-4813937EDD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817" y="2615682"/>
                    <a:ext cx="542259" cy="6804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988BD10-F3D3-0FE0-E503-9D7A78923104}"/>
                      </a:ext>
                    </a:extLst>
                  </p:cNvPr>
                  <p:cNvSpPr/>
                  <p:nvPr/>
                </p:nvSpPr>
                <p:spPr>
                  <a:xfrm>
                    <a:off x="3386913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ϵ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E988BD10-F3D3-0FE0-E503-9D7A789231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3" y="2615682"/>
                    <a:ext cx="542259" cy="6804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A71397B-D4D1-68BE-5C34-5CA9A5047DDA}"/>
                    </a:ext>
                  </a:extLst>
                </p:cNvPr>
                <p:cNvSpPr/>
                <p:nvPr/>
              </p:nvSpPr>
              <p:spPr>
                <a:xfrm>
                  <a:off x="4362009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A71397B-D4D1-68BE-5C34-5CA9A5047D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009" y="2615682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2DCB3-E358-4110-1FAD-25858AE69953}"/>
              </a:ext>
            </a:extLst>
          </p:cNvPr>
          <p:cNvGrpSpPr/>
          <p:nvPr/>
        </p:nvGrpSpPr>
        <p:grpSpPr>
          <a:xfrm>
            <a:off x="1716775" y="4414783"/>
            <a:ext cx="5360771" cy="680484"/>
            <a:chOff x="1716775" y="4414783"/>
            <a:chExt cx="5360771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1E80445-1CE0-BE15-B610-307746D0477A}"/>
                    </a:ext>
                  </a:extLst>
                </p:cNvPr>
                <p:cNvSpPr/>
                <p:nvPr/>
              </p:nvSpPr>
              <p:spPr>
                <a:xfrm>
                  <a:off x="1716775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1E80445-1CE0-BE15-B610-307746D04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775" y="4414783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B098867-2610-E80A-7B8E-C164A846B52B}"/>
                    </a:ext>
                  </a:extLst>
                </p:cNvPr>
                <p:cNvSpPr/>
                <p:nvPr/>
              </p:nvSpPr>
              <p:spPr>
                <a:xfrm>
                  <a:off x="2259034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B098867-2610-E80A-7B8E-C164A846B5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034" y="441478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D79123A-DB0E-E93D-A115-6366B7EB074F}"/>
                    </a:ext>
                  </a:extLst>
                </p:cNvPr>
                <p:cNvSpPr/>
                <p:nvPr/>
              </p:nvSpPr>
              <p:spPr>
                <a:xfrm>
                  <a:off x="2801293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D79123A-DB0E-E93D-A115-6366B7EB07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293" y="441478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0D4FC6-59AD-4832-D5B3-982636D91B73}"/>
                    </a:ext>
                  </a:extLst>
                </p:cNvPr>
                <p:cNvSpPr/>
                <p:nvPr/>
              </p:nvSpPr>
              <p:spPr>
                <a:xfrm>
                  <a:off x="3343552" y="441478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ϵ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A0D4FC6-59AD-4832-D5B3-982636D91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552" y="441478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A2A71-14B7-CE66-0F56-E1FD80857605}"/>
                    </a:ext>
                  </a:extLst>
                </p:cNvPr>
                <p:cNvSpPr txBox="1"/>
                <p:nvPr/>
              </p:nvSpPr>
              <p:spPr>
                <a:xfrm>
                  <a:off x="4079164" y="4431859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1100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1100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A2A71-14B7-CE66-0F56-E1FD80857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9164" y="4431859"/>
                  <a:ext cx="2998382" cy="646331"/>
                </a:xfrm>
                <a:prstGeom prst="rect">
                  <a:avLst/>
                </a:prstGeom>
                <a:blipFill>
                  <a:blip r:embed="rId10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6936-2B7D-5B39-6B95-CD0F6861F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2F09-9069-E65E-EE0C-A8D151FF8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Suppose we are given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YES case because there is a match: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…and another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FAA6D-D071-0487-A0FF-DC139B54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6F1962-6449-DD9A-4236-82145FB61278}"/>
              </a:ext>
            </a:extLst>
          </p:cNvPr>
          <p:cNvGrpSpPr/>
          <p:nvPr/>
        </p:nvGrpSpPr>
        <p:grpSpPr>
          <a:xfrm>
            <a:off x="1064581" y="2477162"/>
            <a:ext cx="5529378" cy="690043"/>
            <a:chOff x="1064581" y="2477162"/>
            <a:chExt cx="5529378" cy="690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3724E6-32F8-6529-4134-8408FD1E91DE}"/>
                    </a:ext>
                  </a:extLst>
                </p:cNvPr>
                <p:cNvSpPr/>
                <p:nvPr/>
              </p:nvSpPr>
              <p:spPr>
                <a:xfrm>
                  <a:off x="4012007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03724E6-32F8-6529-4134-8408FD1E91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2007" y="2477162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673E2AC-4F4C-93E3-8993-81C1DB326DAF}"/>
                    </a:ext>
                  </a:extLst>
                </p:cNvPr>
                <p:cNvSpPr/>
                <p:nvPr/>
              </p:nvSpPr>
              <p:spPr>
                <a:xfrm>
                  <a:off x="1064581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673E2AC-4F4C-93E3-8993-81C1DB326D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581" y="2477162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338939-9D0F-66FE-4C9B-16BE248E2095}"/>
                    </a:ext>
                  </a:extLst>
                </p:cNvPr>
                <p:cNvSpPr/>
                <p:nvPr/>
              </p:nvSpPr>
              <p:spPr>
                <a:xfrm>
                  <a:off x="5055784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0338939-9D0F-66FE-4C9B-16BE248E20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5784" y="2477162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DD3F58B-A96F-4467-CEF7-2615B7700A5D}"/>
                    </a:ext>
                  </a:extLst>
                </p:cNvPr>
                <p:cNvSpPr/>
                <p:nvPr/>
              </p:nvSpPr>
              <p:spPr>
                <a:xfrm>
                  <a:off x="6051700" y="248672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DD3F58B-A96F-4467-CEF7-2615B7700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700" y="2486721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2DF60F-001C-D03F-C4CA-9DAF0C79058C}"/>
                    </a:ext>
                  </a:extLst>
                </p:cNvPr>
                <p:cNvSpPr/>
                <p:nvPr/>
              </p:nvSpPr>
              <p:spPr>
                <a:xfrm>
                  <a:off x="2039677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B2DF60F-001C-D03F-C4CA-9DAF0C790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9677" y="2477162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0987010-7A63-E803-7743-8A4487ACFB05}"/>
                    </a:ext>
                  </a:extLst>
                </p:cNvPr>
                <p:cNvSpPr/>
                <p:nvPr/>
              </p:nvSpPr>
              <p:spPr>
                <a:xfrm>
                  <a:off x="3014773" y="247716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0987010-7A63-E803-7743-8A4487ACF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773" y="2477162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87CC59-C519-BC5F-FDD3-C3BC1061ADCD}"/>
              </a:ext>
            </a:extLst>
          </p:cNvPr>
          <p:cNvGrpSpPr/>
          <p:nvPr/>
        </p:nvGrpSpPr>
        <p:grpSpPr>
          <a:xfrm>
            <a:off x="2033893" y="4498299"/>
            <a:ext cx="6418520" cy="680596"/>
            <a:chOff x="2033893" y="4498299"/>
            <a:chExt cx="6418520" cy="6805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9D987A-38F8-0B2B-DB74-2A2D43386480}"/>
                    </a:ext>
                  </a:extLst>
                </p:cNvPr>
                <p:cNvSpPr/>
                <p:nvPr/>
              </p:nvSpPr>
              <p:spPr>
                <a:xfrm>
                  <a:off x="2033893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69D987A-38F8-0B2B-DB74-2A2D433864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893" y="4498411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05B39C-ACE5-CAF3-EAD7-7859924FBB3A}"/>
                    </a:ext>
                  </a:extLst>
                </p:cNvPr>
                <p:cNvSpPr/>
                <p:nvPr/>
              </p:nvSpPr>
              <p:spPr>
                <a:xfrm>
                  <a:off x="2576151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B05B39C-ACE5-CAF3-EAD7-7859924FBB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6151" y="4498411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E388E4-7587-E229-156B-15F53E03C424}"/>
                    </a:ext>
                  </a:extLst>
                </p:cNvPr>
                <p:cNvSpPr/>
                <p:nvPr/>
              </p:nvSpPr>
              <p:spPr>
                <a:xfrm>
                  <a:off x="3118410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DE388E4-7587-E229-156B-15F53E03C4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8410" y="4498299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F0CABB-EBA4-46ED-5AA3-8CEB353E6A94}"/>
                    </a:ext>
                  </a:extLst>
                </p:cNvPr>
                <p:cNvSpPr/>
                <p:nvPr/>
              </p:nvSpPr>
              <p:spPr>
                <a:xfrm>
                  <a:off x="3660668" y="4498411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TA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8F0CABB-EBA4-46ED-5AA3-8CEB353E6A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8" y="4498411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405CB50-C561-2E5C-7CB5-A4253D8899A4}"/>
                    </a:ext>
                  </a:extLst>
                </p:cNvPr>
                <p:cNvSpPr/>
                <p:nvPr/>
              </p:nvSpPr>
              <p:spPr>
                <a:xfrm>
                  <a:off x="4202926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405CB50-C561-2E5C-7CB5-A4253D8899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2926" y="4498299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AA0A81-5E34-75AB-DD2F-603C1C60B98F}"/>
                    </a:ext>
                  </a:extLst>
                </p:cNvPr>
                <p:cNvSpPr/>
                <p:nvPr/>
              </p:nvSpPr>
              <p:spPr>
                <a:xfrm>
                  <a:off x="4745183" y="44982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AA0A81-5E34-75AB-DD2F-603C1C60B9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183" y="4498299"/>
                  <a:ext cx="542259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718A3B1-F8E3-3EC1-515F-9F904890BDAC}"/>
                    </a:ext>
                  </a:extLst>
                </p:cNvPr>
                <p:cNvSpPr txBox="1"/>
                <p:nvPr/>
              </p:nvSpPr>
              <p:spPr>
                <a:xfrm>
                  <a:off x="5454031" y="4532452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COMPUTATION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COMPUTATION</a:t>
                  </a: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718A3B1-F8E3-3EC1-515F-9F904890B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031" y="4532452"/>
                  <a:ext cx="2998382" cy="646331"/>
                </a:xfrm>
                <a:prstGeom prst="rect">
                  <a:avLst/>
                </a:prstGeom>
                <a:blipFill>
                  <a:blip r:embed="rId14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3C74FF-0628-F1D6-87FC-BFC170638766}"/>
              </a:ext>
            </a:extLst>
          </p:cNvPr>
          <p:cNvGrpSpPr/>
          <p:nvPr/>
        </p:nvGrpSpPr>
        <p:grpSpPr>
          <a:xfrm>
            <a:off x="4241934" y="5492664"/>
            <a:ext cx="5794758" cy="702487"/>
            <a:chOff x="4241934" y="5492664"/>
            <a:chExt cx="5794758" cy="7024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3463DA5-F713-2B28-FD6C-C60435F9C508}"/>
                    </a:ext>
                  </a:extLst>
                </p:cNvPr>
                <p:cNvSpPr/>
                <p:nvPr/>
              </p:nvSpPr>
              <p:spPr>
                <a:xfrm>
                  <a:off x="4241934" y="549277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3463DA5-F713-2B28-FD6C-C60435F9C5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1934" y="5492776"/>
                  <a:ext cx="542259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5445C9-3897-2466-F717-62610E32C849}"/>
                    </a:ext>
                  </a:extLst>
                </p:cNvPr>
                <p:cNvSpPr/>
                <p:nvPr/>
              </p:nvSpPr>
              <p:spPr>
                <a:xfrm>
                  <a:off x="4784192" y="549277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OM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05445C9-3897-2466-F717-62610E32C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192" y="5492776"/>
                  <a:ext cx="542259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851F32-0E72-0B1F-A932-AE717A0E947C}"/>
                    </a:ext>
                  </a:extLst>
                </p:cNvPr>
                <p:cNvSpPr/>
                <p:nvPr/>
              </p:nvSpPr>
              <p:spPr>
                <a:xfrm>
                  <a:off x="5326451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PU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851F32-0E72-0B1F-A932-AE717A0E9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6451" y="5492664"/>
                  <a:ext cx="542259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424058E-0D04-703E-AD9E-9B0F95939E65}"/>
                    </a:ext>
                  </a:extLst>
                </p:cNvPr>
                <p:cNvSpPr/>
                <p:nvPr/>
              </p:nvSpPr>
              <p:spPr>
                <a:xfrm>
                  <a:off x="5868707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424058E-0D04-703E-AD9E-9B0F95939E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707" y="5492664"/>
                  <a:ext cx="542259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444027-F579-8F16-669C-5C4F122C176C}"/>
                    </a:ext>
                  </a:extLst>
                </p:cNvPr>
                <p:cNvSpPr/>
                <p:nvPr/>
              </p:nvSpPr>
              <p:spPr>
                <a:xfrm>
                  <a:off x="6410963" y="5492664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ION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5444027-F579-8F16-669C-5C4F122C1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963" y="5492664"/>
                  <a:ext cx="542259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7EE3EBD-FC50-49BF-A09B-85A64D058F37}"/>
                    </a:ext>
                  </a:extLst>
                </p:cNvPr>
                <p:cNvSpPr txBox="1"/>
                <p:nvPr/>
              </p:nvSpPr>
              <p:spPr>
                <a:xfrm>
                  <a:off x="7038310" y="5548820"/>
                  <a:ext cx="299838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COMPUTION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 </m:t>
                      </m:r>
                    </m:oMath>
                  </a14:m>
                  <a:r>
                    <a:rPr lang="en-US" dirty="0"/>
                    <a:t>COMPUTION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7EE3EBD-FC50-49BF-A09B-85A64D058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8310" y="5548820"/>
                  <a:ext cx="2998382" cy="646331"/>
                </a:xfrm>
                <a:prstGeom prst="rect">
                  <a:avLst/>
                </a:prstGeom>
                <a:blipFill>
                  <a:blip r:embed="rId20"/>
                  <a:stretch>
                    <a:fillRect t="-4717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14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6F6A-FD8E-5CFF-AD08-EA81B25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1FFD-168A-A80B-D1EA-C292608E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are given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a NO case. Proof: A match would have to start with             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and consequently, we will always have more ones on the bottom than on the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6E79-924B-FDD9-C3A3-E2D520C0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E89F46-F059-A187-7A33-A73786B95BD0}"/>
              </a:ext>
            </a:extLst>
          </p:cNvPr>
          <p:cNvGrpSpPr/>
          <p:nvPr/>
        </p:nvGrpSpPr>
        <p:grpSpPr>
          <a:xfrm>
            <a:off x="1436721" y="2615682"/>
            <a:ext cx="2492451" cy="680484"/>
            <a:chOff x="1436721" y="2615682"/>
            <a:chExt cx="2492451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/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/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/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/>
              <p:nvPr/>
            </p:nvSpPr>
            <p:spPr>
              <a:xfrm>
                <a:off x="9751000" y="3410282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000" y="3410282"/>
                <a:ext cx="542259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147727</TotalTime>
  <Words>1042</Words>
  <Application>Microsoft Office PowerPoint</Application>
  <PresentationFormat>Widescreen</PresentationFormat>
  <Paragraphs>203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Which languages are decidable?</vt:lpstr>
      <vt:lpstr>Undecidability</vt:lpstr>
      <vt:lpstr>Undecidability beyond analysis of TMs</vt:lpstr>
      <vt:lpstr>Post’s Correspondence Problem</vt:lpstr>
      <vt:lpstr>Post’s Correspondence Problem</vt:lpstr>
      <vt:lpstr>Post’s Correspondence Problem: Example 1</vt:lpstr>
      <vt:lpstr>Post’s Correspondence Problem: Example 2</vt:lpstr>
      <vt:lpstr>Post’s Correspondence Problem: Example 3</vt:lpstr>
      <vt:lpstr>Post’s Correspondence Problem is undecidable</vt:lpstr>
      <vt:lpstr>Modified PCP</vt:lpstr>
      <vt:lpstr>Reduction from "HALT" to "MPCP"</vt:lpstr>
      <vt:lpstr>Reduction from "HALT" to "MPCP"</vt:lpstr>
      <vt:lpstr>Reduction from "HALT" to "MPCP"</vt:lpstr>
      <vt:lpstr>Domino feature 1</vt:lpstr>
      <vt:lpstr>YES maps to YES</vt:lpstr>
      <vt:lpstr>Domino feature 2</vt:lpstr>
      <vt:lpstr>YES maps to YES</vt:lpstr>
      <vt:lpstr>NO maps to NO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453</cp:revision>
  <dcterms:created xsi:type="dcterms:W3CDTF">2022-12-12T23:26:37Z</dcterms:created>
  <dcterms:modified xsi:type="dcterms:W3CDTF">2024-04-05T16:05:37Z</dcterms:modified>
</cp:coreProperties>
</file>