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00" r:id="rId2"/>
    <p:sldId id="754" r:id="rId3"/>
    <p:sldId id="459" r:id="rId4"/>
    <p:sldId id="556" r:id="rId5"/>
    <p:sldId id="473" r:id="rId6"/>
    <p:sldId id="753" r:id="rId7"/>
    <p:sldId id="560" r:id="rId8"/>
    <p:sldId id="562" r:id="rId9"/>
    <p:sldId id="563" r:id="rId10"/>
    <p:sldId id="565" r:id="rId11"/>
    <p:sldId id="564" r:id="rId12"/>
    <p:sldId id="5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6" autoAdjust="0"/>
    <p:restoredTop sz="82464" autoAdjust="0"/>
  </p:normalViewPr>
  <p:slideViewPr>
    <p:cSldViewPr snapToGrid="0">
      <p:cViewPr varScale="1">
        <p:scale>
          <a:sx n="129" d="100"/>
          <a:sy n="129" d="100"/>
        </p:scale>
        <p:origin x="9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8985C-B83D-0C75-3941-04820341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833"/>
            <a:ext cx="10515600" cy="1325563"/>
          </a:xfrm>
        </p:spPr>
        <p:txBody>
          <a:bodyPr/>
          <a:lstStyle/>
          <a:p>
            <a:r>
              <a:rPr lang="en-US" dirty="0"/>
              <a:t>Acceptance problem for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54D16-9FCD-5E96-8C5E-B11E22C046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3647" y="1435396"/>
                <a:ext cx="10885967" cy="515679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accepts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</a:t>
                </a:r>
                <a:r>
                  <a:rPr lang="en-US" b="1" dirty="0"/>
                  <a:t>Theorem: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 is 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 by </a:t>
                </a:r>
                <a:r>
                  <a:rPr lang="en-US" dirty="0">
                    <a:solidFill>
                      <a:schemeClr val="accent1"/>
                    </a:solidFill>
                  </a:rPr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Replace each rejecting transition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an accepting transition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Call the new machine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and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Computable: ✔️</a:t>
                </a:r>
              </a:p>
              <a:p>
                <a:r>
                  <a:rPr lang="en-US" dirty="0"/>
                  <a:t>YES maps to YES: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NO maps to NO: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54D16-9FCD-5E96-8C5E-B11E22C04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647" y="1435396"/>
                <a:ext cx="10885967" cy="5156790"/>
              </a:xfrm>
              <a:blipFill>
                <a:blip r:embed="rId2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A399A-0402-4211-FDB8-406D690F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6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9E2A-26E6-AD4E-4104-287300F1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backward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D6638-9CFB-8367-FD0A-0CBF77D4A2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446" y="1690688"/>
                <a:ext cx="11515061" cy="500782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Common mistake: backward reductions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reduction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proves undecidability. A reduction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doesn’t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Remember: To prove the nonexistence of an algorithm solving one problem, you should show the existence of an algorithm solving </a:t>
                </a:r>
                <a:r>
                  <a:rPr lang="en-US" dirty="0">
                    <a:solidFill>
                      <a:schemeClr val="accent1"/>
                    </a:solidFill>
                  </a:rPr>
                  <a:t>a different problem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you are trying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, then it would be backward to design some type of algorithm that </a:t>
                </a:r>
                <a:r>
                  <a:rPr lang="en-US" dirty="0">
                    <a:solidFill>
                      <a:schemeClr val="accent1"/>
                    </a:solidFill>
                  </a:rPr>
                  <a:t>solves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6D6638-9CFB-8367-FD0A-0CBF77D4A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446" y="1690688"/>
                <a:ext cx="11515061" cy="5007824"/>
              </a:xfrm>
              <a:blipFill>
                <a:blip r:embed="rId2"/>
                <a:stretch>
                  <a:fillRect l="-953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E46F4-52D1-3585-462D-D3E10207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4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5C89-B1F9-DF6A-F136-489D87B2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72" y="269321"/>
            <a:ext cx="10515600" cy="1325563"/>
          </a:xfrm>
        </p:spPr>
        <p:txBody>
          <a:bodyPr/>
          <a:lstStyle/>
          <a:p>
            <a:r>
              <a:rPr lang="en-US" dirty="0"/>
              <a:t>Emptiness problem for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3EEE7-2293-AD8C-2225-B7F3957E2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609" y="1435395"/>
                <a:ext cx="11706447" cy="515328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Turing machine,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accepts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 is 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 by reduction from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Output description of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that ignores its input, simulates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and accepts if it halts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Computable ✔️ 		YES maps to YES ✔️ 	NO maps to NO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3EEE7-2293-AD8C-2225-B7F3957E2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609" y="1435395"/>
                <a:ext cx="11706447" cy="5153283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5B536-A77B-FEDC-1D41-3D70583D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F42E-3D23-E281-587A-86FDFB14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064"/>
            <a:ext cx="10515600" cy="1325563"/>
          </a:xfrm>
        </p:spPr>
        <p:txBody>
          <a:bodyPr/>
          <a:lstStyle/>
          <a:p>
            <a:r>
              <a:rPr lang="en-US" dirty="0"/>
              <a:t>Administrative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42992-09F7-C50A-3FCE-DDBA9DCE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" y="1690688"/>
            <a:ext cx="11166438" cy="4989811"/>
          </a:xfrm>
        </p:spPr>
        <p:txBody>
          <a:bodyPr>
            <a:normAutofit/>
          </a:bodyPr>
          <a:lstStyle/>
          <a:p>
            <a:r>
              <a:rPr lang="en-US" dirty="0"/>
              <a:t>Problem set 3 is posted (due Thursday 1/25)</a:t>
            </a:r>
          </a:p>
          <a:p>
            <a:r>
              <a:rPr lang="en-US" dirty="0"/>
              <a:t>Grades/feedback for problem set 1 will be available soon</a:t>
            </a:r>
          </a:p>
          <a:p>
            <a:r>
              <a:rPr lang="en-US" dirty="0"/>
              <a:t>Office hours going forward:</a:t>
            </a:r>
          </a:p>
          <a:p>
            <a:pPr lvl="1"/>
            <a:r>
              <a:rPr lang="en-US" dirty="0"/>
              <a:t>Mondays, 10:30 – 11:30, JCL 205 (Chris)</a:t>
            </a:r>
          </a:p>
          <a:p>
            <a:pPr lvl="1"/>
            <a:r>
              <a:rPr lang="en-US" dirty="0"/>
              <a:t>Tuesdays, 1pm – 2pm, JCL 205 (Tapan)</a:t>
            </a:r>
          </a:p>
          <a:p>
            <a:pPr lvl="1"/>
            <a:r>
              <a:rPr lang="en-US" dirty="0"/>
              <a:t>Wednesdays, 10:30am – 12:30pm, JCL 311 (William)</a:t>
            </a:r>
          </a:p>
          <a:p>
            <a:pPr lvl="1"/>
            <a:r>
              <a:rPr lang="en-US" strike="sngStrike" dirty="0"/>
              <a:t>Wednesdays, 3:30 – 4:30pm, JCL Common Area 2A (Nico and Rohan)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[canceled]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24CFF-7ACF-96BC-942B-D3DF0928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7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What are Turing machines</a:t>
            </a:r>
            <a:br>
              <a:rPr lang="en-US" sz="5400" b="1" dirty="0"/>
            </a:br>
            <a:r>
              <a:rPr lang="en-US" sz="5400" b="1" dirty="0"/>
              <a:t>capable of?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BF57-F3FB-11FB-D340-E485948C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have shown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else is undecidable?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Our approach: Use the fact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 to show that other languages are also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F7985-A707-9D92-286A-718834BD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7FCEEC06-16F0-2AC0-DAAC-625B546B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13" y="365125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6D95-73FA-701B-B9F1-722B08B6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FCF55-AAA8-77EB-B271-2288E334E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487" y="1690688"/>
                <a:ext cx="11693562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languages over the alphabets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respectively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mapping reduction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 		</a:t>
                </a:r>
                <a:r>
                  <a:rPr lang="en-US" dirty="0">
                    <a:solidFill>
                      <a:schemeClr val="accent1"/>
                    </a:solidFill>
                  </a:rPr>
                  <a:t>“YES maps to YES”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</a:t>
                </a:r>
                <a:r>
                  <a:rPr lang="en-US" dirty="0">
                    <a:solidFill>
                      <a:schemeClr val="accent1"/>
                    </a:solidFill>
                  </a:rPr>
                  <a:t>“NO maps to NO”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computable</a:t>
                </a:r>
                <a:r>
                  <a:rPr lang="en-US" dirty="0"/>
                  <a:t>, i.e.,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written on its tape (followed by blanks)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FCF55-AAA8-77EB-B271-2288E334E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487" y="1690688"/>
                <a:ext cx="11693562" cy="5167312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2FF5C-D3B6-438F-BDBF-988026EE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3A8C-B8D4-7C07-48DA-91EFC6C4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3"/>
            <a:ext cx="10515600" cy="1325563"/>
          </a:xfrm>
        </p:spPr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736"/>
                <a:ext cx="10515600" cy="4789227"/>
              </a:xfrm>
            </p:spPr>
            <p:txBody>
              <a:bodyPr/>
              <a:lstStyle/>
              <a:p>
                <a:r>
                  <a:rPr lang="en-US" dirty="0"/>
                  <a:t>Informally, a mapping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way of </a:t>
                </a:r>
                <a:r>
                  <a:rPr lang="en-US" dirty="0">
                    <a:solidFill>
                      <a:schemeClr val="accent1"/>
                    </a:solidFill>
                  </a:rPr>
                  <a:t>converting</a:t>
                </a:r>
                <a:r>
                  <a:rPr lang="en-US" dirty="0"/>
                  <a:t>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into equivalent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Any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called an </a:t>
                </a:r>
                <a:r>
                  <a:rPr lang="en-US" dirty="0">
                    <a:solidFill>
                      <a:schemeClr val="accent1"/>
                    </a:solidFill>
                  </a:rPr>
                  <a:t>“instance”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736"/>
                <a:ext cx="10515600" cy="47892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D59D-7CC8-A7A5-67D6-AADE990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C38DC1-9799-4504-4D5A-410FDA5F9FBA}"/>
              </a:ext>
            </a:extLst>
          </p:cNvPr>
          <p:cNvGrpSpPr/>
          <p:nvPr/>
        </p:nvGrpSpPr>
        <p:grpSpPr>
          <a:xfrm>
            <a:off x="2990626" y="3636085"/>
            <a:ext cx="5032337" cy="3002543"/>
            <a:chOff x="2990626" y="3636085"/>
            <a:chExt cx="5032337" cy="30025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D2AACD-0D96-B71D-A164-B6259A1F0559}"/>
                </a:ext>
              </a:extLst>
            </p:cNvPr>
            <p:cNvSpPr/>
            <p:nvPr/>
          </p:nvSpPr>
          <p:spPr>
            <a:xfrm>
              <a:off x="2990626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4997F-EF8F-663C-4533-B61CCF4E74F9}"/>
                </a:ext>
              </a:extLst>
            </p:cNvPr>
            <p:cNvSpPr/>
            <p:nvPr/>
          </p:nvSpPr>
          <p:spPr>
            <a:xfrm>
              <a:off x="6473862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/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/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/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/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130C85-F330-5C09-5837-BAF96FCCE8BD}"/>
                </a:ext>
              </a:extLst>
            </p:cNvPr>
            <p:cNvSpPr/>
            <p:nvPr/>
          </p:nvSpPr>
          <p:spPr>
            <a:xfrm>
              <a:off x="3924300" y="4891293"/>
              <a:ext cx="3251200" cy="328407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1200" h="328407">
                  <a:moveTo>
                    <a:pt x="0" y="226807"/>
                  </a:moveTo>
                  <a:cubicBezTo>
                    <a:pt x="500591" y="8790"/>
                    <a:pt x="1140883" y="-12376"/>
                    <a:pt x="1682750" y="4557"/>
                  </a:cubicBezTo>
                  <a:cubicBezTo>
                    <a:pt x="2224617" y="21490"/>
                    <a:pt x="2668058" y="76523"/>
                    <a:pt x="3251200" y="328407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F6E65A-E170-C9C9-9ECF-C1A32B8E07CE}"/>
                </a:ext>
              </a:extLst>
            </p:cNvPr>
            <p:cNvSpPr/>
            <p:nvPr/>
          </p:nvSpPr>
          <p:spPr>
            <a:xfrm>
              <a:off x="3881195" y="3754689"/>
              <a:ext cx="3321050" cy="273991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  <a:gd name="connsiteX0" fmla="*/ 0 w 3321050"/>
                <a:gd name="connsiteY0" fmla="*/ 226807 h 233157"/>
                <a:gd name="connsiteX1" fmla="*/ 1682750 w 3321050"/>
                <a:gd name="connsiteY1" fmla="*/ 4557 h 233157"/>
                <a:gd name="connsiteX2" fmla="*/ 3321050 w 3321050"/>
                <a:gd name="connsiteY2" fmla="*/ 233157 h 233157"/>
                <a:gd name="connsiteX0" fmla="*/ 0 w 3321050"/>
                <a:gd name="connsiteY0" fmla="*/ 263068 h 269418"/>
                <a:gd name="connsiteX1" fmla="*/ 1657350 w 3321050"/>
                <a:gd name="connsiteY1" fmla="*/ 2718 h 269418"/>
                <a:gd name="connsiteX2" fmla="*/ 3321050 w 3321050"/>
                <a:gd name="connsiteY2" fmla="*/ 269418 h 269418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1050" h="273991">
                  <a:moveTo>
                    <a:pt x="0" y="267641"/>
                  </a:moveTo>
                  <a:cubicBezTo>
                    <a:pt x="500591" y="49624"/>
                    <a:pt x="1115950" y="35444"/>
                    <a:pt x="1657350" y="7291"/>
                  </a:cubicBezTo>
                  <a:cubicBezTo>
                    <a:pt x="2186517" y="-20226"/>
                    <a:pt x="2737908" y="22107"/>
                    <a:pt x="3321050" y="27399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6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3236-DF2C-338A-9204-3AF2FDCA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reductions to prove 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66C6C-C065-6EB4-868A-F955356F8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516" y="1825625"/>
                <a:ext cx="1124952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there exists a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			(this is possible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computable)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(this is possible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decidable)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Accept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reject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66C6C-C065-6EB4-868A-F955356F8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516" y="1825625"/>
                <a:ext cx="11249526" cy="4351338"/>
              </a:xfrm>
              <a:blipFill>
                <a:blip r:embed="rId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D2027-AC4F-165B-A939-E211EE11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0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0540-7E98-31E4-9085-C4943156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reductions to prove </a:t>
            </a:r>
            <a:r>
              <a:rPr lang="en-US" dirty="0">
                <a:solidFill>
                  <a:schemeClr val="accent1"/>
                </a:solidFill>
              </a:rPr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55DC3-EC3E-348B-BEC3-E7F9CA73C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there exists a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 </a:t>
                </a:r>
                <a:r>
                  <a:rPr lang="en-US" dirty="0"/>
                  <a:t>This is the contrapositive of the previous claim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55DC3-EC3E-348B-BEC3-E7F9CA73C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79DD-FDD3-C471-1EF6-7D49CB75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FE79-EB6B-0593-686D-470A26D9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reductions to prove 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2662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Strategy for proving that some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Identify a suitable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that we previously proved is undecidable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Design a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26629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2CF2A-2A51-FD59-9CFB-285A8400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7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135516</TotalTime>
  <Words>740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Administrative stuff</vt:lpstr>
      <vt:lpstr>What are Turing machines capable of?</vt:lpstr>
      <vt:lpstr>Undecidability</vt:lpstr>
      <vt:lpstr>Reductions</vt:lpstr>
      <vt:lpstr>Reductions</vt:lpstr>
      <vt:lpstr>Using reductions to prove decidability</vt:lpstr>
      <vt:lpstr>Using reductions to prove undecidability</vt:lpstr>
      <vt:lpstr>Using reductions to prove undecidability</vt:lpstr>
      <vt:lpstr>Acceptance problem for Turing machines</vt:lpstr>
      <vt:lpstr>Avoiding backward reductions</vt:lpstr>
      <vt:lpstr>Emptiness problem for Turing 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340</cp:revision>
  <dcterms:created xsi:type="dcterms:W3CDTF">2022-12-12T23:26:37Z</dcterms:created>
  <dcterms:modified xsi:type="dcterms:W3CDTF">2024-01-19T16:43:43Z</dcterms:modified>
</cp:coreProperties>
</file>