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00" r:id="rId2"/>
    <p:sldId id="423" r:id="rId3"/>
    <p:sldId id="448" r:id="rId4"/>
    <p:sldId id="627" r:id="rId5"/>
    <p:sldId id="630" r:id="rId6"/>
    <p:sldId id="641" r:id="rId7"/>
    <p:sldId id="843" r:id="rId8"/>
    <p:sldId id="874" r:id="rId9"/>
    <p:sldId id="800" r:id="rId10"/>
    <p:sldId id="857" r:id="rId11"/>
    <p:sldId id="869" r:id="rId12"/>
    <p:sldId id="870" r:id="rId13"/>
    <p:sldId id="849" r:id="rId14"/>
    <p:sldId id="871" r:id="rId15"/>
    <p:sldId id="860" r:id="rId16"/>
    <p:sldId id="862" r:id="rId17"/>
    <p:sldId id="751" r:id="rId18"/>
    <p:sldId id="853" r:id="rId19"/>
    <p:sldId id="458" r:id="rId20"/>
    <p:sldId id="459" r:id="rId21"/>
    <p:sldId id="854" r:id="rId22"/>
    <p:sldId id="864" r:id="rId23"/>
    <p:sldId id="879" r:id="rId24"/>
    <p:sldId id="875" r:id="rId25"/>
    <p:sldId id="876" r:id="rId26"/>
    <p:sldId id="877" r:id="rId27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>
        <p:scale>
          <a:sx n="70" d="100"/>
          <a:sy n="70" d="100"/>
        </p:scale>
        <p:origin x="394" y="33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6.jp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7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501.png"/><Relationship Id="rId4" Type="http://schemas.openxmlformats.org/officeDocument/2006/relationships/image" Target="../media/image118.png"/><Relationship Id="rId9" Type="http://schemas.openxmlformats.org/officeDocument/2006/relationships/image" Target="../media/image1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5506197-29DD-AE83-D5C0-8985C908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FB2D9-9135-0F46-C5A8-56D187117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44"/>
            <a:ext cx="10515600" cy="1325563"/>
          </a:xfrm>
        </p:spPr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9A77E-C2E1-E9AF-0072-027CBF0EC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3D679F-33D7-0B6F-FEB1-A53AC5EF795A}"/>
                  </a:ext>
                </a:extLst>
              </p:cNvPr>
              <p:cNvSpPr/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3D679F-33D7-0B6F-FEB1-A53AC5EF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AA8C1-5073-1B6D-87FE-F206D163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523"/>
            <a:ext cx="10515600" cy="883440"/>
          </a:xfrm>
        </p:spPr>
        <p:txBody>
          <a:bodyPr/>
          <a:lstStyle/>
          <a:p>
            <a:r>
              <a:rPr lang="en-US" dirty="0"/>
              <a:t>One </a:t>
            </a:r>
            <a:r>
              <a:rPr lang="en-US" dirty="0">
                <a:solidFill>
                  <a:schemeClr val="accent1"/>
                </a:solidFill>
              </a:rPr>
              <a:t>super-algorithm</a:t>
            </a:r>
            <a:r>
              <a:rPr lang="en-US" dirty="0"/>
              <a:t> that contains all other algorithms inside it!</a:t>
            </a:r>
          </a:p>
        </p:txBody>
      </p:sp>
    </p:spTree>
    <p:extLst>
      <p:ext uri="{BB962C8B-B14F-4D97-AF65-F5344CB8AC3E}">
        <p14:creationId xmlns:p14="http://schemas.microsoft.com/office/powerpoint/2010/main" val="26332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875D-8D81-91C4-0B00-873805F0D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68"/>
            <a:ext cx="10515600" cy="1325563"/>
          </a:xfrm>
        </p:spPr>
        <p:txBody>
          <a:bodyPr/>
          <a:lstStyle/>
          <a:p>
            <a:r>
              <a:rPr lang="en-US" dirty="0"/>
              <a:t>Example: Exercise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DC7749-7EB9-C73B-95FE-5CF58714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21333-687B-5E71-D29E-900F3B90E2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501"/>
          <a:stretch/>
        </p:blipFill>
        <p:spPr>
          <a:xfrm>
            <a:off x="1070240" y="1308716"/>
            <a:ext cx="3775835" cy="17076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2BB88E-55AA-A2A3-0E8B-512602A82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240" y="3458562"/>
            <a:ext cx="2104360" cy="9326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FB2BF9-6211-165B-2D36-3F4474E48F59}"/>
                  </a:ext>
                </a:extLst>
              </p:cNvPr>
              <p:cNvSpPr txBox="1"/>
              <p:nvPr/>
            </p:nvSpPr>
            <p:spPr>
              <a:xfrm>
                <a:off x="1102240" y="4895239"/>
                <a:ext cx="4656236" cy="13849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{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{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"0"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"1"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"#"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"$"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pt-BR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"&amp;"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pt-BR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"%"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pt-BR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"@"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</a:t>
                </a:r>
                <a:r>
                  <a:rPr lang="pt-BR" sz="14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null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},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{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"0"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"y"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"0"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"1"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"0"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"1"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], </a:t>
                </a:r>
                <a:r>
                  <a:rPr lang="pt-BR" sz="1400" b="0" dirty="0">
                    <a:solidFill>
                      <a:srgbClr val="0451A5"/>
                    </a:solidFill>
                    <a:effectLst/>
                    <a:latin typeface="Consolas" panose="020B0609020204030204" pitchFamily="49" charset="0"/>
                  </a:rPr>
                  <a:t>"#"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 [</a:t>
                </a:r>
                <a:r>
                  <a:rPr lang="pt-BR" sz="14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lang="pt-BR" sz="14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FB2BF9-6211-165B-2D36-3F4474E48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240" y="4895239"/>
                <a:ext cx="4656236" cy="1384995"/>
              </a:xfrm>
              <a:prstGeom prst="rect">
                <a:avLst/>
              </a:prstGeom>
              <a:blipFill>
                <a:blip r:embed="rId6"/>
                <a:stretch>
                  <a:fillRect l="-261" t="-437" b="-30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8790C300-ADDC-0FF2-25C4-C8BAF63CED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9913" y="3523623"/>
            <a:ext cx="1665182" cy="836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C564-D377-3211-8C91-EC6E9663CFE2}"/>
                  </a:ext>
                </a:extLst>
              </p:cNvPr>
              <p:cNvSpPr txBox="1"/>
              <p:nvPr/>
            </p:nvSpPr>
            <p:spPr>
              <a:xfrm>
                <a:off x="1645744" y="3139550"/>
                <a:ext cx="900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⇓</m:t>
                      </m:r>
                    </m:oMath>
                  </m:oMathPara>
                </a14:m>
                <a:endParaRPr lang="en-US" sz="2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77C564-D377-3211-8C91-EC6E9663C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44" y="3139550"/>
                <a:ext cx="90066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FD6CA-A461-5FEE-7939-84438FE5AD52}"/>
                  </a:ext>
                </a:extLst>
              </p:cNvPr>
              <p:cNvSpPr txBox="1"/>
              <p:nvPr/>
            </p:nvSpPr>
            <p:spPr>
              <a:xfrm>
                <a:off x="1645745" y="4433574"/>
                <a:ext cx="900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⇓</m:t>
                      </m:r>
                    </m:oMath>
                  </m:oMathPara>
                </a14:m>
                <a:endParaRPr lang="en-US" sz="2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BFD6CA-A461-5FEE-7939-84438FE5A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745" y="4433574"/>
                <a:ext cx="90066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78D18-0C9B-901D-1B48-C2E3127CD0B5}"/>
                  </a:ext>
                </a:extLst>
              </p:cNvPr>
              <p:cNvSpPr txBox="1"/>
              <p:nvPr/>
            </p:nvSpPr>
            <p:spPr>
              <a:xfrm>
                <a:off x="4240444" y="4345056"/>
                <a:ext cx="900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⇑</m:t>
                      </m:r>
                    </m:oMath>
                  </m:oMathPara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A078D18-0C9B-901D-1B48-C2E3127CD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444" y="4345056"/>
                <a:ext cx="90066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944C-15D1-838B-8979-48B6D3EB5455}"/>
                  </a:ext>
                </a:extLst>
              </p:cNvPr>
              <p:cNvSpPr txBox="1"/>
              <p:nvPr/>
            </p:nvSpPr>
            <p:spPr>
              <a:xfrm>
                <a:off x="5511936" y="3694036"/>
                <a:ext cx="900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⇒</m:t>
                      </m:r>
                    </m:oMath>
                  </m:oMathPara>
                </a14:m>
                <a:endParaRPr lang="en-US" sz="2400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944C-15D1-838B-8979-48B6D3EB5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936" y="3694036"/>
                <a:ext cx="90066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C30F12-1A74-74F6-8D1B-B5567C4BA9EC}"/>
                  </a:ext>
                </a:extLst>
              </p:cNvPr>
              <p:cNvSpPr txBox="1"/>
              <p:nvPr/>
            </p:nvSpPr>
            <p:spPr>
              <a:xfrm>
                <a:off x="263566" y="1761256"/>
                <a:ext cx="69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C30F12-1A74-74F6-8D1B-B5567C4BA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6" y="1761256"/>
                <a:ext cx="690654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2D8734-180D-CF70-CB2B-3D0DB4317710}"/>
                  </a:ext>
                </a:extLst>
              </p:cNvPr>
              <p:cNvSpPr txBox="1"/>
              <p:nvPr/>
            </p:nvSpPr>
            <p:spPr>
              <a:xfrm>
                <a:off x="263566" y="5256769"/>
                <a:ext cx="69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42D8734-180D-CF70-CB2B-3D0DB4317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66" y="5256769"/>
                <a:ext cx="690654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3F91E2-7DD5-1775-3BF2-4F25AB5C30DA}"/>
                  </a:ext>
                </a:extLst>
              </p:cNvPr>
              <p:cNvSpPr txBox="1"/>
              <p:nvPr/>
            </p:nvSpPr>
            <p:spPr>
              <a:xfrm>
                <a:off x="8386664" y="6269353"/>
                <a:ext cx="69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93F91E2-7DD5-1775-3BF2-4F25AB5C3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664" y="6269353"/>
                <a:ext cx="690654" cy="461665"/>
              </a:xfrm>
              <a:prstGeom prst="rect">
                <a:avLst/>
              </a:prstGeom>
              <a:blipFill>
                <a:blip r:embed="rId14"/>
                <a:stretch>
                  <a:fillRect r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age-peel">
            <a:hlinkClick r:id="" action="ppaction://media"/>
            <a:extLst>
              <a:ext uri="{FF2B5EF4-FFF2-40B4-BE49-F238E27FC236}">
                <a16:creationId xmlns:a16="http://schemas.microsoft.com/office/drawing/2014/main" id="{015A7CE0-EC96-AA0C-E498-3A373B9F2D5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644640" y="0"/>
            <a:ext cx="55473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7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2343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41" fill="hold" display="0">
                  <p:stCondLst>
                    <p:cond delay="indefinite"/>
                  </p:stCondLst>
                </p:cTn>
                <p:tgtEl>
                  <p:spTgt spid="29"/>
                </p:tgtEl>
              </p:cMediaNode>
            </p:video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6" dur="1" fill="hold"/>
                                        <p:tgtEl>
                                          <p:spTgt spid="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8815A79-0A5A-37DB-E008-ED6421AC0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F77A0-5620-57D8-772C-781E347B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44"/>
            <a:ext cx="10515600" cy="1325563"/>
          </a:xfrm>
        </p:spPr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4660A3-8BCC-E544-5ABC-CA139D72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6192E5-CCE1-5971-1070-4C49074EB9DC}"/>
                  </a:ext>
                </a:extLst>
              </p:cNvPr>
              <p:cNvSpPr/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single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3D679F-33D7-0B6F-FEB1-A53AC5EF7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C48C4C-4BDC-926D-1E5A-F4FDCC3BF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93523"/>
                <a:ext cx="10515600" cy="883440"/>
              </a:xfrm>
            </p:spPr>
            <p:txBody>
              <a:bodyPr/>
              <a:lstStyle/>
              <a:p>
                <a:r>
                  <a:rPr lang="en-US" dirty="0"/>
                  <a:t>To properly </a:t>
                </a:r>
                <a:r>
                  <a:rPr lang="en-US" dirty="0">
                    <a:solidFill>
                      <a:schemeClr val="accent1"/>
                    </a:solidFill>
                  </a:rPr>
                  <a:t>prove</a:t>
                </a:r>
                <a:r>
                  <a:rPr lang="en-US" dirty="0"/>
                  <a:t> it, we need to clarify how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is defined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1C48C4C-4BDC-926D-1E5A-F4FDCC3BF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93523"/>
                <a:ext cx="10515600" cy="88344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3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C493-207E-E17F-859A-FB1457F7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849"/>
            <a:ext cx="10515600" cy="1325563"/>
          </a:xfrm>
        </p:spPr>
        <p:txBody>
          <a:bodyPr/>
          <a:lstStyle/>
          <a:p>
            <a:r>
              <a:rPr lang="en-US" dirty="0"/>
              <a:t>Encoding a Turing machine as a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AD23-8644-7D93-5C31-28DE9C4CC2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1015" y="1540412"/>
                <a:ext cx="11816862" cy="5176911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To encode a Turing machine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lvl="1"/>
                <a:r>
                  <a:rPr lang="en-US" sz="2800" dirty="0"/>
                  <a:t>WLOG,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WLOG,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Encode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Encode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sz="2800" dirty="0"/>
                  <a:t>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800" dirty="0"/>
                  <a:t> is the list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A8AD23-8644-7D93-5C31-28DE9C4CC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1015" y="1540412"/>
                <a:ext cx="11816862" cy="5176911"/>
              </a:xfrm>
              <a:blipFill>
                <a:blip r:embed="rId2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D0409-C873-0557-4AD9-D7DEE4C8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391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A3BC5B6-33C1-9582-21DD-8BA50EEE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28B8-BA99-17F1-EBE9-99BC3AD4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44"/>
            <a:ext cx="10515600" cy="1325563"/>
          </a:xfrm>
        </p:spPr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5FFC4-50B7-9986-2E62-4C4147DB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809976-F233-8CDC-6778-AB4AA920C895}"/>
                  </a:ext>
                </a:extLst>
              </p:cNvPr>
              <p:cNvSpPr/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single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3809976-F233-8CDC-6778-AB4AA920C8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A5F1D1-A9D9-35EB-373C-DF7B795BE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523"/>
            <a:ext cx="10515600" cy="883440"/>
          </a:xfrm>
        </p:spPr>
        <p:txBody>
          <a:bodyPr/>
          <a:lstStyle/>
          <a:p>
            <a:r>
              <a:rPr lang="en-US" b="1" dirty="0"/>
              <a:t>Proof sketch:</a:t>
            </a:r>
            <a:r>
              <a:rPr lang="en-US" dirty="0"/>
              <a:t> Next two slides</a:t>
            </a:r>
          </a:p>
        </p:txBody>
      </p:sp>
    </p:spTree>
    <p:extLst>
      <p:ext uri="{BB962C8B-B14F-4D97-AF65-F5344CB8AC3E}">
        <p14:creationId xmlns:p14="http://schemas.microsoft.com/office/powerpoint/2010/main" val="292687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35D70FC-F797-60D5-8C3A-CDFE98B9A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0A74-4EAC-3177-9E56-DAF2FE06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44" y="247568"/>
            <a:ext cx="10515600" cy="1325563"/>
          </a:xfrm>
        </p:spPr>
        <p:txBody>
          <a:bodyPr/>
          <a:lstStyle/>
          <a:p>
            <a:r>
              <a:rPr lang="en-US" dirty="0"/>
              <a:t>Initializing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A3C4B-AD9E-12AC-19A6-3A49833DD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0330" y="1942776"/>
                <a:ext cx="11258227" cy="516528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b="0" dirty="0"/>
                  <a:t> is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Initialize a tape 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Initialize a tape containing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To figure out where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ends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starts, </a:t>
                </a:r>
                <a:r>
                  <a:rPr lang="en-US" dirty="0">
                    <a:solidFill>
                      <a:schemeClr val="accent1"/>
                    </a:solidFill>
                  </a:rPr>
                  <a:t>count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Initialize a tape containing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A3C4B-AD9E-12AC-19A6-3A49833DD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0330" y="1942776"/>
                <a:ext cx="11258227" cy="5165281"/>
              </a:xfr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C7E9E-11F6-3BBF-5F40-42BF04CD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5057"/>
            <a:ext cx="2743200" cy="365125"/>
          </a:xfrm>
        </p:spPr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052F19-5DB0-77F3-C2E1-6AED810F61DD}"/>
              </a:ext>
            </a:extLst>
          </p:cNvPr>
          <p:cNvGrpSpPr/>
          <p:nvPr/>
        </p:nvGrpSpPr>
        <p:grpSpPr>
          <a:xfrm>
            <a:off x="7196644" y="3322055"/>
            <a:ext cx="4761913" cy="665397"/>
            <a:chOff x="7196644" y="3322055"/>
            <a:chExt cx="4761913" cy="665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E676B2-6187-00B9-CB31-00DEB0A8EC42}"/>
                    </a:ext>
                  </a:extLst>
                </p:cNvPr>
                <p:cNvSpPr/>
                <p:nvPr/>
              </p:nvSpPr>
              <p:spPr>
                <a:xfrm>
                  <a:off x="7196644" y="3322055"/>
                  <a:ext cx="4761913" cy="498870"/>
                </a:xfrm>
                <a:prstGeom prst="rect">
                  <a:avLst/>
                </a:prstGeom>
                <a:gradFill flip="none" rotWithShape="1">
                  <a:gsLst>
                    <a:gs pos="10000">
                      <a:srgbClr val="F2F2F2"/>
                    </a:gs>
                    <a:gs pos="0">
                      <a:schemeClr val="bg1">
                        <a:lumMod val="95000"/>
                        <a:alpha val="0"/>
                      </a:schemeClr>
                    </a:gs>
                    <a:gs pos="9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…⟨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E676B2-6187-00B9-CB31-00DEB0A8EC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644" y="3322055"/>
                  <a:ext cx="4761913" cy="4988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5A0E972-35A0-42C2-92C5-3283921A91CA}"/>
                </a:ext>
              </a:extLst>
            </p:cNvPr>
            <p:cNvSpPr/>
            <p:nvPr/>
          </p:nvSpPr>
          <p:spPr>
            <a:xfrm>
              <a:off x="8830708" y="3742815"/>
              <a:ext cx="283779" cy="24463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6BF25FB-1FAB-8DDD-3096-140A6F28B40D}"/>
              </a:ext>
            </a:extLst>
          </p:cNvPr>
          <p:cNvGrpSpPr/>
          <p:nvPr/>
        </p:nvGrpSpPr>
        <p:grpSpPr>
          <a:xfrm>
            <a:off x="7196646" y="2309849"/>
            <a:ext cx="4761913" cy="659125"/>
            <a:chOff x="7196646" y="2309849"/>
            <a:chExt cx="4761913" cy="6591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75C5F-8D8A-90A5-A08A-4962F17E6233}"/>
                    </a:ext>
                  </a:extLst>
                </p:cNvPr>
                <p:cNvSpPr/>
                <p:nvPr/>
              </p:nvSpPr>
              <p:spPr>
                <a:xfrm>
                  <a:off x="7196646" y="2309849"/>
                  <a:ext cx="4761913" cy="498870"/>
                </a:xfrm>
                <a:prstGeom prst="rect">
                  <a:avLst/>
                </a:prstGeom>
                <a:gradFill flip="none" rotWithShape="1">
                  <a:gsLst>
                    <a:gs pos="10000">
                      <a:srgbClr val="F2F2F2"/>
                    </a:gs>
                    <a:gs pos="0">
                      <a:schemeClr val="bg1">
                        <a:lumMod val="95000"/>
                        <a:alpha val="0"/>
                      </a:schemeClr>
                    </a:gs>
                    <a:gs pos="9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0C75C5F-8D8A-90A5-A08A-4962F17E6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6646" y="2309849"/>
                  <a:ext cx="4761913" cy="4988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78A71B04-5D31-672A-6B55-D33637723B96}"/>
                </a:ext>
              </a:extLst>
            </p:cNvPr>
            <p:cNvSpPr/>
            <p:nvPr/>
          </p:nvSpPr>
          <p:spPr>
            <a:xfrm>
              <a:off x="9406855" y="2724337"/>
              <a:ext cx="283779" cy="24463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FA2460-0DA5-35B7-A802-CAAAD9849BCB}"/>
              </a:ext>
            </a:extLst>
          </p:cNvPr>
          <p:cNvGrpSpPr/>
          <p:nvPr/>
        </p:nvGrpSpPr>
        <p:grpSpPr>
          <a:xfrm>
            <a:off x="7196645" y="1297643"/>
            <a:ext cx="4761913" cy="666388"/>
            <a:chOff x="7142075" y="1276790"/>
            <a:chExt cx="4761913" cy="666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1F0FF78-1E1C-0B33-7B01-4AC1EADBF7B6}"/>
                    </a:ext>
                  </a:extLst>
                </p:cNvPr>
                <p:cNvSpPr/>
                <p:nvPr/>
              </p:nvSpPr>
              <p:spPr>
                <a:xfrm>
                  <a:off x="7142075" y="1276790"/>
                  <a:ext cx="4761913" cy="498870"/>
                </a:xfrm>
                <a:prstGeom prst="rect">
                  <a:avLst/>
                </a:prstGeom>
                <a:gradFill flip="none" rotWithShape="1">
                  <a:gsLst>
                    <a:gs pos="10000">
                      <a:srgbClr val="F2F2F2"/>
                    </a:gs>
                    <a:gs pos="0">
                      <a:schemeClr val="bg1">
                        <a:lumMod val="95000"/>
                        <a:alpha val="0"/>
                      </a:schemeClr>
                    </a:gs>
                    <a:gs pos="90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95000"/>
                        <a:alpha val="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81F0FF78-1E1C-0B33-7B01-4AC1EADBF7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2075" y="1276790"/>
                  <a:ext cx="4761913" cy="4988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gradFill flip="none" rotWithShape="1">
                    <a:gsLst>
                      <a:gs pos="90000">
                        <a:srgbClr val="000000"/>
                      </a:gs>
                      <a:gs pos="10000">
                        <a:schemeClr val="tx1"/>
                      </a:gs>
                      <a:gs pos="1000">
                        <a:schemeClr val="tx1">
                          <a:alpha val="0"/>
                        </a:schemeClr>
                      </a:gs>
                      <a:gs pos="99000">
                        <a:schemeClr val="tx1">
                          <a:alpha val="0"/>
                        </a:schemeClr>
                      </a:gs>
                    </a:gsLst>
                    <a:lin ang="0" scaled="1"/>
                    <a:tileRect/>
                  </a:gra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142A6F46-A681-FBF1-124A-A6B5825E47E4}"/>
                </a:ext>
              </a:extLst>
            </p:cNvPr>
            <p:cNvSpPr/>
            <p:nvPr/>
          </p:nvSpPr>
          <p:spPr>
            <a:xfrm>
              <a:off x="9381140" y="1698541"/>
              <a:ext cx="283779" cy="244637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9EFBB4-E94F-1590-546B-4B5249E9510E}"/>
                  </a:ext>
                </a:extLst>
              </p:cNvPr>
              <p:cNvSpPr/>
              <p:nvPr/>
            </p:nvSpPr>
            <p:spPr>
              <a:xfrm>
                <a:off x="7196644" y="304648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09EFBB4-E94F-1590-546B-4B5249E951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6644" y="304648"/>
                <a:ext cx="4761913" cy="49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D831681-17F3-CA00-58EC-B1036A9B96A9}"/>
              </a:ext>
            </a:extLst>
          </p:cNvPr>
          <p:cNvSpPr/>
          <p:nvPr/>
        </p:nvSpPr>
        <p:spPr>
          <a:xfrm>
            <a:off x="9042936" y="745111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68249BE-0DD5-0820-F7F4-23FDBF85E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3832-3880-2829-2053-35E1AC94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Advancing the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6E29E-32A1-45B8-DE4E-82B30A86D1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291" y="2279571"/>
                <a:ext cx="11258227" cy="5165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Until the simulation reaches a halt state: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Treat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as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 binary</a:t>
                </a:r>
              </a:p>
              <a:p>
                <a:pPr lvl="1"/>
                <a:r>
                  <a:rPr lang="en-US" dirty="0"/>
                  <a:t>Count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and replace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Move this head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cells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C6E29E-32A1-45B8-DE4E-82B30A86D1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291" y="2279571"/>
                <a:ext cx="11258227" cy="5165281"/>
              </a:xfrm>
              <a:blipFill>
                <a:blip r:embed="rId2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D5F43-D020-AB9E-B5CC-1A99A895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32C4D1C-4CC8-2E1C-C92F-224F4F1E4DC6}"/>
              </a:ext>
            </a:extLst>
          </p:cNvPr>
          <p:cNvSpPr/>
          <p:nvPr/>
        </p:nvSpPr>
        <p:spPr>
          <a:xfrm>
            <a:off x="6451121" y="4222621"/>
            <a:ext cx="3071908" cy="2041185"/>
          </a:xfrm>
          <a:custGeom>
            <a:avLst/>
            <a:gdLst>
              <a:gd name="connsiteX0" fmla="*/ 0 w 2630543"/>
              <a:gd name="connsiteY0" fmla="*/ 2186151 h 2186151"/>
              <a:gd name="connsiteX1" fmla="*/ 2354317 w 2630543"/>
              <a:gd name="connsiteY1" fmla="*/ 1345324 h 2186151"/>
              <a:gd name="connsiteX2" fmla="*/ 2490952 w 2630543"/>
              <a:gd name="connsiteY2" fmla="*/ 0 h 2186151"/>
              <a:gd name="connsiteX0" fmla="*/ 0 w 2879908"/>
              <a:gd name="connsiteY0" fmla="*/ 2275360 h 2275360"/>
              <a:gd name="connsiteX1" fmla="*/ 2354317 w 2879908"/>
              <a:gd name="connsiteY1" fmla="*/ 1434533 h 2275360"/>
              <a:gd name="connsiteX2" fmla="*/ 2836640 w 2879908"/>
              <a:gd name="connsiteY2" fmla="*/ 0 h 2275360"/>
              <a:gd name="connsiteX0" fmla="*/ 0 w 2838583"/>
              <a:gd name="connsiteY0" fmla="*/ 2275360 h 2275360"/>
              <a:gd name="connsiteX1" fmla="*/ 2354317 w 2838583"/>
              <a:gd name="connsiteY1" fmla="*/ 1434533 h 2275360"/>
              <a:gd name="connsiteX2" fmla="*/ 2836640 w 2838583"/>
              <a:gd name="connsiteY2" fmla="*/ 0 h 2275360"/>
              <a:gd name="connsiteX0" fmla="*/ 0 w 2836640"/>
              <a:gd name="connsiteY0" fmla="*/ 2275360 h 2275360"/>
              <a:gd name="connsiteX1" fmla="*/ 2836640 w 2836640"/>
              <a:gd name="connsiteY1" fmla="*/ 0 h 2275360"/>
              <a:gd name="connsiteX0" fmla="*/ 0 w 2836640"/>
              <a:gd name="connsiteY0" fmla="*/ 2275360 h 2275360"/>
              <a:gd name="connsiteX1" fmla="*/ 2836640 w 2836640"/>
              <a:gd name="connsiteY1" fmla="*/ 0 h 2275360"/>
              <a:gd name="connsiteX0" fmla="*/ 0 w 2836640"/>
              <a:gd name="connsiteY0" fmla="*/ 2275360 h 2275360"/>
              <a:gd name="connsiteX1" fmla="*/ 2836640 w 2836640"/>
              <a:gd name="connsiteY1" fmla="*/ 0 h 2275360"/>
              <a:gd name="connsiteX0" fmla="*/ 0 w 2837932"/>
              <a:gd name="connsiteY0" fmla="*/ 2275360 h 2275360"/>
              <a:gd name="connsiteX1" fmla="*/ 2836640 w 2837932"/>
              <a:gd name="connsiteY1" fmla="*/ 0 h 2275360"/>
              <a:gd name="connsiteX0" fmla="*/ 0 w 2860212"/>
              <a:gd name="connsiteY0" fmla="*/ 1450170 h 1450170"/>
              <a:gd name="connsiteX1" fmla="*/ 2858942 w 2860212"/>
              <a:gd name="connsiteY1" fmla="*/ 0 h 1450170"/>
              <a:gd name="connsiteX0" fmla="*/ 0 w 2759956"/>
              <a:gd name="connsiteY0" fmla="*/ 2096941 h 2096941"/>
              <a:gd name="connsiteX1" fmla="*/ 2758581 w 2759956"/>
              <a:gd name="connsiteY1" fmla="*/ 0 h 2096941"/>
              <a:gd name="connsiteX0" fmla="*/ 0 w 3071908"/>
              <a:gd name="connsiteY0" fmla="*/ 2041185 h 2041185"/>
              <a:gd name="connsiteX1" fmla="*/ 3070815 w 3071908"/>
              <a:gd name="connsiteY1" fmla="*/ 0 h 2041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71908" h="2041185">
                <a:moveTo>
                  <a:pt x="0" y="2041185"/>
                </a:moveTo>
                <a:cubicBezTo>
                  <a:pt x="1648074" y="1962956"/>
                  <a:pt x="3117726" y="1137595"/>
                  <a:pt x="3070815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E4A627-70D2-E5DA-9AB8-92ABA54AB1CA}"/>
                  </a:ext>
                </a:extLst>
              </p:cNvPr>
              <p:cNvSpPr/>
              <p:nvPr/>
            </p:nvSpPr>
            <p:spPr>
              <a:xfrm>
                <a:off x="7142076" y="2288996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5E4A627-70D2-E5DA-9AB8-92ABA54AB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6" y="2288996"/>
                <a:ext cx="4761913" cy="4988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D1CBEC-9EB5-41B2-EB6E-6DF39C8976BC}"/>
                  </a:ext>
                </a:extLst>
              </p:cNvPr>
              <p:cNvSpPr/>
              <p:nvPr/>
            </p:nvSpPr>
            <p:spPr>
              <a:xfrm>
                <a:off x="7142075" y="1276790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BD1CBEC-9EB5-41B2-EB6E-6DF39C897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5" y="1276790"/>
                <a:ext cx="4761913" cy="498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CBB076-852B-87F4-5AEE-1D4D38BEEBAB}"/>
                  </a:ext>
                </a:extLst>
              </p:cNvPr>
              <p:cNvSpPr/>
              <p:nvPr/>
            </p:nvSpPr>
            <p:spPr>
              <a:xfrm>
                <a:off x="7142074" y="3301202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FCBB076-852B-87F4-5AEE-1D4D38BEE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4" y="3301202"/>
                <a:ext cx="4761913" cy="498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959728E-62E0-BE22-6FE3-FE07DBBD42B0}"/>
              </a:ext>
            </a:extLst>
          </p:cNvPr>
          <p:cNvSpPr/>
          <p:nvPr/>
        </p:nvSpPr>
        <p:spPr>
          <a:xfrm>
            <a:off x="9352285" y="3750947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D2AFF8D0-F6AB-DCB0-AA5F-1E21440D4D16}"/>
              </a:ext>
            </a:extLst>
          </p:cNvPr>
          <p:cNvSpPr/>
          <p:nvPr/>
        </p:nvSpPr>
        <p:spPr>
          <a:xfrm>
            <a:off x="9352285" y="2703484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76BA93-AB4B-03C1-4986-3954CD123748}"/>
              </a:ext>
            </a:extLst>
          </p:cNvPr>
          <p:cNvSpPr/>
          <p:nvPr/>
        </p:nvSpPr>
        <p:spPr>
          <a:xfrm>
            <a:off x="9381140" y="1698541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E87D47-A982-D298-BEFE-E3D038EE472D}"/>
                  </a:ext>
                </a:extLst>
              </p:cNvPr>
              <p:cNvSpPr/>
              <p:nvPr/>
            </p:nvSpPr>
            <p:spPr>
              <a:xfrm>
                <a:off x="7142074" y="283795"/>
                <a:ext cx="4761913" cy="498870"/>
              </a:xfrm>
              <a:prstGeom prst="rect">
                <a:avLst/>
              </a:prstGeom>
              <a:gradFill flip="none" rotWithShape="1">
                <a:gsLst>
                  <a:gs pos="10000">
                    <a:srgbClr val="F2F2F2"/>
                  </a:gs>
                  <a:gs pos="0">
                    <a:schemeClr val="bg1">
                      <a:lumMod val="95000"/>
                      <a:alpha val="0"/>
                    </a:schemeClr>
                  </a:gs>
                  <a:gs pos="90000">
                    <a:schemeClr val="bg1">
                      <a:lumMod val="95000"/>
                    </a:schemeClr>
                  </a:gs>
                  <a:gs pos="100000">
                    <a:schemeClr val="bg1">
                      <a:lumMod val="95000"/>
                      <a:alpha val="0"/>
                    </a:schemeClr>
                  </a:gs>
                </a:gsLst>
                <a:lin ang="0" scaled="1"/>
                <a:tileRect/>
              </a:grad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4E87D47-A982-D298-BEFE-E3D038EE4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74" y="283795"/>
                <a:ext cx="4761913" cy="4988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gradFill flip="none" rotWithShape="1">
                  <a:gsLst>
                    <a:gs pos="90000">
                      <a:srgbClr val="000000"/>
                    </a:gs>
                    <a:gs pos="10000">
                      <a:schemeClr val="tx1"/>
                    </a:gs>
                    <a:gs pos="1000">
                      <a:schemeClr val="tx1">
                        <a:alpha val="0"/>
                      </a:schemeClr>
                    </a:gs>
                    <a:gs pos="99000">
                      <a:schemeClr val="tx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113ADB36-034C-20C7-0308-6228B4E0FCD4}"/>
              </a:ext>
            </a:extLst>
          </p:cNvPr>
          <p:cNvSpPr/>
          <p:nvPr/>
        </p:nvSpPr>
        <p:spPr>
          <a:xfrm>
            <a:off x="9155280" y="724278"/>
            <a:ext cx="283779" cy="24463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1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78" y="1825625"/>
            <a:ext cx="11011546" cy="4351338"/>
          </a:xfrm>
        </p:spPr>
        <p:txBody>
          <a:bodyPr>
            <a:normAutofit/>
          </a:bodyPr>
          <a:lstStyle/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r>
              <a:rPr lang="en-US" dirty="0"/>
              <a:t>This is why you don’t need a separate laptop for each task</a:t>
            </a:r>
          </a:p>
          <a:p>
            <a:r>
              <a:rPr lang="en-US" dirty="0"/>
              <a:t>If you want to build a computer from scratch in some post-apocalyptic future, then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A480BF6-DE17-570E-A101-9481F0107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10C5-9177-BEB5-FBB3-30D2A0C8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CFAC3-3B4E-03AB-2958-E3D8A3AB85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599DD-3085-58B2-7F8D-1F24E05D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239698B-101A-09B7-91FA-5B6906F1C501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8A34F1-1AB7-C852-EAA3-B4126915C6E2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EFBCE6-6F77-7949-8112-34EC020C8DDE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89CD0-CEAC-6843-9908-5E09A2235B27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BFCD1D-AED2-CBD6-704F-7B907C25951A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65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4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3DEC3-F48E-F259-4C6A-334485FA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7642-DC4D-F104-7BE9-D6EA54F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B568-207D-CDDD-1687-59BD925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1726-8498-149A-7FF8-D7CD729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vs. natural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7397" y="1800665"/>
                <a:ext cx="11057206" cy="492933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rejecting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machine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We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r>
                  <a:rPr lang="en-US" b="1" dirty="0"/>
                  <a:t>OBJECTION:</a:t>
                </a:r>
                <a:r>
                  <a:rPr lang="en-US" dirty="0"/>
                  <a:t>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seems like a very </a:t>
                </a:r>
                <a:r>
                  <a:rPr lang="en-US" dirty="0">
                    <a:solidFill>
                      <a:schemeClr val="accent1"/>
                    </a:solidFill>
                  </a:rPr>
                  <a:t>contrived</a:t>
                </a:r>
                <a:r>
                  <a:rPr lang="en-US" dirty="0"/>
                  <a:t> example.”</a:t>
                </a:r>
              </a:p>
              <a:p>
                <a:r>
                  <a:rPr lang="en-US" b="1" dirty="0"/>
                  <a:t>RESPONSE:</a:t>
                </a:r>
                <a:r>
                  <a:rPr lang="en-US" dirty="0"/>
                  <a:t> There are other undecidable languages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natural/well</a:t>
                </a:r>
                <a:r>
                  <a:rPr lang="en-US" dirty="0">
                    <a:solidFill>
                      <a:schemeClr val="accent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‑</a:t>
                </a:r>
                <a:r>
                  <a:rPr lang="en-US" dirty="0">
                    <a:solidFill>
                      <a:schemeClr val="accent1"/>
                    </a:solidFill>
                  </a:rPr>
                  <a:t>motivated/interesting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7397" y="1800665"/>
                <a:ext cx="11057206" cy="4929330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3FD7-063E-6622-C889-B151EA6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3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77A4-67D9-59EF-5D31-8C73F72AF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771"/>
            <a:ext cx="10515600" cy="1325563"/>
          </a:xfrm>
        </p:spPr>
        <p:txBody>
          <a:bodyPr/>
          <a:lstStyle/>
          <a:p>
            <a:r>
              <a:rPr lang="en-US" dirty="0"/>
              <a:t>The rejection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BDA35-93D2-C354-07D4-1DF389DCE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334"/>
                <a:ext cx="10515600" cy="4767629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Given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The same problem, formulated as a language: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REJECT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machine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Attempted algorithm: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EBDA35-93D2-C354-07D4-1DF389DCE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334"/>
                <a:ext cx="10515600" cy="4767629"/>
              </a:xfrm>
              <a:blipFill>
                <a:blip r:embed="rId2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F5CC-9D29-25D1-0F0C-C46BA514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91D6D-3147-258F-05BA-3273C1475605}"/>
                  </a:ext>
                </a:extLst>
              </p:cNvPr>
              <p:cNvSpPr txBox="1"/>
              <p:nvPr/>
            </p:nvSpPr>
            <p:spPr>
              <a:xfrm>
                <a:off x="4988003" y="4420910"/>
                <a:ext cx="5581597" cy="169706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2400" dirty="0"/>
                  <a:t>If it rejects, accept. Otherwise, reject.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E91D6D-3147-258F-05BA-3273C1475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003" y="4420910"/>
                <a:ext cx="5581597" cy="1697068"/>
              </a:xfrm>
              <a:prstGeom prst="rect">
                <a:avLst/>
              </a:prstGeom>
              <a:blipFill>
                <a:blip r:embed="rId3"/>
                <a:stretch>
                  <a:fillRect l="-1634" b="-71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F0D35F9-218C-5728-1A84-B949801F4C07}"/>
              </a:ext>
            </a:extLst>
          </p:cNvPr>
          <p:cNvGrpSpPr/>
          <p:nvPr/>
        </p:nvGrpSpPr>
        <p:grpSpPr>
          <a:xfrm>
            <a:off x="4787036" y="141446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E6D68A-40C3-7CDD-DA3C-2B716D5E1431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2B48CDDC-9D18-9813-94FE-D02A76412F1D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Does the proposed algorithm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successfully decide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REJECT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2B48CDDC-9D18-9813-94FE-D02A76412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7A194B-6060-7E20-F2A7-04B39322C36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0" name="Hexagon 9">
            <a:extLst>
              <a:ext uri="{FF2B5EF4-FFF2-40B4-BE49-F238E27FC236}">
                <a16:creationId xmlns:a16="http://schemas.microsoft.com/office/drawing/2014/main" id="{FCD41737-EA24-2648-CFD8-7F4B9213A170}"/>
              </a:ext>
            </a:extLst>
          </p:cNvPr>
          <p:cNvSpPr/>
          <p:nvPr/>
        </p:nvSpPr>
        <p:spPr>
          <a:xfrm>
            <a:off x="4873229" y="16947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Yes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A8532C7-8AD2-0DF7-EFA5-22ABE0B801E8}"/>
              </a:ext>
            </a:extLst>
          </p:cNvPr>
          <p:cNvSpPr/>
          <p:nvPr/>
        </p:nvSpPr>
        <p:spPr>
          <a:xfrm>
            <a:off x="4873229" y="97136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No. Step 1 isn’t legal,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algorithm isn’t well-defined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7827467C-9E13-A118-717D-1760EE3CA4E8}"/>
              </a:ext>
            </a:extLst>
          </p:cNvPr>
          <p:cNvSpPr/>
          <p:nvPr/>
        </p:nvSpPr>
        <p:spPr>
          <a:xfrm>
            <a:off x="8422376" y="169479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No. The algorithm behaves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incorrectly in some cases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369C602D-C1FF-779D-B17B-CDFB2B8C845D}"/>
              </a:ext>
            </a:extLst>
          </p:cNvPr>
          <p:cNvSpPr/>
          <p:nvPr/>
        </p:nvSpPr>
        <p:spPr>
          <a:xfrm>
            <a:off x="8422376" y="971365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No. Step 2 isn’t legal, so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algorithm isn’t well-defined</a:t>
            </a:r>
          </a:p>
        </p:txBody>
      </p:sp>
    </p:spTree>
    <p:extLst>
      <p:ext uri="{BB962C8B-B14F-4D97-AF65-F5344CB8AC3E}">
        <p14:creationId xmlns:p14="http://schemas.microsoft.com/office/powerpoint/2010/main" val="328065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F4A0BE-B25B-07ED-4C1A-C183A070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BE2-691D-02FE-D92A-6235205E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3"/>
            <a:ext cx="10515600" cy="1137749"/>
          </a:xfrm>
        </p:spPr>
        <p:txBody>
          <a:bodyPr/>
          <a:lstStyle/>
          <a:p>
            <a:r>
              <a:rPr lang="en-US" dirty="0"/>
              <a:t>The rejection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How should we prove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C23-0A2A-408C-E068-8A9E53E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FFDD18-C3C8-49EF-2612-4D1736686C71}"/>
                  </a:ext>
                </a:extLst>
              </p:cNvPr>
              <p:cNvSpPr/>
              <p:nvPr/>
            </p:nvSpPr>
            <p:spPr>
              <a:xfrm>
                <a:off x="3219778" y="3430417"/>
                <a:ext cx="5530772" cy="67150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DFFDD18-C3C8-49EF-2612-4D1736686C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778" y="3430417"/>
                <a:ext cx="5530772" cy="671505"/>
              </a:xfrm>
              <a:prstGeom prst="rect">
                <a:avLst/>
              </a:prstGeom>
              <a:blipFill>
                <a:blip r:embed="rId3"/>
                <a:stretch>
                  <a:fillRect b="-13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64F1-A039-2675-3B0D-9332C656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13A08-A636-EF4E-B224-783577D9F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already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undecidable</a:t>
                </a:r>
              </a:p>
              <a:p>
                <a:r>
                  <a:rPr lang="en-US" dirty="0"/>
                  <a:t>Plan: Let’s show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would also be decidable – a contradiction</a:t>
                </a:r>
              </a:p>
              <a:p>
                <a:r>
                  <a:rPr lang="en-US" dirty="0"/>
                  <a:t>“Proof by reduction”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13A08-A636-EF4E-B224-783577D9F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120A1-7089-2310-A34A-9E5F7F8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18DCB76B-30B0-9411-3A83-8239A367B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84" y="304063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87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57894F-5A84-A340-148D-2D14296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for the sake of contradiction that there is</a:t>
                </a:r>
                <a:br>
                  <a:rPr lang="en-US" dirty="0"/>
                </a:br>
                <a:r>
                  <a:rPr lang="en-US" dirty="0"/>
                  <a:t>some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A0B0-4163-3037-9BD3-4EB8AAF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1805E6E-8C78-97F0-49D4-E126B885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147553-EBEE-B9C2-E4A2-74099BED3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/>
              <p:nvPr/>
            </p:nvSpPr>
            <p:spPr>
              <a:xfrm>
                <a:off x="1107191" y="3677306"/>
                <a:ext cx="7404841" cy="28135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“Copy and paste” to construct the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677306"/>
                <a:ext cx="7404841" cy="2813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2CDEF-BFF5-2FF3-D950-4456EDFD012B}"/>
              </a:ext>
            </a:extLst>
          </p:cNvPr>
          <p:cNvGrpSpPr/>
          <p:nvPr/>
        </p:nvGrpSpPr>
        <p:grpSpPr>
          <a:xfrm>
            <a:off x="53333" y="3677306"/>
            <a:ext cx="868728" cy="2813538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8F5A6C6-9DEF-46ED-8F15-CFE5AD6DE79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/>
              <p:nvPr/>
            </p:nvSpPr>
            <p:spPr>
              <a:xfrm>
                <a:off x="8817114" y="3760000"/>
                <a:ext cx="3084282" cy="2639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accepts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and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114" y="3760000"/>
                <a:ext cx="3084282" cy="2639633"/>
              </a:xfrm>
              <a:prstGeom prst="rect">
                <a:avLst/>
              </a:prstGeom>
              <a:blipFill>
                <a:blip r:embed="rId9"/>
                <a:stretch>
                  <a:fillRect l="-1186" r="-3162" b="-2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1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A1A25-93C3-6F82-FC0B-04639F6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364"/>
            <a:ext cx="10515600" cy="1325563"/>
          </a:xfrm>
        </p:spPr>
        <p:txBody>
          <a:bodyPr/>
          <a:lstStyle/>
          <a:p>
            <a:r>
              <a:rPr lang="en-US" dirty="0"/>
              <a:t>Multi-tape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941FB-19D9-7C6E-6D7B-4FB55E8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FDE918-8CA8-E2C6-B95A-43E41B2E25B3}"/>
              </a:ext>
            </a:extLst>
          </p:cNvPr>
          <p:cNvGrpSpPr/>
          <p:nvPr/>
        </p:nvGrpSpPr>
        <p:grpSpPr>
          <a:xfrm>
            <a:off x="4690444" y="2397531"/>
            <a:ext cx="7501556" cy="4092652"/>
            <a:chOff x="4690444" y="2397531"/>
            <a:chExt cx="7501556" cy="409265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761F4C6-F562-6E1E-B5FC-90E9C682F7AE}"/>
                </a:ext>
              </a:extLst>
            </p:cNvPr>
            <p:cNvGrpSpPr/>
            <p:nvPr/>
          </p:nvGrpSpPr>
          <p:grpSpPr>
            <a:xfrm>
              <a:off x="6751320" y="2397531"/>
              <a:ext cx="5440680" cy="1031469"/>
              <a:chOff x="6751320" y="680484"/>
              <a:chExt cx="5440680" cy="1031469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3DBD1E-DA7E-A2C8-62FF-FAAEF6868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311B8681-8CDC-9A42-B37E-8BC516AC7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C90D786-F3C4-B044-C046-7507DAA24957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63E7060-B767-DEF9-889C-9F314F1D89C4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FCBC3F5E-D91E-EA50-740C-52B7BFFD31FC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5AECD9A-D98F-D357-10B5-63EAF8A27961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D7405FE6-CFC6-F636-00EA-85F32B8034D2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5C881CF-8147-436B-A571-FC8A745FA444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A0">
              <a:extLst>
                <a:ext uri="{FF2B5EF4-FFF2-40B4-BE49-F238E27FC236}">
                  <a16:creationId xmlns:a16="http://schemas.microsoft.com/office/drawing/2014/main" id="{0794A8CE-682D-F74B-A1B2-3FAB7510F14D}"/>
                </a:ext>
              </a:extLst>
            </p:cNvPr>
            <p:cNvSpPr txBox="1"/>
            <p:nvPr/>
          </p:nvSpPr>
          <p:spPr>
            <a:xfrm>
              <a:off x="7432162" y="2610244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7" name="B1">
              <a:extLst>
                <a:ext uri="{FF2B5EF4-FFF2-40B4-BE49-F238E27FC236}">
                  <a16:creationId xmlns:a16="http://schemas.microsoft.com/office/drawing/2014/main" id="{DE42D8C5-F113-0E53-23C7-9743DD9E3E78}"/>
                </a:ext>
              </a:extLst>
            </p:cNvPr>
            <p:cNvSpPr txBox="1"/>
            <p:nvPr/>
          </p:nvSpPr>
          <p:spPr>
            <a:xfrm>
              <a:off x="8378458" y="261024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58" name="C1">
              <a:extLst>
                <a:ext uri="{FF2B5EF4-FFF2-40B4-BE49-F238E27FC236}">
                  <a16:creationId xmlns:a16="http://schemas.microsoft.com/office/drawing/2014/main" id="{BDE6CE31-0BD9-0F59-46CD-50C04D22B377}"/>
                </a:ext>
              </a:extLst>
            </p:cNvPr>
            <p:cNvSpPr txBox="1"/>
            <p:nvPr/>
          </p:nvSpPr>
          <p:spPr>
            <a:xfrm>
              <a:off x="9367285" y="263488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/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A0">
                  <a:extLst>
                    <a:ext uri="{FF2B5EF4-FFF2-40B4-BE49-F238E27FC236}">
                      <a16:creationId xmlns:a16="http://schemas.microsoft.com/office/drawing/2014/main" id="{0FCD2C19-2EFB-FF22-1545-E9367E614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2617759"/>
                  <a:ext cx="53162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74561E7-EA27-E770-951A-CF061E1A6332}"/>
                </a:ext>
              </a:extLst>
            </p:cNvPr>
            <p:cNvGrpSpPr/>
            <p:nvPr/>
          </p:nvGrpSpPr>
          <p:grpSpPr>
            <a:xfrm>
              <a:off x="6751320" y="4568459"/>
              <a:ext cx="5440680" cy="1031469"/>
              <a:chOff x="6751320" y="680484"/>
              <a:chExt cx="5440680" cy="1031469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68D9549-F326-D990-3450-70EB22C16E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701749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59E67E4-7BC5-B1FB-0514-EAE2C8019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1320" y="1690688"/>
                <a:ext cx="544068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500E7EC-3501-8783-A416-CD5357F7EBAB}"/>
                  </a:ext>
                </a:extLst>
              </p:cNvPr>
              <p:cNvCxnSpPr/>
              <p:nvPr/>
            </p:nvCxnSpPr>
            <p:spPr>
              <a:xfrm>
                <a:off x="7187610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D4F19CD-C7F1-750F-AC7A-620718A8AA26}"/>
                  </a:ext>
                </a:extLst>
              </p:cNvPr>
              <p:cNvCxnSpPr/>
              <p:nvPr/>
            </p:nvCxnSpPr>
            <p:spPr>
              <a:xfrm>
                <a:off x="816580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B8752EC-C63B-C34F-1C33-7D2267B39309}"/>
                  </a:ext>
                </a:extLst>
              </p:cNvPr>
              <p:cNvCxnSpPr/>
              <p:nvPr/>
            </p:nvCxnSpPr>
            <p:spPr>
              <a:xfrm>
                <a:off x="9122735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9C827BC-3351-2084-0A41-5CA9881B1292}"/>
                  </a:ext>
                </a:extLst>
              </p:cNvPr>
              <p:cNvCxnSpPr/>
              <p:nvPr/>
            </p:nvCxnSpPr>
            <p:spPr>
              <a:xfrm>
                <a:off x="10090298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708150-A82B-3B1C-EB42-9187E1E87839}"/>
                  </a:ext>
                </a:extLst>
              </p:cNvPr>
              <p:cNvCxnSpPr/>
              <p:nvPr/>
            </p:nvCxnSpPr>
            <p:spPr>
              <a:xfrm>
                <a:off x="11100391" y="68048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F14A8CD5-4629-BA3B-0E0C-D853BCD3E0CC}"/>
                  </a:ext>
                </a:extLst>
              </p:cNvPr>
              <p:cNvCxnSpPr/>
              <p:nvPr/>
            </p:nvCxnSpPr>
            <p:spPr>
              <a:xfrm>
                <a:off x="12046688" y="70174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Isosceles Triangle 60">
              <a:extLst>
                <a:ext uri="{FF2B5EF4-FFF2-40B4-BE49-F238E27FC236}">
                  <a16:creationId xmlns:a16="http://schemas.microsoft.com/office/drawing/2014/main" id="{55CEA137-57EE-DC5E-7963-2241610C12FA}"/>
                </a:ext>
              </a:extLst>
            </p:cNvPr>
            <p:cNvSpPr/>
            <p:nvPr/>
          </p:nvSpPr>
          <p:spPr>
            <a:xfrm>
              <a:off x="8222513" y="5385934"/>
              <a:ext cx="832882" cy="729030"/>
            </a:xfrm>
            <a:prstGeom prst="triangle">
              <a:avLst/>
            </a:prstGeom>
            <a:solidFill>
              <a:srgbClr val="FF99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B44ECFF-EDDF-34E9-5A59-8A7E6D3E450A}"/>
                </a:ext>
              </a:extLst>
            </p:cNvPr>
            <p:cNvSpPr/>
            <p:nvPr/>
          </p:nvSpPr>
          <p:spPr>
            <a:xfrm>
              <a:off x="5121823" y="3930358"/>
              <a:ext cx="2574133" cy="1940709"/>
            </a:xfrm>
            <a:custGeom>
              <a:avLst/>
              <a:gdLst>
                <a:gd name="connsiteX0" fmla="*/ 2276272 w 2324068"/>
                <a:gd name="connsiteY0" fmla="*/ 0 h 360615"/>
                <a:gd name="connsiteX1" fmla="*/ 2023353 w 2324068"/>
                <a:gd name="connsiteY1" fmla="*/ 340469 h 360615"/>
                <a:gd name="connsiteX2" fmla="*/ 0 w 2324068"/>
                <a:gd name="connsiteY2" fmla="*/ 291830 h 360615"/>
                <a:gd name="connsiteX0" fmla="*/ 2276272 w 2283976"/>
                <a:gd name="connsiteY0" fmla="*/ 0 h 360615"/>
                <a:gd name="connsiteX1" fmla="*/ 1624519 w 2283976"/>
                <a:gd name="connsiteY1" fmla="*/ 340469 h 360615"/>
                <a:gd name="connsiteX2" fmla="*/ 0 w 2283976"/>
                <a:gd name="connsiteY2" fmla="*/ 291830 h 360615"/>
                <a:gd name="connsiteX0" fmla="*/ 2276272 w 2276272"/>
                <a:gd name="connsiteY0" fmla="*/ 0 h 360615"/>
                <a:gd name="connsiteX1" fmla="*/ 1624519 w 2276272"/>
                <a:gd name="connsiteY1" fmla="*/ 340469 h 360615"/>
                <a:gd name="connsiteX2" fmla="*/ 0 w 2276272"/>
                <a:gd name="connsiteY2" fmla="*/ 291830 h 360615"/>
                <a:gd name="connsiteX0" fmla="*/ 2276272 w 2276272"/>
                <a:gd name="connsiteY0" fmla="*/ 0 h 385604"/>
                <a:gd name="connsiteX1" fmla="*/ 1435675 w 2276272"/>
                <a:gd name="connsiteY1" fmla="*/ 370286 h 385604"/>
                <a:gd name="connsiteX2" fmla="*/ 0 w 2276272"/>
                <a:gd name="connsiteY2" fmla="*/ 291830 h 385604"/>
                <a:gd name="connsiteX0" fmla="*/ 1242602 w 1242602"/>
                <a:gd name="connsiteY0" fmla="*/ 0 h 1893171"/>
                <a:gd name="connsiteX1" fmla="*/ 402005 w 1242602"/>
                <a:gd name="connsiteY1" fmla="*/ 370286 h 1893171"/>
                <a:gd name="connsiteX2" fmla="*/ 0 w 1242602"/>
                <a:gd name="connsiteY2" fmla="*/ 1892030 h 1893171"/>
                <a:gd name="connsiteX0" fmla="*/ 1242602 w 1242602"/>
                <a:gd name="connsiteY0" fmla="*/ 0 h 1892030"/>
                <a:gd name="connsiteX1" fmla="*/ 402005 w 1242602"/>
                <a:gd name="connsiteY1" fmla="*/ 370286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570970 w 1242602"/>
                <a:gd name="connsiteY1" fmla="*/ 439860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242602 w 1242602"/>
                <a:gd name="connsiteY0" fmla="*/ 0 h 1892030"/>
                <a:gd name="connsiteX1" fmla="*/ 620666 w 1242602"/>
                <a:gd name="connsiteY1" fmla="*/ 519373 h 1892030"/>
                <a:gd name="connsiteX2" fmla="*/ 0 w 1242602"/>
                <a:gd name="connsiteY2" fmla="*/ 1892030 h 1892030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1580533 w 1580533"/>
                <a:gd name="connsiteY0" fmla="*/ 0 h 1911909"/>
                <a:gd name="connsiteX1" fmla="*/ 958597 w 1580533"/>
                <a:gd name="connsiteY1" fmla="*/ 519373 h 1911909"/>
                <a:gd name="connsiteX2" fmla="*/ 0 w 1580533"/>
                <a:gd name="connsiteY2" fmla="*/ 1911909 h 1911909"/>
                <a:gd name="connsiteX0" fmla="*/ 2574133 w 2574133"/>
                <a:gd name="connsiteY0" fmla="*/ 0 h 1940709"/>
                <a:gd name="connsiteX1" fmla="*/ 958597 w 2574133"/>
                <a:gd name="connsiteY1" fmla="*/ 5481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  <a:gd name="connsiteX0" fmla="*/ 2574133 w 2574133"/>
                <a:gd name="connsiteY0" fmla="*/ 0 h 1940709"/>
                <a:gd name="connsiteX1" fmla="*/ 972997 w 2574133"/>
                <a:gd name="connsiteY1" fmla="*/ 461773 h 1940709"/>
                <a:gd name="connsiteX2" fmla="*/ 0 w 2574133"/>
                <a:gd name="connsiteY2" fmla="*/ 1940709 h 1940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4133" h="1940709">
                  <a:moveTo>
                    <a:pt x="2574133" y="0"/>
                  </a:moveTo>
                  <a:cubicBezTo>
                    <a:pt x="2510902" y="399447"/>
                    <a:pt x="1272732" y="275382"/>
                    <a:pt x="972997" y="461773"/>
                  </a:cubicBezTo>
                  <a:cubicBezTo>
                    <a:pt x="673262" y="648164"/>
                    <a:pt x="215702" y="1462575"/>
                    <a:pt x="0" y="194070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2BE2A5-361A-10BB-6AEF-81DDA6CB584C}"/>
                </a:ext>
              </a:extLst>
            </p:cNvPr>
            <p:cNvSpPr/>
            <p:nvPr/>
          </p:nvSpPr>
          <p:spPr>
            <a:xfrm>
              <a:off x="5171519" y="6116553"/>
              <a:ext cx="3466643" cy="373630"/>
            </a:xfrm>
            <a:custGeom>
              <a:avLst/>
              <a:gdLst>
                <a:gd name="connsiteX0" fmla="*/ 4192622 w 4429764"/>
                <a:gd name="connsiteY0" fmla="*/ 1712068 h 2024265"/>
                <a:gd name="connsiteX1" fmla="*/ 4085617 w 4429764"/>
                <a:gd name="connsiteY1" fmla="*/ 2023353 h 2024265"/>
                <a:gd name="connsiteX2" fmla="*/ 894945 w 4429764"/>
                <a:gd name="connsiteY2" fmla="*/ 1624519 h 2024265"/>
                <a:gd name="connsiteX3" fmla="*/ 1342417 w 4429764"/>
                <a:gd name="connsiteY3" fmla="*/ 379379 h 2024265"/>
                <a:gd name="connsiteX4" fmla="*/ 0 w 4429764"/>
                <a:gd name="connsiteY4" fmla="*/ 0 h 2024265"/>
                <a:gd name="connsiteX0" fmla="*/ 4192622 w 4232318"/>
                <a:gd name="connsiteY0" fmla="*/ 1712068 h 1995260"/>
                <a:gd name="connsiteX1" fmla="*/ 3112851 w 4232318"/>
                <a:gd name="connsiteY1" fmla="*/ 1994170 h 1995260"/>
                <a:gd name="connsiteX2" fmla="*/ 894945 w 4232318"/>
                <a:gd name="connsiteY2" fmla="*/ 1624519 h 1995260"/>
                <a:gd name="connsiteX3" fmla="*/ 1342417 w 4232318"/>
                <a:gd name="connsiteY3" fmla="*/ 379379 h 1995260"/>
                <a:gd name="connsiteX4" fmla="*/ 0 w 4232318"/>
                <a:gd name="connsiteY4" fmla="*/ 0 h 1995260"/>
                <a:gd name="connsiteX0" fmla="*/ 4192622 w 4192622"/>
                <a:gd name="connsiteY0" fmla="*/ 1712068 h 1996589"/>
                <a:gd name="connsiteX1" fmla="*/ 311285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6589"/>
                <a:gd name="connsiteX1" fmla="*/ 2782111 w 4192622"/>
                <a:gd name="connsiteY1" fmla="*/ 1994170 h 1996589"/>
                <a:gd name="connsiteX2" fmla="*/ 894945 w 4192622"/>
                <a:gd name="connsiteY2" fmla="*/ 1624519 h 1996589"/>
                <a:gd name="connsiteX3" fmla="*/ 1342417 w 4192622"/>
                <a:gd name="connsiteY3" fmla="*/ 379379 h 1996589"/>
                <a:gd name="connsiteX4" fmla="*/ 0 w 4192622"/>
                <a:gd name="connsiteY4" fmla="*/ 0 h 1996589"/>
                <a:gd name="connsiteX0" fmla="*/ 4192622 w 4192622"/>
                <a:gd name="connsiteY0" fmla="*/ 1712068 h 1994420"/>
                <a:gd name="connsiteX1" fmla="*/ 2782111 w 4192622"/>
                <a:gd name="connsiteY1" fmla="*/ 1994170 h 1994420"/>
                <a:gd name="connsiteX2" fmla="*/ 1034093 w 4192622"/>
                <a:gd name="connsiteY2" fmla="*/ 1723910 h 1994420"/>
                <a:gd name="connsiteX3" fmla="*/ 1342417 w 4192622"/>
                <a:gd name="connsiteY3" fmla="*/ 379379 h 1994420"/>
                <a:gd name="connsiteX4" fmla="*/ 0 w 4192622"/>
                <a:gd name="connsiteY4" fmla="*/ 0 h 1994420"/>
                <a:gd name="connsiteX0" fmla="*/ 4192622 w 4192622"/>
                <a:gd name="connsiteY0" fmla="*/ 1712068 h 1999620"/>
                <a:gd name="connsiteX1" fmla="*/ 2782111 w 4192622"/>
                <a:gd name="connsiteY1" fmla="*/ 1994170 h 1999620"/>
                <a:gd name="connsiteX2" fmla="*/ 1034093 w 4192622"/>
                <a:gd name="connsiteY2" fmla="*/ 1723910 h 1999620"/>
                <a:gd name="connsiteX3" fmla="*/ 0 w 4192622"/>
                <a:gd name="connsiteY3" fmla="*/ 0 h 1999620"/>
                <a:gd name="connsiteX0" fmla="*/ 3158529 w 3158529"/>
                <a:gd name="connsiteY0" fmla="*/ 0 h 287552"/>
                <a:gd name="connsiteX1" fmla="*/ 1748018 w 3158529"/>
                <a:gd name="connsiteY1" fmla="*/ 282102 h 287552"/>
                <a:gd name="connsiteX2" fmla="*/ 0 w 3158529"/>
                <a:gd name="connsiteY2" fmla="*/ 11842 h 287552"/>
                <a:gd name="connsiteX0" fmla="*/ 3128712 w 3128712"/>
                <a:gd name="connsiteY0" fmla="*/ 0 h 300583"/>
                <a:gd name="connsiteX1" fmla="*/ 1718201 w 3128712"/>
                <a:gd name="connsiteY1" fmla="*/ 282102 h 300583"/>
                <a:gd name="connsiteX2" fmla="*/ 0 w 3128712"/>
                <a:gd name="connsiteY2" fmla="*/ 51598 h 300583"/>
                <a:gd name="connsiteX0" fmla="*/ 3128712 w 3128712"/>
                <a:gd name="connsiteY0" fmla="*/ 0 h 51598"/>
                <a:gd name="connsiteX1" fmla="*/ 0 w 3128712"/>
                <a:gd name="connsiteY1" fmla="*/ 51598 h 51598"/>
                <a:gd name="connsiteX0" fmla="*/ 3128712 w 3128712"/>
                <a:gd name="connsiteY0" fmla="*/ 0 h 264978"/>
                <a:gd name="connsiteX1" fmla="*/ 0 w 3128712"/>
                <a:gd name="connsiteY1" fmla="*/ 51598 h 264978"/>
                <a:gd name="connsiteX0" fmla="*/ 3128712 w 3128712"/>
                <a:gd name="connsiteY0" fmla="*/ 0 h 377356"/>
                <a:gd name="connsiteX1" fmla="*/ 0 w 3128712"/>
                <a:gd name="connsiteY1" fmla="*/ 51598 h 377356"/>
                <a:gd name="connsiteX0" fmla="*/ 3466643 w 3466643"/>
                <a:gd name="connsiteY0" fmla="*/ 0 h 364082"/>
                <a:gd name="connsiteX1" fmla="*/ 0 w 3466643"/>
                <a:gd name="connsiteY1" fmla="*/ 21781 h 364082"/>
                <a:gd name="connsiteX0" fmla="*/ 3466643 w 3466643"/>
                <a:gd name="connsiteY0" fmla="*/ 0 h 373630"/>
                <a:gd name="connsiteX1" fmla="*/ 0 w 3466643"/>
                <a:gd name="connsiteY1" fmla="*/ 43381 h 373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66643" h="373630">
                  <a:moveTo>
                    <a:pt x="3466643" y="0"/>
                  </a:moveTo>
                  <a:cubicBezTo>
                    <a:pt x="3338139" y="573790"/>
                    <a:pt x="784487" y="403869"/>
                    <a:pt x="0" y="433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A0">
                  <a:extLst>
                    <a:ext uri="{FF2B5EF4-FFF2-40B4-BE49-F238E27FC236}">
                      <a16:creationId xmlns:a16="http://schemas.microsoft.com/office/drawing/2014/main" id="{D123DE3B-4EC4-6E02-1263-485558D4DB1F}"/>
                    </a:ext>
                  </a:extLst>
                </p:cNvPr>
                <p:cNvSpPr txBox="1"/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6" name="A0">
                  <a:extLst>
                    <a:ext uri="{FF2B5EF4-FFF2-40B4-BE49-F238E27FC236}">
                      <a16:creationId xmlns:a16="http://schemas.microsoft.com/office/drawing/2014/main" id="{54FB4DBF-C49B-9B06-081A-E15F7F05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2652" y="2610243"/>
                  <a:ext cx="53162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A0">
                  <a:extLst>
                    <a:ext uri="{FF2B5EF4-FFF2-40B4-BE49-F238E27FC236}">
                      <a16:creationId xmlns:a16="http://schemas.microsoft.com/office/drawing/2014/main" id="{37DE2D23-5B90-A98B-31FE-B92A18C7D1CE}"/>
                    </a:ext>
                  </a:extLst>
                </p:cNvPr>
                <p:cNvSpPr txBox="1"/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7" name="A0">
                  <a:extLst>
                    <a:ext uri="{FF2B5EF4-FFF2-40B4-BE49-F238E27FC236}">
                      <a16:creationId xmlns:a16="http://schemas.microsoft.com/office/drawing/2014/main" id="{A6B73E79-3542-0489-D09D-35B3B1FF14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38948" y="2621898"/>
                  <a:ext cx="531627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/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7" name="A0">
                  <a:extLst>
                    <a:ext uri="{FF2B5EF4-FFF2-40B4-BE49-F238E27FC236}">
                      <a16:creationId xmlns:a16="http://schemas.microsoft.com/office/drawing/2014/main" id="{514CAEBC-1397-4EE0-35FE-8CF4732B5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5408" y="4791806"/>
                  <a:ext cx="531627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A0">
              <a:extLst>
                <a:ext uri="{FF2B5EF4-FFF2-40B4-BE49-F238E27FC236}">
                  <a16:creationId xmlns:a16="http://schemas.microsoft.com/office/drawing/2014/main" id="{08781281-E107-32FE-7FD7-DBC6BF77177B}"/>
                </a:ext>
              </a:extLst>
            </p:cNvPr>
            <p:cNvSpPr txBox="1"/>
            <p:nvPr/>
          </p:nvSpPr>
          <p:spPr>
            <a:xfrm>
              <a:off x="7423298" y="4791806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9" name="A0">
              <a:extLst>
                <a:ext uri="{FF2B5EF4-FFF2-40B4-BE49-F238E27FC236}">
                  <a16:creationId xmlns:a16="http://schemas.microsoft.com/office/drawing/2014/main" id="{5F9DD672-E400-6951-951D-E68CCEE6EA2E}"/>
                </a:ext>
              </a:extLst>
            </p:cNvPr>
            <p:cNvSpPr txBox="1"/>
            <p:nvPr/>
          </p:nvSpPr>
          <p:spPr>
            <a:xfrm>
              <a:off x="8369594" y="4775900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#</a:t>
              </a:r>
            </a:p>
          </p:txBody>
        </p:sp>
        <p:sp>
          <p:nvSpPr>
            <p:cNvPr id="70" name="A0">
              <a:extLst>
                <a:ext uri="{FF2B5EF4-FFF2-40B4-BE49-F238E27FC236}">
                  <a16:creationId xmlns:a16="http://schemas.microsoft.com/office/drawing/2014/main" id="{8D9C0FF6-51D5-58D5-6914-2758B0538936}"/>
                </a:ext>
              </a:extLst>
            </p:cNvPr>
            <p:cNvSpPr txBox="1"/>
            <p:nvPr/>
          </p:nvSpPr>
          <p:spPr>
            <a:xfrm>
              <a:off x="9351337" y="4781175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1" name="A0">
              <a:extLst>
                <a:ext uri="{FF2B5EF4-FFF2-40B4-BE49-F238E27FC236}">
                  <a16:creationId xmlns:a16="http://schemas.microsoft.com/office/drawing/2014/main" id="{3A6646B5-7EE6-966B-F0C3-27EF628AE371}"/>
                </a:ext>
              </a:extLst>
            </p:cNvPr>
            <p:cNvSpPr txBox="1"/>
            <p:nvPr/>
          </p:nvSpPr>
          <p:spPr>
            <a:xfrm>
              <a:off x="10329531" y="4793831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$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A0">
                  <a:extLst>
                    <a:ext uri="{FF2B5EF4-FFF2-40B4-BE49-F238E27FC236}">
                      <a16:creationId xmlns:a16="http://schemas.microsoft.com/office/drawing/2014/main" id="{4726176D-108E-CD3F-4F86-1893B347AC54}"/>
                    </a:ext>
                  </a:extLst>
                </p:cNvPr>
                <p:cNvSpPr txBox="1"/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A0">
                  <a:extLst>
                    <a:ext uri="{FF2B5EF4-FFF2-40B4-BE49-F238E27FC236}">
                      <a16:creationId xmlns:a16="http://schemas.microsoft.com/office/drawing/2014/main" id="{8852D6D4-B91E-F5E7-A5DA-60A72195B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5200" y="4779409"/>
                  <a:ext cx="531627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/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2B29E61-6128-9980-54DB-3B73D8F109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444" y="5725203"/>
                  <a:ext cx="603113" cy="62319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667D70C3-4507-3253-104C-A9875448055C}"/>
                </a:ext>
              </a:extLst>
            </p:cNvPr>
            <p:cNvSpPr/>
            <p:nvPr/>
          </p:nvSpPr>
          <p:spPr>
            <a:xfrm>
              <a:off x="7272671" y="3227235"/>
              <a:ext cx="832882" cy="729030"/>
            </a:xfrm>
            <a:prstGeom prst="triangle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76E695-AC16-C671-F038-942FCA56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77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B81A2-F78D-18FA-B5D5-8BA117591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any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A4AE65-32CC-E47A-369F-BC4E3C7B2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031"/>
                <a:ext cx="10515600" cy="457420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8A40-C7B9-D43E-19A7-3FCC0F447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/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103F61-BDED-650A-59D7-9523A7287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22" y="2514030"/>
                <a:ext cx="9617578" cy="1576736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530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C2E-F0FF-7F83-D1A5-7C4772D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can simulate all “reasonable”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1CA-4418-F3C3-0B87-F0C827C9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could add various </a:t>
            </a:r>
            <a:r>
              <a:rPr lang="en-US" dirty="0">
                <a:solidFill>
                  <a:schemeClr val="accent1"/>
                </a:solidFill>
              </a:rPr>
              <a:t>other bells and whistles</a:t>
            </a:r>
            <a:r>
              <a:rPr lang="en-US" dirty="0"/>
              <a:t> to the basic TM model</a:t>
            </a:r>
          </a:p>
          <a:p>
            <a:pPr lvl="1"/>
            <a:r>
              <a:rPr lang="en-US" dirty="0"/>
              <a:t>The ability to observe the two neighboring cells</a:t>
            </a:r>
          </a:p>
          <a:p>
            <a:pPr lvl="1"/>
            <a:r>
              <a:rPr lang="en-US" dirty="0"/>
              <a:t>The ability to “teleport” back to the initial cell in a single step</a:t>
            </a:r>
          </a:p>
          <a:p>
            <a:pPr lvl="1"/>
            <a:r>
              <a:rPr lang="en-US" dirty="0"/>
              <a:t>A two-dimensional tape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None of these changes has any effect </a:t>
            </a:r>
            <a:r>
              <a:rPr lang="en-US" dirty="0"/>
              <a:t>on the power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0001-F443-F9B5-35E1-32F951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7E22D3-9E57-88E5-EAB0-062B1104C67D}"/>
              </a:ext>
            </a:extLst>
          </p:cNvPr>
          <p:cNvGrpSpPr/>
          <p:nvPr/>
        </p:nvGrpSpPr>
        <p:grpSpPr>
          <a:xfrm>
            <a:off x="9559237" y="3036689"/>
            <a:ext cx="1988866" cy="923330"/>
            <a:chOff x="9871295" y="490044"/>
            <a:chExt cx="1988866" cy="923330"/>
          </a:xfrm>
        </p:grpSpPr>
        <p:pic>
          <p:nvPicPr>
            <p:cNvPr id="6" name="Picture 5" descr="A close-up of a whistle&#10;&#10;AI-generated content may be incorrect.">
              <a:extLst>
                <a:ext uri="{FF2B5EF4-FFF2-40B4-BE49-F238E27FC236}">
                  <a16:creationId xmlns:a16="http://schemas.microsoft.com/office/drawing/2014/main" id="{2627D387-BFAE-56D9-5855-4BE880831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6218" y="633418"/>
              <a:ext cx="1053943" cy="6365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517B29-E06C-88E7-EF11-178A15BBC4BC}"/>
                </a:ext>
              </a:extLst>
            </p:cNvPr>
            <p:cNvSpPr txBox="1"/>
            <p:nvPr/>
          </p:nvSpPr>
          <p:spPr>
            <a:xfrm>
              <a:off x="9871295" y="490044"/>
              <a:ext cx="10539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070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F62D8AD-D4E1-82E5-6982-2FC29203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BEEAF-3EFF-C0E5-9B94-CFE98925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E84C15-7C1C-AD06-24B3-9CF9A6AD5F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A56B58-F46D-492B-F0E9-76096D6201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3D294-42A1-CB2E-1789-D5509AEE8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B4DAEDE-2268-5FA2-A5AE-B1299C944463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 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86F0F0A-5F7B-E12C-44FC-D32ABA9B4A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F0A00A2-11BE-F956-EDCE-68CD53536F3B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603DF0-D0D6-17E6-2393-6EB02A486501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2118D2-3647-0301-AF01-775B155CF978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B93E99-0948-06AC-160D-6D2A9924133D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63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84703EA-5AF4-2C0F-3D5F-3A148EB95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054-91A4-FA18-A3F9-C894E34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7"/>
            <a:ext cx="10515600" cy="1325563"/>
          </a:xfrm>
        </p:spPr>
        <p:txBody>
          <a:bodyPr/>
          <a:lstStyle/>
          <a:p>
            <a:r>
              <a:rPr lang="en-US" dirty="0"/>
              <a:t>Turing machines vs. your laptop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057AA-F21D-B34E-46ED-2114A184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85" y="1209822"/>
            <a:ext cx="11264630" cy="5648178"/>
          </a:xfrm>
        </p:spPr>
        <p:txBody>
          <a:bodyPr>
            <a:normAutofit/>
          </a:bodyPr>
          <a:lstStyle/>
          <a:p>
            <a:r>
              <a:rPr lang="en-US" b="1" dirty="0"/>
              <a:t>OBJECTION:</a:t>
            </a:r>
            <a:endParaRPr lang="en-US" dirty="0"/>
          </a:p>
          <a:p>
            <a:pPr lvl="1"/>
            <a:r>
              <a:rPr lang="en-US" sz="2800" dirty="0"/>
              <a:t>“Each individual Turing machine can only solve </a:t>
            </a:r>
            <a:r>
              <a:rPr lang="en-US" sz="2800" dirty="0">
                <a:solidFill>
                  <a:schemeClr val="accent1"/>
                </a:solidFill>
              </a:rPr>
              <a:t>one</a:t>
            </a:r>
            <a:r>
              <a:rPr lang="en-US" sz="2800" dirty="0"/>
              <a:t> problem.</a:t>
            </a:r>
          </a:p>
          <a:p>
            <a:pPr lvl="1"/>
            <a:r>
              <a:rPr lang="en-US" sz="2800" dirty="0"/>
              <a:t>My laptop is a </a:t>
            </a:r>
            <a:r>
              <a:rPr lang="en-US" sz="2800" dirty="0">
                <a:solidFill>
                  <a:schemeClr val="accent1"/>
                </a:solidFill>
              </a:rPr>
              <a:t>single</a:t>
            </a:r>
            <a:r>
              <a:rPr lang="en-US" sz="2800" dirty="0"/>
              <a:t> device that can run </a:t>
            </a:r>
            <a:r>
              <a:rPr lang="en-US" sz="2800" dirty="0">
                <a:solidFill>
                  <a:schemeClr val="accent1"/>
                </a:solidFill>
              </a:rPr>
              <a:t>arbitrary</a:t>
            </a:r>
            <a:r>
              <a:rPr lang="en-US" sz="2800" dirty="0"/>
              <a:t> computations.</a:t>
            </a:r>
            <a:endParaRPr lang="en-US" sz="2400" dirty="0"/>
          </a:p>
          <a:p>
            <a:pPr lvl="1"/>
            <a:r>
              <a:rPr lang="en-US" sz="2800" dirty="0"/>
              <a:t>Therefore, Turing machines don’t properly model my laptop.”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0C01C5-0FB8-8563-780A-CFEC047C0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15E097-7EDB-0A49-2872-428E11109E42}"/>
              </a:ext>
            </a:extLst>
          </p:cNvPr>
          <p:cNvSpPr/>
          <p:nvPr/>
        </p:nvSpPr>
        <p:spPr>
          <a:xfrm>
            <a:off x="582977" y="4113990"/>
            <a:ext cx="10688421" cy="25594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4F045C7-94E3-70FC-03BD-10F5EE7B8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552" y="4332147"/>
            <a:ext cx="1690913" cy="16909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A57DD4D-AD24-8D2E-B1A1-F1F6DCDFF532}"/>
              </a:ext>
            </a:extLst>
          </p:cNvPr>
          <p:cNvSpPr txBox="1"/>
          <p:nvPr/>
        </p:nvSpPr>
        <p:spPr>
          <a:xfrm>
            <a:off x="1065547" y="6064548"/>
            <a:ext cx="178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machine??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ED7CB6-E769-1CAC-AAAB-AA4F66218E11}"/>
              </a:ext>
            </a:extLst>
          </p:cNvPr>
          <p:cNvSpPr txBox="1"/>
          <p:nvPr/>
        </p:nvSpPr>
        <p:spPr>
          <a:xfrm>
            <a:off x="3830320" y="6075319"/>
            <a:ext cx="178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Zoom machine??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91E5F6F-BF06-7A49-AB94-DEF6B29F668A}"/>
              </a:ext>
            </a:extLst>
          </p:cNvPr>
          <p:cNvSpPr txBox="1"/>
          <p:nvPr/>
        </p:nvSpPr>
        <p:spPr>
          <a:xfrm>
            <a:off x="6314555" y="6083366"/>
            <a:ext cx="178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Tetris machine??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94FA1B-6D28-4697-FDA8-9EAD63838EE9}"/>
              </a:ext>
            </a:extLst>
          </p:cNvPr>
          <p:cNvSpPr txBox="1"/>
          <p:nvPr/>
        </p:nvSpPr>
        <p:spPr>
          <a:xfrm>
            <a:off x="8611683" y="6087110"/>
            <a:ext cx="239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Photoshop machine??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1A8CAB5-B5FA-1A7A-A651-7A555EECF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8253" y="4328839"/>
            <a:ext cx="1690914" cy="169091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605B93D-AAF8-45CE-74C0-D18B5BE8A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9075" y="4332015"/>
            <a:ext cx="1690915" cy="169091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B11257D-4288-9F58-BF47-38C3243B12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9656" y="4328838"/>
            <a:ext cx="1690915" cy="1690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089227-B419-3B92-DD70-A995C64B5B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9123" y="4354185"/>
            <a:ext cx="1690916" cy="16909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63937-04DB-C952-BA71-1F713EFCD583}"/>
              </a:ext>
            </a:extLst>
          </p:cNvPr>
          <p:cNvSpPr txBox="1"/>
          <p:nvPr/>
        </p:nvSpPr>
        <p:spPr>
          <a:xfrm>
            <a:off x="4304888" y="6075282"/>
            <a:ext cx="290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 purpose computer</a:t>
            </a:r>
          </a:p>
        </p:txBody>
      </p:sp>
    </p:spTree>
    <p:extLst>
      <p:ext uri="{BB962C8B-B14F-4D97-AF65-F5344CB8AC3E}">
        <p14:creationId xmlns:p14="http://schemas.microsoft.com/office/powerpoint/2010/main" val="164710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1.11111E-6 L 0.30729 0.00208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65" y="9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85185E-6 L 0.09635 0.00254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18" y="11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11111E-6 L -0.11432 0.00417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20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1.85185E-6 L -0.32942 0.00254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1" y="116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3" grpId="0" animBg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7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0C4-E015-FF42-7EDB-E4A8D47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response to this objection is based on the “code as data” idea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</a:t>
                </a:r>
                <a:r>
                  <a:rPr lang="en-US" dirty="0">
                    <a:solidFill>
                      <a:schemeClr val="accent1"/>
                    </a:solidFill>
                  </a:rPr>
                  <a:t>binary 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Plan: We will show how to </a:t>
                </a:r>
                <a:r>
                  <a:rPr lang="en-US" dirty="0">
                    <a:solidFill>
                      <a:schemeClr val="accent1"/>
                    </a:solidFill>
                  </a:rPr>
                  <a:t>simulate</a:t>
                </a:r>
                <a:r>
                  <a:rPr lang="en-US" dirty="0"/>
                  <a:t>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given its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3BDC-6A44-D21F-28F6-4947F46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297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182832</TotalTime>
  <Words>1414</Words>
  <Application>Microsoft Office PowerPoint</Application>
  <PresentationFormat>Widescreen</PresentationFormat>
  <Paragraphs>185</Paragraphs>
  <Slides>26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CMSC 28100  Introduction to Complexity Theory  Spring 2025 Instructor: William Hoza</vt:lpstr>
      <vt:lpstr>Which problems can be solved through computation?</vt:lpstr>
      <vt:lpstr>The Church-Turing Thesis</vt:lpstr>
      <vt:lpstr>Multi-tape Turing machines</vt:lpstr>
      <vt:lpstr>Multi-tape Turing machines</vt:lpstr>
      <vt:lpstr>TMs can simulate all “reasonable” machines</vt:lpstr>
      <vt:lpstr>The Church-Turing Thesis</vt:lpstr>
      <vt:lpstr>Turing machines vs. your laptop</vt:lpstr>
      <vt:lpstr>Code as data</vt:lpstr>
      <vt:lpstr>Universal Turing machines</vt:lpstr>
      <vt:lpstr>Example: Exercise 4</vt:lpstr>
      <vt:lpstr>Universal Turing machines</vt:lpstr>
      <vt:lpstr>Encoding a Turing machine as a string</vt:lpstr>
      <vt:lpstr>Universal Turing machines</vt:lpstr>
      <vt:lpstr>Initializing the simulation</vt:lpstr>
      <vt:lpstr>Advancing the simulation</vt:lpstr>
      <vt:lpstr>Interpretation of universal Turing machines</vt:lpstr>
      <vt:lpstr>The Church-Turing Thesis</vt:lpstr>
      <vt:lpstr>Which problems can be solved through computation?</vt:lpstr>
      <vt:lpstr>What are Turing machines capable of?</vt:lpstr>
      <vt:lpstr>Which languages are decidable?</vt:lpstr>
      <vt:lpstr>Contrived vs. natural</vt:lpstr>
      <vt:lpstr>The rejection problem</vt:lpstr>
      <vt:lpstr>The rejection problem is undecidable</vt:lpstr>
      <vt:lpstr>Reductions</vt:lpstr>
      <vt:lpstr>Proof that "REJECT" is undecidable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785</cp:revision>
  <dcterms:created xsi:type="dcterms:W3CDTF">2022-12-12T23:26:37Z</dcterms:created>
  <dcterms:modified xsi:type="dcterms:W3CDTF">2025-04-03T01:16:01Z</dcterms:modified>
</cp:coreProperties>
</file>