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910" r:id="rId2"/>
    <p:sldId id="911" r:id="rId3"/>
    <p:sldId id="912" r:id="rId4"/>
    <p:sldId id="423" r:id="rId5"/>
    <p:sldId id="758" r:id="rId6"/>
    <p:sldId id="437" r:id="rId7"/>
    <p:sldId id="765" r:id="rId8"/>
    <p:sldId id="438" r:id="rId9"/>
    <p:sldId id="768" r:id="rId10"/>
    <p:sldId id="439" r:id="rId11"/>
    <p:sldId id="770" r:id="rId12"/>
    <p:sldId id="771" r:id="rId13"/>
    <p:sldId id="772" r:id="rId14"/>
    <p:sldId id="909" r:id="rId15"/>
    <p:sldId id="773" r:id="rId16"/>
    <p:sldId id="774" r:id="rId17"/>
    <p:sldId id="775" r:id="rId18"/>
    <p:sldId id="776" r:id="rId19"/>
    <p:sldId id="825" r:id="rId20"/>
    <p:sldId id="913" r:id="rId21"/>
    <p:sldId id="835" r:id="rId22"/>
    <p:sldId id="914" r:id="rId23"/>
    <p:sldId id="799" r:id="rId24"/>
    <p:sldId id="812" r:id="rId25"/>
    <p:sldId id="836" r:id="rId26"/>
    <p:sldId id="837" r:id="rId27"/>
    <p:sldId id="418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EAB"/>
    <a:srgbClr val="FF99FF"/>
    <a:srgbClr val="00FFFF"/>
    <a:srgbClr val="FFF2CC"/>
    <a:srgbClr val="4472C4"/>
    <a:srgbClr val="FFCCFF"/>
    <a:srgbClr val="8A3500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0166" autoAdjust="0"/>
  </p:normalViewPr>
  <p:slideViewPr>
    <p:cSldViewPr snapToGrid="0">
      <p:cViewPr varScale="1">
        <p:scale>
          <a:sx n="106" d="100"/>
          <a:sy n="106" d="100"/>
        </p:scale>
        <p:origin x="9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8" Type="http://schemas.openxmlformats.org/officeDocument/2006/relationships/image" Target="../media/image12.png"/><Relationship Id="rId3" Type="http://schemas.openxmlformats.org/officeDocument/2006/relationships/image" Target="../media/image52.png"/><Relationship Id="rId7" Type="http://schemas.openxmlformats.org/officeDocument/2006/relationships/image" Target="../media/image370.png"/><Relationship Id="rId17" Type="http://schemas.openxmlformats.org/officeDocument/2006/relationships/image" Target="../media/image11.png"/><Relationship Id="rId2" Type="http://schemas.openxmlformats.org/officeDocument/2006/relationships/image" Target="../media/image8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15" Type="http://schemas.openxmlformats.org/officeDocument/2006/relationships/image" Target="../media/image9.png"/><Relationship Id="rId10" Type="http://schemas.openxmlformats.org/officeDocument/2006/relationships/image" Target="../media/image400.png"/><Relationship Id="rId19" Type="http://schemas.openxmlformats.org/officeDocument/2006/relationships/image" Target="../media/image13.png"/><Relationship Id="rId4" Type="http://schemas.openxmlformats.org/officeDocument/2006/relationships/image" Target="../media/image53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Autumn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BD8EF-803A-BE43-CA67-9D61EA6BA713}"/>
              </a:ext>
            </a:extLst>
          </p:cNvPr>
          <p:cNvSpPr txBox="1"/>
          <p:nvPr/>
        </p:nvSpPr>
        <p:spPr>
          <a:xfrm>
            <a:off x="6096000" y="1174536"/>
            <a:ext cx="52578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7822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C6E1-8D04-3A77-8E2F-A6B3D20B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initial configuration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DF3F1-BE5B-954D-4A30-1A78929D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55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A121-974A-FC82-E290-76D1C4A2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93"/>
            <a:ext cx="10515600" cy="1325563"/>
          </a:xfrm>
        </p:spPr>
        <p:txBody>
          <a:bodyPr/>
          <a:lstStyle/>
          <a:p>
            <a:r>
              <a:rPr lang="en-US" dirty="0"/>
              <a:t>The “next” configuration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7EFDE-8731-D337-69C8-289993D0E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0976"/>
                <a:ext cx="10515600" cy="53971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any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, we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</m:oMath>
                </a14:m>
                <a:r>
                  <a:rPr lang="en-US" dirty="0"/>
                  <a:t> as follows: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into individual symbols: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, then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sz="2400" dirty="0"/>
                  <a:t>Edge case: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dirty="0"/>
                  <a:t>, then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sz="2400" dirty="0"/>
                  <a:t>Edge case: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then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NEXT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not clear from context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7EFDE-8731-D337-69C8-289993D0E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0976"/>
                <a:ext cx="10515600" cy="539718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009BB-C9AD-3373-88EA-DB58D8A5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9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F6CB-7EE0-5BBA-1005-42F73B8C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configurations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F23E0-4C8A-15D5-3186-A56360A4E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20899"/>
                <a:ext cx="10515600" cy="4056063"/>
              </a:xfrm>
            </p:spPr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chemeClr val="accent1"/>
                    </a:solidFill>
                  </a:rPr>
                  <a:t>accepting configuration </a:t>
                </a:r>
                <a:r>
                  <a:rPr lang="en-US" dirty="0"/>
                  <a:t>is a configuration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rejecting configuration </a:t>
                </a:r>
                <a:r>
                  <a:rPr lang="en-US" dirty="0"/>
                  <a:t>is a configuration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halting configuration</a:t>
                </a:r>
                <a:r>
                  <a:rPr lang="en-US" dirty="0"/>
                  <a:t> is an accepting or rejecting configuration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F23E0-4C8A-15D5-3186-A56360A4E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20899"/>
                <a:ext cx="10515600" cy="405606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CF72B-5714-E0AD-AE0F-C6FE8596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A410DB4F-CAE9-AA80-0FC7-288CC0563AF6}"/>
              </a:ext>
            </a:extLst>
          </p:cNvPr>
          <p:cNvSpPr/>
          <p:nvPr/>
        </p:nvSpPr>
        <p:spPr>
          <a:xfrm>
            <a:off x="10364215" y="681037"/>
            <a:ext cx="912369" cy="912369"/>
          </a:xfrm>
          <a:prstGeom prst="octagon">
            <a:avLst/>
          </a:prstGeom>
          <a:solidFill>
            <a:srgbClr val="FF0000"/>
          </a:solidFill>
          <a:ln w="2540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0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0C8C-7016-1D66-6221-C697952F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89"/>
            <a:ext cx="10515600" cy="1325563"/>
          </a:xfrm>
        </p:spPr>
        <p:txBody>
          <a:bodyPr/>
          <a:lstStyle/>
          <a:p>
            <a:r>
              <a:rPr lang="en-US" dirty="0"/>
              <a:t>Computation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6AFCF-EDE4-BB72-C822-F3F7FADF9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029" y="1595336"/>
                <a:ext cx="11436724" cy="48955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initial configuration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Inductively,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computation history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the first </a:t>
                </a:r>
                <a:r>
                  <a:rPr lang="en-US" dirty="0">
                    <a:solidFill>
                      <a:schemeClr val="accent1"/>
                    </a:solidFill>
                  </a:rPr>
                  <a:t>halting</a:t>
                </a:r>
                <a:r>
                  <a:rPr lang="en-US" dirty="0"/>
                  <a:t> configuration in the sequence</a:t>
                </a:r>
              </a:p>
              <a:p>
                <a:r>
                  <a:rPr lang="en-US" dirty="0"/>
                  <a:t>If there is no such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, then the computation history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(infinite)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6AFCF-EDE4-BB72-C822-F3F7FADF9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029" y="1595336"/>
                <a:ext cx="11436724" cy="4895507"/>
              </a:xfrm>
              <a:blipFill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61D0-5162-502F-36F2-6A11712C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7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1AB4B-494B-0711-1980-8027C40B9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E6B3-C4C6-06E7-3340-D07E9066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and looping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28F5B2-5949-A5FD-77BB-EB0A45AD6F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6601"/>
                <a:ext cx="10515600" cy="4386962"/>
              </a:xfrm>
            </p:spPr>
            <p:txBody>
              <a:bodyPr/>
              <a:lstStyle/>
              <a:p>
                <a:r>
                  <a:rPr lang="en-US" dirty="0"/>
                  <a:t>If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finite,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halts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Otherwise,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loops</a:t>
                </a:r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28F5B2-5949-A5FD-77BB-EB0A45AD6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6601"/>
                <a:ext cx="10515600" cy="438696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DDBD3-D701-B6AF-6D60-807D0E65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829E128C-0494-0133-CC17-F2609B155F7F}"/>
              </a:ext>
            </a:extLst>
          </p:cNvPr>
          <p:cNvSpPr/>
          <p:nvPr/>
        </p:nvSpPr>
        <p:spPr>
          <a:xfrm>
            <a:off x="10364215" y="681037"/>
            <a:ext cx="912369" cy="912369"/>
          </a:xfrm>
          <a:prstGeom prst="octagon">
            <a:avLst/>
          </a:prstGeom>
          <a:solidFill>
            <a:srgbClr val="FF0000"/>
          </a:solidFill>
          <a:ln w="2540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6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72AB-F1DC-679D-71E0-DB6BB06A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and rejecting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FFA12-3314-D1F0-5DB3-3D4C3F9A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017" y="1825625"/>
                <a:ext cx="1106034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computation history is finite,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an accepting configuration,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a rejecting configuration,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FFA12-3314-D1F0-5DB3-3D4C3F9A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017" y="1825625"/>
                <a:ext cx="11060349" cy="4351338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97E8C-EC05-CA66-457B-94B441C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1055B-BE51-AA7E-CCB7-E7973129C585}"/>
              </a:ext>
            </a:extLst>
          </p:cNvPr>
          <p:cNvSpPr txBox="1"/>
          <p:nvPr/>
        </p:nvSpPr>
        <p:spPr>
          <a:xfrm>
            <a:off x="9015167" y="560689"/>
            <a:ext cx="27371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👍👎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6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83C5-9FA0-7395-86AB-47BFC323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81B77-4019-AE23-932C-BCBB08651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05417" cy="4351338"/>
              </a:xfrm>
            </p:spPr>
            <p:txBody>
              <a:bodyPr/>
              <a:lstStyle/>
              <a:p>
                <a:r>
                  <a:rPr lang="en-US" dirty="0"/>
                  <a:t>Suppose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running time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its running time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steps </a:t>
                </a:r>
                <a:r>
                  <a:rPr lang="en-US" dirty="0"/>
                  <a:t>if the running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81B77-4019-AE23-932C-BCBB08651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05417" cy="4351338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482EF-6CEE-1787-EA54-624E2749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C2CAD532-F7A4-C23A-B089-5FFC903FE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46" y="367156"/>
            <a:ext cx="1078185" cy="1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45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1F8D-EFC5-9D7D-4A13-EC067880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85E58-20E6-2C15-467E-5E880D198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161" y="1818372"/>
                <a:ext cx="11700668" cy="52140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space used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number of cells that are used</a:t>
                </a:r>
              </a:p>
              <a:p>
                <a:pPr lvl="1"/>
                <a:r>
                  <a:rPr lang="en-US" dirty="0"/>
                  <a:t>(Can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Formally,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 the (finite or infinite)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space used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85E58-20E6-2C15-467E-5E880D198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161" y="1818372"/>
                <a:ext cx="11700668" cy="5214024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F95E9-D3E2-E496-B5C1-75769AEF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3BDFF1-F554-B55B-9B55-440AE59B5257}"/>
              </a:ext>
            </a:extLst>
          </p:cNvPr>
          <p:cNvGrpSpPr/>
          <p:nvPr/>
        </p:nvGrpSpPr>
        <p:grpSpPr>
          <a:xfrm>
            <a:off x="4750396" y="143525"/>
            <a:ext cx="7267433" cy="2657374"/>
            <a:chOff x="4602804" y="3977893"/>
            <a:chExt cx="7267433" cy="26573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4405F1-D4FE-51A9-D5E1-BEB9489F2835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4D24831-1230-DDCD-0569-923056DE18CA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Which of the following statements is </a:t>
              </a:r>
              <a:r>
                <a:rPr lang="en-US" sz="1800" b="1" u="sng" dirty="0">
                  <a:solidFill>
                    <a:schemeClr val="tx1"/>
                  </a:solidFill>
                </a:rPr>
                <a:t>false</a:t>
              </a:r>
              <a:r>
                <a:rPr lang="en-US" sz="18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1DE440-73C6-DA4F-EDCF-C22A68D53663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AC97BB94-1277-BDED-AF89-E38E725EDDF6}"/>
                  </a:ext>
                </a:extLst>
              </p:cNvPr>
              <p:cNvSpPr/>
              <p:nvPr/>
            </p:nvSpPr>
            <p:spPr>
              <a:xfrm>
                <a:off x="4836589" y="169687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uses a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finite amount of space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AC97BB94-1277-BDED-AF89-E38E725ED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589" y="169687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3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BA1CE2E2-83B8-7B78-C320-13941DE8F07B}"/>
                  </a:ext>
                </a:extLst>
              </p:cNvPr>
              <p:cNvSpPr/>
              <p:nvPr/>
            </p:nvSpPr>
            <p:spPr>
              <a:xfrm>
                <a:off x="4836589" y="97344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Space used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at most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running time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BA1CE2E2-83B8-7B78-C320-13941DE8F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589" y="97344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0E912C5A-3D20-682E-E690-30A7980C93DB}"/>
                  </a:ext>
                </a:extLst>
              </p:cNvPr>
              <p:cNvSpPr/>
              <p:nvPr/>
            </p:nvSpPr>
            <p:spPr>
              <a:xfrm>
                <a:off x="8392295" y="97344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 </a:t>
                </a:r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steps,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0E912C5A-3D20-682E-E690-30A7980C9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295" y="97344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AC6B3658-3195-131F-B0E7-983AFCFFF48D}"/>
                  </a:ext>
                </a:extLst>
              </p:cNvPr>
              <p:cNvSpPr/>
              <p:nvPr/>
            </p:nvSpPr>
            <p:spPr>
              <a:xfrm>
                <a:off x="8392295" y="169687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uses a finite amount of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space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AC6B3658-3195-131F-B0E7-983AFCFFF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295" y="169687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25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E070754E-375E-F777-503C-7F72DC927CC3}"/>
              </a:ext>
            </a:extLst>
          </p:cNvPr>
          <p:cNvSpPr/>
          <p:nvPr/>
        </p:nvSpPr>
        <p:spPr>
          <a:xfrm>
            <a:off x="6096000" y="3086254"/>
            <a:ext cx="2006009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697740" y="1890193"/>
            <a:ext cx="2712614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5275-BE8B-35FB-08DC-6B03BC34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65B10-805D-C649-CE7C-7F1760747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decides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a mathematical model of what it means to “</a:t>
                </a:r>
                <a:r>
                  <a:rPr lang="en-US" dirty="0">
                    <a:solidFill>
                      <a:schemeClr val="accent1"/>
                    </a:solidFill>
                  </a:rPr>
                  <a:t>solve a problem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65B10-805D-C649-CE7C-7F1760747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F22C5-ABC5-315D-CCA7-DF046140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7F98-5715-B351-2BE7-6FF87A2B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2BBF-121B-A071-383A-8A391D64E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Exercises 1-3 are due </a:t>
            </a:r>
            <a:r>
              <a:rPr lang="en-US" b="1" dirty="0">
                <a:highlight>
                  <a:srgbClr val="FFFF00"/>
                </a:highlight>
              </a:rPr>
              <a:t>this Friday (October 3) at 11:59pm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If you joined the course late and you need an extension, send me an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9E10E-298D-2195-B481-2AAC6275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733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1015-7A63-CCFE-CA8F-F46E212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E7823-8931-F78B-6EA3-5B497E498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8799" y="2394857"/>
                <a:ext cx="11067143" cy="3782106"/>
              </a:xfrm>
            </p:spPr>
            <p:txBody>
              <a:bodyPr/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same forward and backward.”</a:t>
                </a:r>
              </a:p>
              <a:p>
                <a:r>
                  <a:rPr lang="en-US" b="1" dirty="0"/>
                  <a:t>The same problem, formulated as a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PALINDROMES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same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forward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backward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 exists a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PALINDROMES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E7823-8931-F78B-6EA3-5B497E498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799" y="2394857"/>
                <a:ext cx="11067143" cy="3782106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0D13F-6185-D191-65AC-4CB74E12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AEEDA20-A705-090D-6E78-BEC438887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390" y="275915"/>
            <a:ext cx="3506347" cy="21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34B3-6959-55ED-1345-983A716A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Primality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FEC4D-D271-A4E2-DDB4-957CE420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571" y="1825625"/>
                <a:ext cx="11763829" cy="4351338"/>
              </a:xfrm>
            </p:spPr>
            <p:txBody>
              <a:bodyPr/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prime.”</a:t>
                </a:r>
              </a:p>
              <a:p>
                <a:r>
                  <a:rPr lang="en-US" b="1" dirty="0"/>
                  <a:t>Formulating the problem as a language: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 denote the binary </a:t>
                </a:r>
                <a:r>
                  <a:rPr lang="en-US" dirty="0">
                    <a:solidFill>
                      <a:schemeClr val="accent1"/>
                    </a:solidFill>
                  </a:rPr>
                  <a:t>encoding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i.e., the standard base-2 representation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110</m:t>
                    </m:r>
                  </m:oMath>
                </a14:m>
                <a:r>
                  <a:rPr lang="en-US" dirty="0"/>
                  <a:t>. 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whereas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PRIMES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prime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FEC4D-D271-A4E2-DDB4-957CE420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571" y="1825625"/>
                <a:ext cx="11763829" cy="4351338"/>
              </a:xfrm>
              <a:blipFill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E4828-344B-BBFC-311B-6F5F48C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7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260887A-37D4-6CDC-A27A-BAF6D0194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33E8-F969-1072-1CCE-7B3DCC26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the input as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0693-A636-855B-E79A-8A934E8FE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34" y="1702274"/>
            <a:ext cx="10602433" cy="4788570"/>
          </a:xfrm>
        </p:spPr>
        <p:txBody>
          <a:bodyPr>
            <a:normAutofit/>
          </a:bodyPr>
          <a:lstStyle/>
          <a:p>
            <a:r>
              <a:rPr lang="en-US" b="1" dirty="0"/>
              <a:t>OBJECTION:</a:t>
            </a:r>
            <a:r>
              <a:rPr lang="en-US" dirty="0"/>
              <a:t> “Why should I have to </a:t>
            </a:r>
            <a:r>
              <a:rPr lang="en-US" dirty="0">
                <a:solidFill>
                  <a:schemeClr val="accent1"/>
                </a:solidFill>
              </a:rPr>
              <a:t>encode</a:t>
            </a:r>
            <a:r>
              <a:rPr lang="en-US" dirty="0"/>
              <a:t> my inputs?”</a:t>
            </a:r>
          </a:p>
          <a:p>
            <a:r>
              <a:rPr lang="en-US" b="1" dirty="0"/>
              <a:t>RESPONSE: </a:t>
            </a:r>
            <a:r>
              <a:rPr lang="en-US" dirty="0"/>
              <a:t>Encoding is necessary even for </a:t>
            </a:r>
            <a:r>
              <a:rPr lang="en-US" dirty="0">
                <a:solidFill>
                  <a:schemeClr val="accent1"/>
                </a:solidFill>
              </a:rPr>
              <a:t>human</a:t>
            </a:r>
            <a:r>
              <a:rPr lang="en-US" dirty="0"/>
              <a:t> computation!</a:t>
            </a:r>
          </a:p>
          <a:p>
            <a:pPr lvl="1"/>
            <a:r>
              <a:rPr lang="en-US" dirty="0"/>
              <a:t>What we say: “Given a nonnegative integer, determine</a:t>
            </a:r>
            <a:br>
              <a:rPr lang="en-US" dirty="0"/>
            </a:br>
            <a:r>
              <a:rPr lang="en-US" dirty="0"/>
              <a:t>whether it is prime”</a:t>
            </a:r>
          </a:p>
          <a:p>
            <a:pPr lvl="1"/>
            <a:r>
              <a:rPr lang="en-US" dirty="0"/>
              <a:t>What we mean: “Given a piece of </a:t>
            </a:r>
            <a:r>
              <a:rPr lang="en-US" dirty="0">
                <a:solidFill>
                  <a:schemeClr val="accent1"/>
                </a:solidFill>
              </a:rPr>
              <a:t>text</a:t>
            </a:r>
            <a:r>
              <a:rPr lang="en-US" dirty="0"/>
              <a:t>, determine</a:t>
            </a:r>
            <a:br>
              <a:rPr lang="en-US" dirty="0"/>
            </a:br>
            <a:r>
              <a:rPr lang="en-US" dirty="0"/>
              <a:t>whether it </a:t>
            </a:r>
            <a:r>
              <a:rPr lang="en-US" dirty="0">
                <a:solidFill>
                  <a:schemeClr val="accent1"/>
                </a:solidFill>
              </a:rPr>
              <a:t>represents/encodes </a:t>
            </a:r>
            <a:r>
              <a:rPr lang="en-US" dirty="0"/>
              <a:t>a prime number”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52459-9F92-3817-7977-77611F17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328540-5FC7-45CD-631E-E18FF8F4B028}"/>
              </a:ext>
            </a:extLst>
          </p:cNvPr>
          <p:cNvGrpSpPr/>
          <p:nvPr/>
        </p:nvGrpSpPr>
        <p:grpSpPr>
          <a:xfrm>
            <a:off x="8306728" y="3323346"/>
            <a:ext cx="4035879" cy="3222171"/>
            <a:chOff x="8708571" y="206829"/>
            <a:chExt cx="4035879" cy="322217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1215D2-4652-A5D1-4D8F-BE2CB2E18E64}"/>
                </a:ext>
              </a:extLst>
            </p:cNvPr>
            <p:cNvSpPr/>
            <p:nvPr/>
          </p:nvSpPr>
          <p:spPr>
            <a:xfrm>
              <a:off x="8708571" y="206829"/>
              <a:ext cx="3483429" cy="32221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F7528B-4293-C4E3-8D04-3301D23DC6E5}"/>
                </a:ext>
              </a:extLst>
            </p:cNvPr>
            <p:cNvGrpSpPr/>
            <p:nvPr/>
          </p:nvGrpSpPr>
          <p:grpSpPr>
            <a:xfrm>
              <a:off x="8896350" y="427417"/>
              <a:ext cx="3848100" cy="2883652"/>
              <a:chOff x="8546445" y="417340"/>
              <a:chExt cx="3848100" cy="2883652"/>
            </a:xfrm>
          </p:grpSpPr>
          <p:pic>
            <p:nvPicPr>
              <p:cNvPr id="5" name="Picture 4" descr="A close-up of a pipe&#10;&#10;Description automatically generated">
                <a:extLst>
                  <a:ext uri="{FF2B5EF4-FFF2-40B4-BE49-F238E27FC236}">
                    <a16:creationId xmlns:a16="http://schemas.microsoft.com/office/drawing/2014/main" id="{3E343182-DEAF-12A3-15C9-2275BBC33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46445" y="417340"/>
                <a:ext cx="3065416" cy="2140925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3E3F85-1ACF-8004-D102-EE202671F401}"/>
                  </a:ext>
                </a:extLst>
              </p:cNvPr>
              <p:cNvSpPr txBox="1"/>
              <p:nvPr/>
            </p:nvSpPr>
            <p:spPr>
              <a:xfrm>
                <a:off x="8546445" y="2654661"/>
                <a:ext cx="3848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“This is not a pipe.”</a:t>
                </a:r>
              </a:p>
              <a:p>
                <a:r>
                  <a:rPr lang="en-US" dirty="0"/>
                  <a:t>(1929 painting by René Magritte)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331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52C2-4543-DE7D-F30B-1D2973C1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alphabets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4C5B-D4B4-9E92-B1E3-732FC0D5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1825625"/>
            <a:ext cx="11387797" cy="436416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OBJECTION:</a:t>
            </a:r>
            <a:r>
              <a:rPr lang="en-US" dirty="0"/>
              <a:t> “Why encode the input in </a:t>
            </a:r>
            <a:r>
              <a:rPr lang="en-US" dirty="0">
                <a:solidFill>
                  <a:schemeClr val="accent1"/>
                </a:solidFill>
              </a:rPr>
              <a:t>binary</a:t>
            </a:r>
            <a:r>
              <a:rPr lang="en-US" dirty="0"/>
              <a:t>? Why not other alphabets?”</a:t>
            </a:r>
          </a:p>
          <a:p>
            <a:pPr>
              <a:lnSpc>
                <a:spcPct val="200000"/>
              </a:lnSpc>
            </a:pPr>
            <a:r>
              <a:rPr lang="en-US" b="1" dirty="0"/>
              <a:t>RESPONSE 1:</a:t>
            </a:r>
            <a:r>
              <a:rPr lang="en-US" dirty="0"/>
              <a:t> The Turing machine definition can be modified to handle inputs over other alphabets</a:t>
            </a:r>
            <a:r>
              <a:rPr lang="en-US" b="1" dirty="0"/>
              <a:t>. </a:t>
            </a:r>
            <a:r>
              <a:rPr lang="en-US" dirty="0"/>
              <a:t>We focus on binary inputs </a:t>
            </a:r>
            <a:r>
              <a:rPr lang="en-US" dirty="0">
                <a:solidFill>
                  <a:schemeClr val="accent1"/>
                </a:solidFill>
              </a:rPr>
              <a:t>for simplicity’s sake</a:t>
            </a:r>
          </a:p>
          <a:p>
            <a:pPr>
              <a:lnSpc>
                <a:spcPct val="200000"/>
              </a:lnSpc>
            </a:pPr>
            <a:r>
              <a:rPr lang="en-US" b="1" dirty="0"/>
              <a:t>RESPONSE 2: </a:t>
            </a:r>
            <a:r>
              <a:rPr lang="en-US" dirty="0"/>
              <a:t>We can </a:t>
            </a:r>
            <a:r>
              <a:rPr lang="en-US" dirty="0">
                <a:solidFill>
                  <a:schemeClr val="accent1"/>
                </a:solidFill>
              </a:rPr>
              <a:t>encode symbols</a:t>
            </a:r>
            <a:r>
              <a:rPr lang="en-US" dirty="0"/>
              <a:t> from other alphabets in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6E648-5C36-60C1-CA3F-EF025D6B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D101DD-2186-606A-BFB5-59F26A815CD7}"/>
              </a:ext>
            </a:extLst>
          </p:cNvPr>
          <p:cNvGrpSpPr/>
          <p:nvPr/>
        </p:nvGrpSpPr>
        <p:grpSpPr>
          <a:xfrm>
            <a:off x="9113520" y="230188"/>
            <a:ext cx="2364821" cy="1430603"/>
            <a:chOff x="8629426" y="332412"/>
            <a:chExt cx="2364821" cy="14306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6F2FB8-EDBE-ED73-EDB7-9262A37493F6}"/>
                </a:ext>
              </a:extLst>
            </p:cNvPr>
            <p:cNvSpPr txBox="1"/>
            <p:nvPr/>
          </p:nvSpPr>
          <p:spPr>
            <a:xfrm>
              <a:off x="9300848" y="332412"/>
              <a:ext cx="106500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>
                  <a:solidFill>
                    <a:srgbClr val="00B050"/>
                  </a:solidFill>
                  <a:latin typeface="Comic Sans MS" panose="030F0702030302020204" pitchFamily="66" charset="0"/>
                </a:rPr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B012EA-1931-1D7C-A588-2B655DF2C0A2}"/>
                </a:ext>
              </a:extLst>
            </p:cNvPr>
            <p:cNvSpPr txBox="1"/>
            <p:nvPr/>
          </p:nvSpPr>
          <p:spPr>
            <a:xfrm>
              <a:off x="8629426" y="593464"/>
              <a:ext cx="106500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6D70C6-5524-0C0A-1B47-63C6D19C6920}"/>
                </a:ext>
              </a:extLst>
            </p:cNvPr>
            <p:cNvSpPr txBox="1"/>
            <p:nvPr/>
          </p:nvSpPr>
          <p:spPr>
            <a:xfrm>
              <a:off x="9929240" y="583747"/>
              <a:ext cx="106500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0" dirty="0">
                  <a:solidFill>
                    <a:srgbClr val="00B0F0"/>
                  </a:solidFill>
                  <a:latin typeface="Comic Sans MS" panose="030F0702030302020204" pitchFamily="66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797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D316-7F6C-1B78-4BD8-6572EC6A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2301"/>
            <a:ext cx="10515600" cy="1325563"/>
          </a:xfrm>
        </p:spPr>
        <p:txBody>
          <a:bodyPr/>
          <a:lstStyle/>
          <a:p>
            <a:r>
              <a:rPr lang="en-US" dirty="0"/>
              <a:t>Example: ASCII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8A215-30C6-8CB1-F1E7-2DCDC8A3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E62ED-AA66-B20B-5F13-46FA04B4EB15}"/>
              </a:ext>
            </a:extLst>
          </p:cNvPr>
          <p:cNvGraphicFramePr>
            <a:graphicFrameLocks noGrp="1"/>
          </p:cNvGraphicFramePr>
          <p:nvPr/>
        </p:nvGraphicFramePr>
        <p:xfrm>
          <a:off x="605976" y="1417864"/>
          <a:ext cx="10980047" cy="490154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844619">
                  <a:extLst>
                    <a:ext uri="{9D8B030D-6E8A-4147-A177-3AD203B41FA5}">
                      <a16:colId xmlns:a16="http://schemas.microsoft.com/office/drawing/2014/main" val="4208651449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2361175337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1809939098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770019284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1852720367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872354270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1861279563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866692762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2605920526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850714440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3928623008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3183018434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3332463790"/>
                    </a:ext>
                  </a:extLst>
                </a:gridCol>
              </a:tblGrid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[NUL]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[SOH]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[STX]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[ETX]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[EOT]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[ENQ]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[ACK]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[BEL]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[BS]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[HT]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[LF]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[VT]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[FF]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3181558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36757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[CR]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[SO]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[SI]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[DLE]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[DC1]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[DC2]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[DC3]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[DC4]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[NAK]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[SYN]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[ETB]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[CAN]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[EM]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67473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86856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[SS]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[ESC]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[FS]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[GS]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[RS]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[US]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[SPACE]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!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"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#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$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%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&amp;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1667890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898650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'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(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)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*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+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,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-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.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/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49121904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285919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: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;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&lt;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=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&gt;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?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@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5424504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29992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E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G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I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J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K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L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9710087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407062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O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P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Q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T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U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V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W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Y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7913431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04464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[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\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]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^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_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`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e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1613195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53627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i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j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k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l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m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o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p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q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6122761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538484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v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w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x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y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z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{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|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}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~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[DEL]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0030680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513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654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4D2D-7F59-0264-9AB8-7666D95E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encoding example: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15E43-3767-7501-F4AC-D70D825E8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364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-vertex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it is connected”</a:t>
                </a:r>
              </a:p>
              <a:p>
                <a:r>
                  <a:rPr lang="en-US" b="1" dirty="0"/>
                  <a:t>Formulating the problem as a language: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denote the </a:t>
                </a:r>
                <a:r>
                  <a:rPr lang="en-US" dirty="0">
                    <a:solidFill>
                      <a:schemeClr val="accent1"/>
                    </a:solidFill>
                  </a:rPr>
                  <a:t>adjacency matrix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CONNECTED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connected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graph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15E43-3767-7501-F4AC-D70D825E8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364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B7114-E2C1-A774-C07F-C68BAEC0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B250D3-38D9-1B7C-B694-6993094FD02E}"/>
              </a:ext>
            </a:extLst>
          </p:cNvPr>
          <p:cNvGrpSpPr/>
          <p:nvPr/>
        </p:nvGrpSpPr>
        <p:grpSpPr>
          <a:xfrm>
            <a:off x="8882743" y="2917371"/>
            <a:ext cx="2278743" cy="2208904"/>
            <a:chOff x="8882743" y="2917371"/>
            <a:chExt cx="2278743" cy="22089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3F7C493-C2FB-EB9E-E49E-F59C80F90C05}"/>
                </a:ext>
              </a:extLst>
            </p:cNvPr>
            <p:cNvSpPr/>
            <p:nvPr/>
          </p:nvSpPr>
          <p:spPr>
            <a:xfrm>
              <a:off x="8882743" y="3171371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A6F4FB2-4590-81EA-33C6-6818752E582E}"/>
                </a:ext>
              </a:extLst>
            </p:cNvPr>
            <p:cNvSpPr/>
            <p:nvPr/>
          </p:nvSpPr>
          <p:spPr>
            <a:xfrm>
              <a:off x="9688286" y="4448628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B2546E-ED06-8D35-98FF-D6278D2B58D1}"/>
                </a:ext>
              </a:extLst>
            </p:cNvPr>
            <p:cNvSpPr/>
            <p:nvPr/>
          </p:nvSpPr>
          <p:spPr>
            <a:xfrm>
              <a:off x="10580914" y="2917371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6CDCE5-AD4C-2070-E785-9964DCCB1413}"/>
                </a:ext>
              </a:extLst>
            </p:cNvPr>
            <p:cNvSpPr/>
            <p:nvPr/>
          </p:nvSpPr>
          <p:spPr>
            <a:xfrm>
              <a:off x="11023600" y="3766457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4AFA92-17C4-5007-CBB0-99BE1B34C6DA}"/>
                </a:ext>
              </a:extLst>
            </p:cNvPr>
            <p:cNvSpPr/>
            <p:nvPr/>
          </p:nvSpPr>
          <p:spPr>
            <a:xfrm>
              <a:off x="10820400" y="4988389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55B2AFD-441A-56DC-B6DB-A5ED3D1E24BD}"/>
                </a:ext>
              </a:extLst>
            </p:cNvPr>
            <p:cNvCxnSpPr>
              <a:cxnSpLocks/>
              <a:stCxn id="5" idx="7"/>
              <a:endCxn id="7" idx="2"/>
            </p:cNvCxnSpPr>
            <p:nvPr/>
          </p:nvCxnSpPr>
          <p:spPr>
            <a:xfrm flipV="1">
              <a:off x="9000436" y="2986314"/>
              <a:ext cx="1580478" cy="205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1FE31A-041B-5F73-0610-8001279303B6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9805979" y="3035064"/>
              <a:ext cx="795128" cy="1433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D380E8-C83E-5A5E-24EB-44B0555B295E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9020629" y="3240314"/>
              <a:ext cx="2002971" cy="595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C5860A-F358-67A9-49D5-9FE18B861F8D}"/>
                </a:ext>
              </a:extLst>
            </p:cNvPr>
            <p:cNvCxnSpPr>
              <a:cxnSpLocks/>
              <a:stCxn id="9" idx="0"/>
              <a:endCxn id="7" idx="4"/>
            </p:cNvCxnSpPr>
            <p:nvPr/>
          </p:nvCxnSpPr>
          <p:spPr>
            <a:xfrm flipH="1" flipV="1">
              <a:off x="10649857" y="3055257"/>
              <a:ext cx="239486" cy="1933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556D7F-9CBD-5D94-B017-6442659DA522}"/>
                </a:ext>
              </a:extLst>
            </p:cNvPr>
            <p:cNvCxnSpPr>
              <a:cxnSpLocks/>
              <a:stCxn id="9" idx="7"/>
              <a:endCxn id="8" idx="4"/>
            </p:cNvCxnSpPr>
            <p:nvPr/>
          </p:nvCxnSpPr>
          <p:spPr>
            <a:xfrm flipV="1">
              <a:off x="10938093" y="3904343"/>
              <a:ext cx="154450" cy="11042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B259C81-5F45-E31F-1AA3-3C7965267ECF}"/>
                </a:ext>
              </a:extLst>
            </p:cNvPr>
            <p:cNvCxnSpPr>
              <a:cxnSpLocks/>
              <a:stCxn id="9" idx="1"/>
              <a:endCxn id="5" idx="5"/>
            </p:cNvCxnSpPr>
            <p:nvPr/>
          </p:nvCxnSpPr>
          <p:spPr>
            <a:xfrm flipH="1" flipV="1">
              <a:off x="9000436" y="3289064"/>
              <a:ext cx="1840157" cy="1719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75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8B4F-F830-899C-6F0F-4F643E8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possible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E725-A096-FD42-BFD1-3DCA30C9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OBJECTION:</a:t>
            </a:r>
            <a:r>
              <a:rPr lang="en-US" dirty="0"/>
              <a:t> “Why are we using adjacency </a:t>
            </a:r>
            <a:r>
              <a:rPr lang="en-US" dirty="0">
                <a:solidFill>
                  <a:schemeClr val="accent1"/>
                </a:solidFill>
              </a:rPr>
              <a:t>matrices</a:t>
            </a:r>
            <a:r>
              <a:rPr lang="en-US" dirty="0"/>
              <a:t> instead of adjacency </a:t>
            </a:r>
            <a:r>
              <a:rPr lang="en-US" dirty="0">
                <a:solidFill>
                  <a:schemeClr val="accent1"/>
                </a:solidFill>
              </a:rPr>
              <a:t>lists</a:t>
            </a:r>
            <a:r>
              <a:rPr lang="en-US" dirty="0"/>
              <a:t>?”</a:t>
            </a:r>
          </a:p>
          <a:p>
            <a:r>
              <a:rPr lang="en-US" b="1" dirty="0"/>
              <a:t>RESPONSE:</a:t>
            </a:r>
            <a:r>
              <a:rPr lang="en-US" dirty="0"/>
              <a:t> It doesn’t matter much which encoding we use, because it is not hard to </a:t>
            </a:r>
            <a:r>
              <a:rPr lang="en-US" dirty="0">
                <a:solidFill>
                  <a:schemeClr val="accent1"/>
                </a:solidFill>
              </a:rPr>
              <a:t>convert between </a:t>
            </a:r>
            <a:r>
              <a:rPr lang="en-US" dirty="0"/>
              <a:t>the two encodings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B66C1-9098-5773-F6C1-50214D64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81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E1B1-7BE9-F1E2-18DF-FFB496FA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216"/>
            <a:ext cx="10515600" cy="1325563"/>
          </a:xfrm>
        </p:spPr>
        <p:txBody>
          <a:bodyPr/>
          <a:lstStyle/>
          <a:p>
            <a:r>
              <a:rPr lang="en-US" dirty="0"/>
              <a:t>Encoding other things as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3B489-1A0D-C8FF-291A-B7E71F404E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513" y="1910353"/>
                <a:ext cx="11321143" cy="45804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If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any mathematical object that can be written down </a:t>
                </a:r>
                <a:r>
                  <a:rPr lang="en-US" dirty="0"/>
                  <a:t>(a number, a graph, a polynomial, …), then we use the notation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to denote some “reasonable” encoding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a binary 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typically doesn’t matter which specific encoding we use, provided we choose something </a:t>
                </a:r>
                <a:r>
                  <a:rPr lang="en-US" dirty="0">
                    <a:solidFill>
                      <a:schemeClr val="accent1"/>
                    </a:solidFill>
                  </a:rPr>
                  <a:t>reasonable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you are unsure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should be defined in a particular case, </a:t>
                </a:r>
                <a:r>
                  <a:rPr lang="en-US" dirty="0">
                    <a:solidFill>
                      <a:schemeClr val="accent1"/>
                    </a:solidFill>
                  </a:rPr>
                  <a:t>ask</a:t>
                </a:r>
                <a:r>
                  <a:rPr lang="en-US" dirty="0"/>
                  <a:t>!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3B489-1A0D-C8FF-291A-B7E71F404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513" y="1910353"/>
                <a:ext cx="11321143" cy="4580491"/>
              </a:xfrm>
              <a:blipFill>
                <a:blip r:embed="rId2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D8018-D3B6-09C1-B595-A2DB09F2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4DA5-CAC9-8149-3D0E-21147EB7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 / student meet-up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D6941-7610-0EE2-73AA-8811CC300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Thursdays 11am to noon: TA office hours (Mirza)</a:t>
            </a:r>
          </a:p>
          <a:p>
            <a:r>
              <a:rPr lang="en-US" dirty="0"/>
              <a:t>Thursdays 2pm to 3pm: Student meet-up time</a:t>
            </a:r>
          </a:p>
          <a:p>
            <a:r>
              <a:rPr lang="en-US" dirty="0"/>
              <a:t>Thursdays 3pm to 4pm: TA office hours (Zelin)</a:t>
            </a:r>
          </a:p>
          <a:p>
            <a:r>
              <a:rPr lang="en-US" dirty="0"/>
              <a:t>Fridays 9am to 11am: My office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E49CF-A8C8-9827-69AA-2AE76772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8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C66E-D8DE-9BD2-F798-FDCAA169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591"/>
            <a:ext cx="10515600" cy="1325563"/>
          </a:xfrm>
        </p:spPr>
        <p:txBody>
          <a:bodyPr/>
          <a:lstStyle/>
          <a:p>
            <a:r>
              <a:rPr lang="en-US" dirty="0"/>
              <a:t>The Turing machine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A7E8C-CC00-6D0D-65E2-0915C0C6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2F71D9-502A-9E41-7C40-6E53B4247AF9}"/>
              </a:ext>
            </a:extLst>
          </p:cNvPr>
          <p:cNvGrpSpPr/>
          <p:nvPr/>
        </p:nvGrpSpPr>
        <p:grpSpPr>
          <a:xfrm>
            <a:off x="5348" y="3429000"/>
            <a:ext cx="12242070" cy="1587869"/>
            <a:chOff x="0" y="1710154"/>
            <a:chExt cx="12242070" cy="1587869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8C6A61A-B278-7AAD-B808-B1C91AE58E5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20358"/>
              <a:ext cx="1224207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474A15-59F0-6FF6-E262-12E7315C128A}"/>
                </a:ext>
              </a:extLst>
            </p:cNvPr>
            <p:cNvSpPr/>
            <p:nvPr/>
          </p:nvSpPr>
          <p:spPr>
            <a:xfrm>
              <a:off x="2229566" y="1731419"/>
              <a:ext cx="7871682" cy="10102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2AC1B23-DDD6-96C6-1840-AA0713B673A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31419"/>
              <a:ext cx="121920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5D635E1-5D9C-500C-1A74-EFF4513D3169}"/>
                </a:ext>
              </a:extLst>
            </p:cNvPr>
            <p:cNvCxnSpPr/>
            <p:nvPr/>
          </p:nvCxnSpPr>
          <p:spPr>
            <a:xfrm>
              <a:off x="6227135" y="171015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22BAE21-F199-EF52-02D8-3812E8122686}"/>
                </a:ext>
              </a:extLst>
            </p:cNvPr>
            <p:cNvCxnSpPr>
              <a:cxnSpLocks/>
            </p:cNvCxnSpPr>
            <p:nvPr/>
          </p:nvCxnSpPr>
          <p:spPr>
            <a:xfrm>
              <a:off x="2229566" y="1731419"/>
              <a:ext cx="78607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551608-84FD-CFE4-FCEA-C005C86F2CCB}"/>
                </a:ext>
              </a:extLst>
            </p:cNvPr>
            <p:cNvCxnSpPr>
              <a:cxnSpLocks/>
            </p:cNvCxnSpPr>
            <p:nvPr/>
          </p:nvCxnSpPr>
          <p:spPr>
            <a:xfrm>
              <a:off x="2229566" y="2720358"/>
              <a:ext cx="78607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18E999C-93AB-B6AE-9AC9-D15BDCF618DB}"/>
                </a:ext>
              </a:extLst>
            </p:cNvPr>
            <p:cNvCxnSpPr/>
            <p:nvPr/>
          </p:nvCxnSpPr>
          <p:spPr>
            <a:xfrm>
              <a:off x="7187610" y="173141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095D7E-0781-40BF-4476-37CB128D0B24}"/>
                </a:ext>
              </a:extLst>
            </p:cNvPr>
            <p:cNvCxnSpPr/>
            <p:nvPr/>
          </p:nvCxnSpPr>
          <p:spPr>
            <a:xfrm>
              <a:off x="8165805" y="173141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A9B735-085C-B81B-0470-09691723B4CD}"/>
                </a:ext>
              </a:extLst>
            </p:cNvPr>
            <p:cNvCxnSpPr/>
            <p:nvPr/>
          </p:nvCxnSpPr>
          <p:spPr>
            <a:xfrm>
              <a:off x="9122735" y="173141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51B5E4-085C-7080-8046-E3A2F663BCB4}"/>
                </a:ext>
              </a:extLst>
            </p:cNvPr>
            <p:cNvCxnSpPr/>
            <p:nvPr/>
          </p:nvCxnSpPr>
          <p:spPr>
            <a:xfrm>
              <a:off x="10090298" y="171015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1FF2BB-C217-54D6-EF9F-E6014523D3B7}"/>
                </a:ext>
              </a:extLst>
            </p:cNvPr>
            <p:cNvCxnSpPr/>
            <p:nvPr/>
          </p:nvCxnSpPr>
          <p:spPr>
            <a:xfrm>
              <a:off x="11100391" y="1710154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069B74-2C25-F114-4CF9-88F2E1A75B4E}"/>
                </a:ext>
              </a:extLst>
            </p:cNvPr>
            <p:cNvCxnSpPr/>
            <p:nvPr/>
          </p:nvCxnSpPr>
          <p:spPr>
            <a:xfrm>
              <a:off x="12046688" y="1731419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0">
              <a:extLst>
                <a:ext uri="{FF2B5EF4-FFF2-40B4-BE49-F238E27FC236}">
                  <a16:creationId xmlns:a16="http://schemas.microsoft.com/office/drawing/2014/main" id="{D0CC0107-CA9B-C859-FA4D-0D51E92AA122}"/>
                </a:ext>
              </a:extLst>
            </p:cNvPr>
            <p:cNvSpPr txBox="1"/>
            <p:nvPr/>
          </p:nvSpPr>
          <p:spPr>
            <a:xfrm>
              <a:off x="7432162" y="192286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8D1894DC-8353-6EF0-1EEA-CFC739D69468}"/>
                </a:ext>
              </a:extLst>
            </p:cNvPr>
            <p:cNvSpPr txBox="1"/>
            <p:nvPr/>
          </p:nvSpPr>
          <p:spPr>
            <a:xfrm>
              <a:off x="8378458" y="192286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20" name="A0">
              <a:extLst>
                <a:ext uri="{FF2B5EF4-FFF2-40B4-BE49-F238E27FC236}">
                  <a16:creationId xmlns:a16="http://schemas.microsoft.com/office/drawing/2014/main" id="{B28C2F95-BD9C-C4CF-3560-8BD7833D03FA}"/>
                </a:ext>
              </a:extLst>
            </p:cNvPr>
            <p:cNvSpPr txBox="1"/>
            <p:nvPr/>
          </p:nvSpPr>
          <p:spPr>
            <a:xfrm>
              <a:off x="6459283" y="1898095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@</a:t>
              </a:r>
            </a:p>
          </p:txBody>
        </p:sp>
        <p:sp>
          <p:nvSpPr>
            <p:cNvPr id="21" name="C1">
              <a:extLst>
                <a:ext uri="{FF2B5EF4-FFF2-40B4-BE49-F238E27FC236}">
                  <a16:creationId xmlns:a16="http://schemas.microsoft.com/office/drawing/2014/main" id="{2CAB9F2D-91E8-4D3F-37D1-7FEA6989D9CA}"/>
                </a:ext>
              </a:extLst>
            </p:cNvPr>
            <p:cNvSpPr txBox="1"/>
            <p:nvPr/>
          </p:nvSpPr>
          <p:spPr>
            <a:xfrm>
              <a:off x="5512987" y="192286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#</a:t>
              </a:r>
              <a:endParaRPr lang="en-US" dirty="0"/>
            </a:p>
          </p:txBody>
        </p:sp>
        <p:sp>
          <p:nvSpPr>
            <p:cNvPr id="22" name="C1">
              <a:extLst>
                <a:ext uri="{FF2B5EF4-FFF2-40B4-BE49-F238E27FC236}">
                  <a16:creationId xmlns:a16="http://schemas.microsoft.com/office/drawing/2014/main" id="{90D0936A-15EC-6CFF-DE06-A7DC3FD68E7E}"/>
                </a:ext>
              </a:extLst>
            </p:cNvPr>
            <p:cNvSpPr txBox="1"/>
            <p:nvPr/>
          </p:nvSpPr>
          <p:spPr>
            <a:xfrm>
              <a:off x="4480785" y="192286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F58F2F3-E33D-118B-4D8A-BC4F42B8FC07}"/>
                </a:ext>
              </a:extLst>
            </p:cNvPr>
            <p:cNvSpPr/>
            <p:nvPr/>
          </p:nvSpPr>
          <p:spPr>
            <a:xfrm>
              <a:off x="7281534" y="2568993"/>
              <a:ext cx="832882" cy="72903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24ACD4-2F45-C792-0A36-AECCF0FB6514}"/>
                </a:ext>
              </a:extLst>
            </p:cNvPr>
            <p:cNvCxnSpPr/>
            <p:nvPr/>
          </p:nvCxnSpPr>
          <p:spPr>
            <a:xfrm>
              <a:off x="5225984" y="173141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BF16D2-ABEF-8D2D-E73C-109F5340F9A1}"/>
                </a:ext>
              </a:extLst>
            </p:cNvPr>
            <p:cNvCxnSpPr/>
            <p:nvPr/>
          </p:nvCxnSpPr>
          <p:spPr>
            <a:xfrm>
              <a:off x="4255314" y="173141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2B9269-3B0A-A07D-9258-0F3CDA5ECBB4}"/>
                </a:ext>
              </a:extLst>
            </p:cNvPr>
            <p:cNvCxnSpPr/>
            <p:nvPr/>
          </p:nvCxnSpPr>
          <p:spPr>
            <a:xfrm>
              <a:off x="3235405" y="171015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A4C038-A386-58E3-E1E7-D13B496CCDF1}"/>
                </a:ext>
              </a:extLst>
            </p:cNvPr>
            <p:cNvCxnSpPr/>
            <p:nvPr/>
          </p:nvCxnSpPr>
          <p:spPr>
            <a:xfrm>
              <a:off x="2229566" y="171015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3779547-9D22-9E01-DF99-3732BE40CDEC}"/>
                </a:ext>
              </a:extLst>
            </p:cNvPr>
            <p:cNvCxnSpPr/>
            <p:nvPr/>
          </p:nvCxnSpPr>
          <p:spPr>
            <a:xfrm>
              <a:off x="1244828" y="1731419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05F323-B2B5-4D63-0F18-845F06DC80C1}"/>
                </a:ext>
              </a:extLst>
            </p:cNvPr>
            <p:cNvCxnSpPr/>
            <p:nvPr/>
          </p:nvCxnSpPr>
          <p:spPr>
            <a:xfrm>
              <a:off x="238987" y="1731419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1">
              <a:extLst>
                <a:ext uri="{FF2B5EF4-FFF2-40B4-BE49-F238E27FC236}">
                  <a16:creationId xmlns:a16="http://schemas.microsoft.com/office/drawing/2014/main" id="{48AAD0B6-A890-DF13-C709-30E3F560DD8F}"/>
                </a:ext>
              </a:extLst>
            </p:cNvPr>
            <p:cNvSpPr txBox="1"/>
            <p:nvPr/>
          </p:nvSpPr>
          <p:spPr>
            <a:xfrm>
              <a:off x="3470693" y="1922866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1">
                  <a:extLst>
                    <a:ext uri="{FF2B5EF4-FFF2-40B4-BE49-F238E27FC236}">
                      <a16:creationId xmlns:a16="http://schemas.microsoft.com/office/drawing/2014/main" id="{918F18BA-C4A7-D078-E7BF-5CF4489E2B23}"/>
                    </a:ext>
                  </a:extLst>
                </p:cNvPr>
                <p:cNvSpPr txBox="1"/>
                <p:nvPr/>
              </p:nvSpPr>
              <p:spPr>
                <a:xfrm>
                  <a:off x="1563412" y="1934150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1">
                  <a:extLst>
                    <a:ext uri="{FF2B5EF4-FFF2-40B4-BE49-F238E27FC236}">
                      <a16:creationId xmlns:a16="http://schemas.microsoft.com/office/drawing/2014/main" id="{918F18BA-C4A7-D078-E7BF-5CF4489E2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3412" y="1934150"/>
                  <a:ext cx="531627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1">
                  <a:extLst>
                    <a:ext uri="{FF2B5EF4-FFF2-40B4-BE49-F238E27FC236}">
                      <a16:creationId xmlns:a16="http://schemas.microsoft.com/office/drawing/2014/main" id="{7F56D9A6-122D-A9DB-4AA1-3994179783A5}"/>
                    </a:ext>
                  </a:extLst>
                </p:cNvPr>
                <p:cNvSpPr txBox="1"/>
                <p:nvPr/>
              </p:nvSpPr>
              <p:spPr>
                <a:xfrm>
                  <a:off x="541010" y="1944135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C1">
                  <a:extLst>
                    <a:ext uri="{FF2B5EF4-FFF2-40B4-BE49-F238E27FC236}">
                      <a16:creationId xmlns:a16="http://schemas.microsoft.com/office/drawing/2014/main" id="{7F56D9A6-122D-A9DB-4AA1-3994179783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10" y="1944135"/>
                  <a:ext cx="531627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1">
                  <a:extLst>
                    <a:ext uri="{FF2B5EF4-FFF2-40B4-BE49-F238E27FC236}">
                      <a16:creationId xmlns:a16="http://schemas.microsoft.com/office/drawing/2014/main" id="{6AAA6BB2-51A1-8A69-A5B6-97D9765068E5}"/>
                    </a:ext>
                  </a:extLst>
                </p:cNvPr>
                <p:cNvSpPr txBox="1"/>
                <p:nvPr/>
              </p:nvSpPr>
              <p:spPr>
                <a:xfrm>
                  <a:off x="10395154" y="1932398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C1">
                  <a:extLst>
                    <a:ext uri="{FF2B5EF4-FFF2-40B4-BE49-F238E27FC236}">
                      <a16:creationId xmlns:a16="http://schemas.microsoft.com/office/drawing/2014/main" id="{6AAA6BB2-51A1-8A69-A5B6-97D976506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5154" y="1932398"/>
                  <a:ext cx="5316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1">
                  <a:extLst>
                    <a:ext uri="{FF2B5EF4-FFF2-40B4-BE49-F238E27FC236}">
                      <a16:creationId xmlns:a16="http://schemas.microsoft.com/office/drawing/2014/main" id="{831380E4-DD01-04FB-8A9A-6172D13394E2}"/>
                    </a:ext>
                  </a:extLst>
                </p:cNvPr>
                <p:cNvSpPr txBox="1"/>
                <p:nvPr/>
              </p:nvSpPr>
              <p:spPr>
                <a:xfrm>
                  <a:off x="11394298" y="1924060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1">
                  <a:extLst>
                    <a:ext uri="{FF2B5EF4-FFF2-40B4-BE49-F238E27FC236}">
                      <a16:creationId xmlns:a16="http://schemas.microsoft.com/office/drawing/2014/main" id="{831380E4-DD01-04FB-8A9A-6172D1339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4298" y="1924060"/>
                  <a:ext cx="53162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1">
                  <a:extLst>
                    <a:ext uri="{FF2B5EF4-FFF2-40B4-BE49-F238E27FC236}">
                      <a16:creationId xmlns:a16="http://schemas.microsoft.com/office/drawing/2014/main" id="{0017C2B7-1325-60D7-DF2D-D4FE858E4CC0}"/>
                    </a:ext>
                  </a:extLst>
                </p:cNvPr>
                <p:cNvSpPr txBox="1"/>
                <p:nvPr/>
              </p:nvSpPr>
              <p:spPr>
                <a:xfrm>
                  <a:off x="2532746" y="1911587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C1">
                  <a:extLst>
                    <a:ext uri="{FF2B5EF4-FFF2-40B4-BE49-F238E27FC236}">
                      <a16:creationId xmlns:a16="http://schemas.microsoft.com/office/drawing/2014/main" id="{0017C2B7-1325-60D7-DF2D-D4FE858E4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2746" y="1911587"/>
                  <a:ext cx="5316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1">
                  <a:extLst>
                    <a:ext uri="{FF2B5EF4-FFF2-40B4-BE49-F238E27FC236}">
                      <a16:creationId xmlns:a16="http://schemas.microsoft.com/office/drawing/2014/main" id="{70E3BCA2-D00F-AE0A-7C56-75EBDE9394E8}"/>
                    </a:ext>
                  </a:extLst>
                </p:cNvPr>
                <p:cNvSpPr txBox="1"/>
                <p:nvPr/>
              </p:nvSpPr>
              <p:spPr>
                <a:xfrm>
                  <a:off x="9376149" y="1922865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C1">
                  <a:extLst>
                    <a:ext uri="{FF2B5EF4-FFF2-40B4-BE49-F238E27FC236}">
                      <a16:creationId xmlns:a16="http://schemas.microsoft.com/office/drawing/2014/main" id="{70E3BCA2-D00F-AE0A-7C56-75EBDE939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149" y="1922865"/>
                  <a:ext cx="53162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833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5ED-B551-653F-9EC0-7F3DDBAA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4137"/>
            <a:ext cx="11663362" cy="1325563"/>
          </a:xfrm>
        </p:spPr>
        <p:txBody>
          <a:bodyPr/>
          <a:lstStyle/>
          <a:p>
            <a:r>
              <a:rPr lang="en-US" dirty="0"/>
              <a:t>Defining Turing machines rigorously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942" y="1557115"/>
                <a:ext cx="11663362" cy="521674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</a:t>
                </a:r>
                <a:r>
                  <a:rPr lang="en-US" dirty="0"/>
                  <a:t>: A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</a:t>
                </a:r>
                <a:r>
                  <a:rPr lang="en-US" dirty="0"/>
                  <a:t> is a 7-tuple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(the set of “states”)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set of symbols (the “tape alphabet”)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is a symbol (the “blank symbol”)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⊔ ∉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(the “transition function”)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942" y="1557115"/>
                <a:ext cx="11663362" cy="5216748"/>
              </a:xfrm>
              <a:blipFill>
                <a:blip r:embed="rId2"/>
                <a:stretch>
                  <a:fillRect l="-941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65BD-8764-8A24-7346-4FA865E5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C4194-C14D-55DA-6C48-031297783DEB}"/>
              </a:ext>
            </a:extLst>
          </p:cNvPr>
          <p:cNvSpPr/>
          <p:nvPr/>
        </p:nvSpPr>
        <p:spPr>
          <a:xfrm>
            <a:off x="8114628" y="2543534"/>
            <a:ext cx="3808430" cy="1480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⚠️Warning: The definition in the textbook is slightly different. Sorry! (The two models are equivalent.)</a:t>
            </a:r>
          </a:p>
        </p:txBody>
      </p:sp>
    </p:spTree>
    <p:extLst>
      <p:ext uri="{BB962C8B-B14F-4D97-AF65-F5344CB8AC3E}">
        <p14:creationId xmlns:p14="http://schemas.microsoft.com/office/powerpoint/2010/main" val="9704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E302-EC9E-8C48-2D7F-6BF49AB6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TM computation rigorously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4B574-23F8-F824-2434-ADCD7AE7C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describes the </a:t>
                </a:r>
                <a:r>
                  <a:rPr lang="en-US" dirty="0">
                    <a:solidFill>
                      <a:schemeClr val="accent1"/>
                    </a:solidFill>
                  </a:rPr>
                  <a:t>local</a:t>
                </a:r>
                <a:r>
                  <a:rPr lang="en-US" dirty="0"/>
                  <a:t> evolution of the computation</a:t>
                </a:r>
              </a:p>
              <a:p>
                <a:r>
                  <a:rPr lang="en-US" dirty="0"/>
                  <a:t>What about the </a:t>
                </a:r>
                <a:r>
                  <a:rPr lang="en-US" dirty="0">
                    <a:solidFill>
                      <a:schemeClr val="accent1"/>
                    </a:solidFill>
                  </a:rPr>
                  <a:t>global</a:t>
                </a:r>
                <a:r>
                  <a:rPr lang="en-US" dirty="0"/>
                  <a:t> evolution?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4B574-23F8-F824-2434-ADCD7AE7C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F34EF-5AE1-55AA-0F3D-F2058934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B689-F3DA-09CC-DCF1-D1AD2CD2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6181"/>
            <a:ext cx="1160145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Configurations</a:t>
            </a:r>
            <a:r>
              <a:rPr lang="en-US" dirty="0"/>
              <a:t> of a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1178" y="1328487"/>
                <a:ext cx="11521397" cy="528116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be a Turing machine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configuration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triple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Interpretation:</a:t>
                </a:r>
              </a:p>
              <a:p>
                <a:pPr lvl="1"/>
                <a:r>
                  <a:rPr lang="en-US" dirty="0"/>
                  <a:t>The tape currently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machine is currently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the head is pointing at the first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78" y="1328487"/>
                <a:ext cx="11521397" cy="5281169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5006-DFAA-1300-5AC2-C636A307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837829-D30D-9F5A-9E00-2F3D5F2067A2}"/>
              </a:ext>
            </a:extLst>
          </p:cNvPr>
          <p:cNvGrpSpPr/>
          <p:nvPr/>
        </p:nvGrpSpPr>
        <p:grpSpPr>
          <a:xfrm>
            <a:off x="-211864" y="5019074"/>
            <a:ext cx="12481523" cy="1652745"/>
            <a:chOff x="-211864" y="5019074"/>
            <a:chExt cx="12481523" cy="165274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CF6808A-F3F4-96B9-49C1-2D8BC06C5C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029278"/>
              <a:ext cx="12269659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3A9079C-6672-C7A4-1948-1372F32A4C2C}"/>
                </a:ext>
              </a:extLst>
            </p:cNvPr>
            <p:cNvCxnSpPr>
              <a:cxnSpLocks/>
            </p:cNvCxnSpPr>
            <p:nvPr/>
          </p:nvCxnSpPr>
          <p:spPr>
            <a:xfrm>
              <a:off x="-13004" y="5040339"/>
              <a:ext cx="12269659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5DBEEDB-A919-7774-CDB3-7C729817EC96}"/>
                </a:ext>
              </a:extLst>
            </p:cNvPr>
            <p:cNvSpPr/>
            <p:nvPr/>
          </p:nvSpPr>
          <p:spPr>
            <a:xfrm>
              <a:off x="1433001" y="5026588"/>
              <a:ext cx="7871682" cy="10102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8321857-909E-672B-4449-BB1C395531E3}"/>
                </a:ext>
              </a:extLst>
            </p:cNvPr>
            <p:cNvGrpSpPr/>
            <p:nvPr/>
          </p:nvGrpSpPr>
          <p:grpSpPr>
            <a:xfrm>
              <a:off x="1433000" y="5019074"/>
              <a:ext cx="7871683" cy="1652745"/>
              <a:chOff x="1322822" y="5019074"/>
              <a:chExt cx="7871683" cy="165274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A864BA0-EBCE-C5C3-8022-0C3BB97EA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1475" y="5040339"/>
                <a:ext cx="78530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BF31AB-093E-98C2-B44D-3184EDDD2B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2822" y="6029278"/>
                <a:ext cx="7871683" cy="36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D3F7BA-471C-327D-B161-3CCA9763DE56}"/>
                  </a:ext>
                </a:extLst>
              </p:cNvPr>
              <p:cNvCxnSpPr/>
              <p:nvPr/>
            </p:nvCxnSpPr>
            <p:spPr>
              <a:xfrm>
                <a:off x="1341475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8FF5E81-E91D-7818-1FC0-53AA497B0C4F}"/>
                  </a:ext>
                </a:extLst>
              </p:cNvPr>
              <p:cNvCxnSpPr/>
              <p:nvPr/>
            </p:nvCxnSpPr>
            <p:spPr>
              <a:xfrm>
                <a:off x="2319670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02C975F-E3FC-096A-9262-91FFEB2B9F50}"/>
                  </a:ext>
                </a:extLst>
              </p:cNvPr>
              <p:cNvCxnSpPr/>
              <p:nvPr/>
            </p:nvCxnSpPr>
            <p:spPr>
              <a:xfrm>
                <a:off x="3276600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738D7E3-A133-DA8C-71C1-8DFF1739ED81}"/>
                  </a:ext>
                </a:extLst>
              </p:cNvPr>
              <p:cNvGrpSpPr/>
              <p:nvPr/>
            </p:nvGrpSpPr>
            <p:grpSpPr>
              <a:xfrm>
                <a:off x="1586027" y="5214378"/>
                <a:ext cx="1540833" cy="584775"/>
                <a:chOff x="7432162" y="893197"/>
                <a:chExt cx="1540833" cy="58477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A0">
                      <a:extLst>
                        <a:ext uri="{FF2B5EF4-FFF2-40B4-BE49-F238E27FC236}">
                          <a16:creationId xmlns:a16="http://schemas.microsoft.com/office/drawing/2014/main" id="{A0BC9D21-524C-0178-2D61-19C6A5CAD1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2162" y="893197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5" name="A0">
                      <a:extLst>
                        <a:ext uri="{FF2B5EF4-FFF2-40B4-BE49-F238E27FC236}">
                          <a16:creationId xmlns:a16="http://schemas.microsoft.com/office/drawing/2014/main" id="{A0BC9D21-524C-0178-2D61-19C6A5CAD1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2162" y="893197"/>
                      <a:ext cx="531627" cy="58477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B1">
                      <a:extLst>
                        <a:ext uri="{FF2B5EF4-FFF2-40B4-BE49-F238E27FC236}">
                          <a16:creationId xmlns:a16="http://schemas.microsoft.com/office/drawing/2014/main" id="{6FB36B58-E6EC-949F-B1CE-66DD6B7AB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1368" y="893197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6" name="B1">
                      <a:extLst>
                        <a:ext uri="{FF2B5EF4-FFF2-40B4-BE49-F238E27FC236}">
                          <a16:creationId xmlns:a16="http://schemas.microsoft.com/office/drawing/2014/main" id="{6FB36B58-E6EC-949F-B1CE-66DD6B7AB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1368" y="893197"/>
                      <a:ext cx="531627" cy="5847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B1">
                    <a:extLst>
                      <a:ext uri="{FF2B5EF4-FFF2-40B4-BE49-F238E27FC236}">
                        <a16:creationId xmlns:a16="http://schemas.microsoft.com/office/drawing/2014/main" id="{229A966C-AD4F-E074-1F32-B604F689C728}"/>
                      </a:ext>
                    </a:extLst>
                  </p:cNvPr>
                  <p:cNvSpPr txBox="1"/>
                  <p:nvPr/>
                </p:nvSpPr>
                <p:spPr>
                  <a:xfrm>
                    <a:off x="3560864" y="5223662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8" name="B1">
                    <a:extLst>
                      <a:ext uri="{FF2B5EF4-FFF2-40B4-BE49-F238E27FC236}">
                        <a16:creationId xmlns:a16="http://schemas.microsoft.com/office/drawing/2014/main" id="{229A966C-AD4F-E074-1F32-B604F689C7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0864" y="5223662"/>
                    <a:ext cx="53162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C7E1AD9-1480-CDB3-B0EF-D3489808D13A}"/>
                  </a:ext>
                </a:extLst>
              </p:cNvPr>
              <p:cNvCxnSpPr/>
              <p:nvPr/>
            </p:nvCxnSpPr>
            <p:spPr>
              <a:xfrm>
                <a:off x="4278719" y="5026587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B1">
                    <a:extLst>
                      <a:ext uri="{FF2B5EF4-FFF2-40B4-BE49-F238E27FC236}">
                        <a16:creationId xmlns:a16="http://schemas.microsoft.com/office/drawing/2014/main" id="{2F6F5CBB-B002-DF50-0998-53A747106150}"/>
                      </a:ext>
                    </a:extLst>
                  </p:cNvPr>
                  <p:cNvSpPr txBox="1"/>
                  <p:nvPr/>
                </p:nvSpPr>
                <p:spPr>
                  <a:xfrm>
                    <a:off x="4540990" y="5231784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2" name="B1">
                    <a:extLst>
                      <a:ext uri="{FF2B5EF4-FFF2-40B4-BE49-F238E27FC236}">
                        <a16:creationId xmlns:a16="http://schemas.microsoft.com/office/drawing/2014/main" id="{2F6F5CBB-B002-DF50-0998-53A7471061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0990" y="5231784"/>
                    <a:ext cx="531627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70EABD6-731A-603E-D4C5-C985A6B02547}"/>
                  </a:ext>
                </a:extLst>
              </p:cNvPr>
              <p:cNvCxnSpPr/>
              <p:nvPr/>
            </p:nvCxnSpPr>
            <p:spPr>
              <a:xfrm>
                <a:off x="5246282" y="501907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76504A8-A8A1-A8A7-1309-207AE8B1F9E8}"/>
                  </a:ext>
                </a:extLst>
              </p:cNvPr>
              <p:cNvCxnSpPr/>
              <p:nvPr/>
            </p:nvCxnSpPr>
            <p:spPr>
              <a:xfrm>
                <a:off x="6217389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FD4C601-AA32-4F50-ECB6-D37858620F65}"/>
                  </a:ext>
                </a:extLst>
              </p:cNvPr>
              <p:cNvCxnSpPr/>
              <p:nvPr/>
            </p:nvCxnSpPr>
            <p:spPr>
              <a:xfrm>
                <a:off x="7227483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560FD3E-249B-7490-BB15-41D8925B983C}"/>
                  </a:ext>
                </a:extLst>
              </p:cNvPr>
              <p:cNvCxnSpPr/>
              <p:nvPr/>
            </p:nvCxnSpPr>
            <p:spPr>
              <a:xfrm>
                <a:off x="8226942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44FBAD8-F579-223F-3100-D1F7D76C800F}"/>
                  </a:ext>
                </a:extLst>
              </p:cNvPr>
              <p:cNvCxnSpPr/>
              <p:nvPr/>
            </p:nvCxnSpPr>
            <p:spPr>
              <a:xfrm>
                <a:off x="9194505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B1">
                    <a:extLst>
                      <a:ext uri="{FF2B5EF4-FFF2-40B4-BE49-F238E27FC236}">
                        <a16:creationId xmlns:a16="http://schemas.microsoft.com/office/drawing/2014/main" id="{AAC4E1D1-E894-E07F-FDF8-BFBB204D8CF1}"/>
                      </a:ext>
                    </a:extLst>
                  </p:cNvPr>
                  <p:cNvSpPr txBox="1"/>
                  <p:nvPr/>
                </p:nvSpPr>
                <p:spPr>
                  <a:xfrm>
                    <a:off x="5508552" y="5243011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9" name="B1">
                    <a:extLst>
                      <a:ext uri="{FF2B5EF4-FFF2-40B4-BE49-F238E27FC236}">
                        <a16:creationId xmlns:a16="http://schemas.microsoft.com/office/drawing/2014/main" id="{AAC4E1D1-E894-E07F-FDF8-BFBB204D8C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8552" y="5243011"/>
                    <a:ext cx="531627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B1">
                    <a:extLst>
                      <a:ext uri="{FF2B5EF4-FFF2-40B4-BE49-F238E27FC236}">
                        <a16:creationId xmlns:a16="http://schemas.microsoft.com/office/drawing/2014/main" id="{12CB6EE2-4F5F-2EDA-288B-E5F03DF6DE46}"/>
                      </a:ext>
                    </a:extLst>
                  </p:cNvPr>
                  <p:cNvSpPr txBox="1"/>
                  <p:nvPr/>
                </p:nvSpPr>
                <p:spPr>
                  <a:xfrm>
                    <a:off x="6499155" y="5231783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0" name="B1">
                    <a:extLst>
                      <a:ext uri="{FF2B5EF4-FFF2-40B4-BE49-F238E27FC236}">
                        <a16:creationId xmlns:a16="http://schemas.microsoft.com/office/drawing/2014/main" id="{12CB6EE2-4F5F-2EDA-288B-E5F03DF6DE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9155" y="5231783"/>
                    <a:ext cx="531627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B1">
                    <a:extLst>
                      <a:ext uri="{FF2B5EF4-FFF2-40B4-BE49-F238E27FC236}">
                        <a16:creationId xmlns:a16="http://schemas.microsoft.com/office/drawing/2014/main" id="{19616BAA-EF70-A70E-81E7-3354C458BAE9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926" y="5231783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B1">
                    <a:extLst>
                      <a:ext uri="{FF2B5EF4-FFF2-40B4-BE49-F238E27FC236}">
                        <a16:creationId xmlns:a16="http://schemas.microsoft.com/office/drawing/2014/main" id="{19616BAA-EF70-A70E-81E7-3354C458B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926" y="5231783"/>
                    <a:ext cx="531627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B1">
                    <a:extLst>
                      <a:ext uri="{FF2B5EF4-FFF2-40B4-BE49-F238E27FC236}">
                        <a16:creationId xmlns:a16="http://schemas.microsoft.com/office/drawing/2014/main" id="{725A6189-5CB3-7BEA-9828-490F7FE6ACBD}"/>
                      </a:ext>
                    </a:extLst>
                  </p:cNvPr>
                  <p:cNvSpPr txBox="1"/>
                  <p:nvPr/>
                </p:nvSpPr>
                <p:spPr>
                  <a:xfrm>
                    <a:off x="8503384" y="5231782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2" name="B1">
                    <a:extLst>
                      <a:ext uri="{FF2B5EF4-FFF2-40B4-BE49-F238E27FC236}">
                        <a16:creationId xmlns:a16="http://schemas.microsoft.com/office/drawing/2014/main" id="{725A6189-5CB3-7BEA-9828-490F7FE6AC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3384" y="5231782"/>
                    <a:ext cx="531627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5D3F253E-3BAF-2603-0786-0A7A712C258B}"/>
                  </a:ext>
                </a:extLst>
              </p:cNvPr>
              <p:cNvSpPr/>
              <p:nvPr/>
            </p:nvSpPr>
            <p:spPr>
              <a:xfrm>
                <a:off x="5273884" y="5942789"/>
                <a:ext cx="832882" cy="729030"/>
              </a:xfrm>
              <a:prstGeom prst="triangle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A0">
                    <a:extLst>
                      <a:ext uri="{FF2B5EF4-FFF2-40B4-BE49-F238E27FC236}">
                        <a16:creationId xmlns:a16="http://schemas.microsoft.com/office/drawing/2014/main" id="{B82DDF3B-503F-CE7A-CEA9-57FE601DC2AF}"/>
                      </a:ext>
                    </a:extLst>
                  </p:cNvPr>
                  <p:cNvSpPr txBox="1"/>
                  <p:nvPr/>
                </p:nvSpPr>
                <p:spPr>
                  <a:xfrm>
                    <a:off x="5441191" y="6156795"/>
                    <a:ext cx="53162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8" name="A0">
                    <a:extLst>
                      <a:ext uri="{FF2B5EF4-FFF2-40B4-BE49-F238E27FC236}">
                        <a16:creationId xmlns:a16="http://schemas.microsoft.com/office/drawing/2014/main" id="{B82DDF3B-503F-CE7A-CEA9-57FE601DC2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191" y="6156795"/>
                    <a:ext cx="53162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0462E21-C375-11B3-51E5-9DA7982F128C}"/>
                </a:ext>
              </a:extLst>
            </p:cNvPr>
            <p:cNvCxnSpPr/>
            <p:nvPr/>
          </p:nvCxnSpPr>
          <p:spPr>
            <a:xfrm>
              <a:off x="10348358" y="5040339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73EACF1-CA36-F494-027D-BA59294218E9}"/>
                </a:ext>
              </a:extLst>
            </p:cNvPr>
            <p:cNvCxnSpPr/>
            <p:nvPr/>
          </p:nvCxnSpPr>
          <p:spPr>
            <a:xfrm>
              <a:off x="11392066" y="5040339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77F99C-817E-81B9-902A-81F1DE996152}"/>
                </a:ext>
              </a:extLst>
            </p:cNvPr>
            <p:cNvCxnSpPr/>
            <p:nvPr/>
          </p:nvCxnSpPr>
          <p:spPr>
            <a:xfrm>
              <a:off x="504044" y="5040339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1">
                  <a:extLst>
                    <a:ext uri="{FF2B5EF4-FFF2-40B4-BE49-F238E27FC236}">
                      <a16:creationId xmlns:a16="http://schemas.microsoft.com/office/drawing/2014/main" id="{24DECBBF-AB22-5EF2-68AC-BE63FC3C339A}"/>
                    </a:ext>
                  </a:extLst>
                </p:cNvPr>
                <p:cNvSpPr txBox="1"/>
                <p:nvPr/>
              </p:nvSpPr>
              <p:spPr>
                <a:xfrm>
                  <a:off x="759242" y="5231781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C1">
                  <a:extLst>
                    <a:ext uri="{FF2B5EF4-FFF2-40B4-BE49-F238E27FC236}">
                      <a16:creationId xmlns:a16="http://schemas.microsoft.com/office/drawing/2014/main" id="{24DECBBF-AB22-5EF2-68AC-BE63FC3C3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242" y="5231781"/>
                  <a:ext cx="531627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1">
                  <a:extLst>
                    <a:ext uri="{FF2B5EF4-FFF2-40B4-BE49-F238E27FC236}">
                      <a16:creationId xmlns:a16="http://schemas.microsoft.com/office/drawing/2014/main" id="{FCEDD66C-8B26-0320-EAF6-558325C03A5B}"/>
                    </a:ext>
                  </a:extLst>
                </p:cNvPr>
                <p:cNvSpPr txBox="1"/>
                <p:nvPr/>
              </p:nvSpPr>
              <p:spPr>
                <a:xfrm>
                  <a:off x="-211864" y="5239301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C1">
                  <a:extLst>
                    <a:ext uri="{FF2B5EF4-FFF2-40B4-BE49-F238E27FC236}">
                      <a16:creationId xmlns:a16="http://schemas.microsoft.com/office/drawing/2014/main" id="{FCEDD66C-8B26-0320-EAF6-558325C03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1864" y="5239301"/>
                  <a:ext cx="531627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1">
                  <a:extLst>
                    <a:ext uri="{FF2B5EF4-FFF2-40B4-BE49-F238E27FC236}">
                      <a16:creationId xmlns:a16="http://schemas.microsoft.com/office/drawing/2014/main" id="{3A50C77E-9EE9-C3A1-9321-7EEA1E681D27}"/>
                    </a:ext>
                  </a:extLst>
                </p:cNvPr>
                <p:cNvSpPr txBox="1"/>
                <p:nvPr/>
              </p:nvSpPr>
              <p:spPr>
                <a:xfrm>
                  <a:off x="9566450" y="5239301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5" name="C1">
                  <a:extLst>
                    <a:ext uri="{FF2B5EF4-FFF2-40B4-BE49-F238E27FC236}">
                      <a16:creationId xmlns:a16="http://schemas.microsoft.com/office/drawing/2014/main" id="{3A50C77E-9EE9-C3A1-9321-7EEA1E681D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6450" y="5239301"/>
                  <a:ext cx="531627" cy="58477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1">
                  <a:extLst>
                    <a:ext uri="{FF2B5EF4-FFF2-40B4-BE49-F238E27FC236}">
                      <a16:creationId xmlns:a16="http://schemas.microsoft.com/office/drawing/2014/main" id="{1C01EE40-AC03-AF30-4157-16F108C48542}"/>
                    </a:ext>
                  </a:extLst>
                </p:cNvPr>
                <p:cNvSpPr txBox="1"/>
                <p:nvPr/>
              </p:nvSpPr>
              <p:spPr>
                <a:xfrm>
                  <a:off x="10642250" y="522366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6" name="C1">
                  <a:extLst>
                    <a:ext uri="{FF2B5EF4-FFF2-40B4-BE49-F238E27FC236}">
                      <a16:creationId xmlns:a16="http://schemas.microsoft.com/office/drawing/2014/main" id="{1C01EE40-AC03-AF30-4157-16F108C48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2250" y="5223662"/>
                  <a:ext cx="531627" cy="58477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C1">
                  <a:extLst>
                    <a:ext uri="{FF2B5EF4-FFF2-40B4-BE49-F238E27FC236}">
                      <a16:creationId xmlns:a16="http://schemas.microsoft.com/office/drawing/2014/main" id="{946E915F-A05D-D53E-612E-0DFBC616AEEC}"/>
                    </a:ext>
                  </a:extLst>
                </p:cNvPr>
                <p:cNvSpPr txBox="1"/>
                <p:nvPr/>
              </p:nvSpPr>
              <p:spPr>
                <a:xfrm>
                  <a:off x="11674139" y="522366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C1">
                  <a:extLst>
                    <a:ext uri="{FF2B5EF4-FFF2-40B4-BE49-F238E27FC236}">
                      <a16:creationId xmlns:a16="http://schemas.microsoft.com/office/drawing/2014/main" id="{946E915F-A05D-D53E-612E-0DFBC616AE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4139" y="5223662"/>
                  <a:ext cx="531627" cy="58477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64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AF6-BE74-20C8-981C-75C7FB34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shorthand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E8B88-8614-194F-D762-D3C36F14B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we often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as a string over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works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assume without loss of generality (rename states if necessary)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E8B88-8614-194F-D762-D3C36F14B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0699C-4AE4-D654-9E07-AFFAAA90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12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202051</TotalTime>
  <Words>1784</Words>
  <Application>Microsoft Office PowerPoint</Application>
  <PresentationFormat>Widescreen</PresentationFormat>
  <Paragraphs>437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Comic Sans MS</vt:lpstr>
      <vt:lpstr>Office Theme</vt:lpstr>
      <vt:lpstr>CMSC 28100  Introduction to Complexity Theory  Autumn 2025 Instructor: William Hoza</vt:lpstr>
      <vt:lpstr>Homework reminder</vt:lpstr>
      <vt:lpstr>Office hours / student meet-up time</vt:lpstr>
      <vt:lpstr>Which problems can be solved through computation?</vt:lpstr>
      <vt:lpstr>The Turing machine model</vt:lpstr>
      <vt:lpstr>Defining Turing machines rigorously</vt:lpstr>
      <vt:lpstr>Defining TM computation rigorously</vt:lpstr>
      <vt:lpstr>Configurations of a Turing machine</vt:lpstr>
      <vt:lpstr>Configuration shorthand</vt:lpstr>
      <vt:lpstr>The initial configuration</vt:lpstr>
      <vt:lpstr>The “next” configuration</vt:lpstr>
      <vt:lpstr>Halting configurations</vt:lpstr>
      <vt:lpstr>Computation history</vt:lpstr>
      <vt:lpstr>Halting and looping</vt:lpstr>
      <vt:lpstr>Accepting and rejecting</vt:lpstr>
      <vt:lpstr>Time</vt:lpstr>
      <vt:lpstr>Space</vt:lpstr>
      <vt:lpstr>Which problems can be solved through computation?</vt:lpstr>
      <vt:lpstr>Deciding a language</vt:lpstr>
      <vt:lpstr>Example: Palindromes</vt:lpstr>
      <vt:lpstr>Another example: Primality testing</vt:lpstr>
      <vt:lpstr>Encoding the input as a string</vt:lpstr>
      <vt:lpstr>Larger alphabets</vt:lpstr>
      <vt:lpstr>Example: ASCII</vt:lpstr>
      <vt:lpstr>Another encoding example: Connectivity</vt:lpstr>
      <vt:lpstr>Multiple possible encodings</vt:lpstr>
      <vt:lpstr>Encoding other things as 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755</cp:revision>
  <dcterms:created xsi:type="dcterms:W3CDTF">2022-12-12T23:26:37Z</dcterms:created>
  <dcterms:modified xsi:type="dcterms:W3CDTF">2025-10-01T20:45:30Z</dcterms:modified>
</cp:coreProperties>
</file>