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0" r:id="rId2"/>
    <p:sldId id="695" r:id="rId3"/>
    <p:sldId id="693" r:id="rId4"/>
    <p:sldId id="694" r:id="rId5"/>
    <p:sldId id="696" r:id="rId6"/>
    <p:sldId id="702" r:id="rId7"/>
    <p:sldId id="697" r:id="rId8"/>
    <p:sldId id="676" r:id="rId9"/>
    <p:sldId id="698" r:id="rId10"/>
    <p:sldId id="699" r:id="rId11"/>
    <p:sldId id="700" r:id="rId12"/>
    <p:sldId id="701" r:id="rId13"/>
    <p:sldId id="703" r:id="rId14"/>
    <p:sldId id="704" r:id="rId15"/>
    <p:sldId id="899" r:id="rId16"/>
    <p:sldId id="903" r:id="rId17"/>
    <p:sldId id="677" r:id="rId18"/>
    <p:sldId id="901" r:id="rId19"/>
    <p:sldId id="900" r:id="rId20"/>
    <p:sldId id="902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0" autoAdjust="0"/>
    <p:restoredTop sz="85900" autoAdjust="0"/>
  </p:normalViewPr>
  <p:slideViewPr>
    <p:cSldViewPr snapToGrid="0">
      <p:cViewPr varScale="1">
        <p:scale>
          <a:sx n="135" d="100"/>
          <a:sy n="135" d="100"/>
        </p:scale>
        <p:origin x="16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Justifying the last condition: This means that E and D have the same time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Technicality: </a:t>
            </a:r>
            <a:r>
              <a:rPr lang="en-US" dirty="0" err="1"/>
              <a:t>D_Eve</a:t>
            </a:r>
            <a:r>
              <a:rPr lang="en-US" dirty="0"/>
              <a:t> isn’t completely well-defined, due to invalid public keys. Bare-minimum security says that *every completion* of </a:t>
            </a:r>
            <a:r>
              <a:rPr lang="en-US" dirty="0" err="1"/>
              <a:t>D_Eve</a:t>
            </a:r>
            <a:r>
              <a:rPr lang="en-US" dirty="0"/>
              <a:t> cannot be computed in polynomial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Technicality: We are showing that there *exists* a completion of </a:t>
            </a:r>
            <a:r>
              <a:rPr lang="en-US" dirty="0" err="1"/>
              <a:t>D_Eve</a:t>
            </a:r>
            <a:r>
              <a:rPr lang="en-US" dirty="0"/>
              <a:t> such that L is in NP. Thus we only need to reason about valid public 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4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BF0316-A979-914E-3962-7E51B90FF8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BF0316-A979-914E-3962-7E51B90FF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59AE7-662C-270E-FB31-FC9BAA23F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29" y="1857993"/>
                <a:ext cx="115824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fact, virtually all of theoretical cryptography relies on assumptions that are </a:t>
                </a:r>
                <a:r>
                  <a:rPr lang="en-US" dirty="0">
                    <a:solidFill>
                      <a:schemeClr val="accent1"/>
                    </a:solidFill>
                  </a:rPr>
                  <a:t>stronger</a:t>
                </a:r>
                <a:r>
                  <a:rPr lang="en-US" dirty="0"/>
                  <a:t> than the assumption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Maybe this makes you feel </a:t>
                </a:r>
                <a:r>
                  <a:rPr lang="en-US" dirty="0">
                    <a:solidFill>
                      <a:schemeClr val="accent1"/>
                    </a:solidFill>
                  </a:rPr>
                  <a:t>concerned</a:t>
                </a:r>
                <a:r>
                  <a:rPr lang="en-US" dirty="0"/>
                  <a:t> about the uncertain foundations of computer security… 😟</a:t>
                </a:r>
              </a:p>
              <a:p>
                <a:r>
                  <a:rPr lang="en-US" b="0" dirty="0"/>
                  <a:t>Or, maybe this make</a:t>
                </a:r>
                <a:r>
                  <a:rPr lang="en-US" dirty="0"/>
                  <a:t>s you feel more </a:t>
                </a:r>
                <a:r>
                  <a:rPr lang="en-US" dirty="0">
                    <a:solidFill>
                      <a:schemeClr val="accent1"/>
                    </a:solidFill>
                  </a:rPr>
                  <a:t>confident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0" dirty="0"/>
                  <a:t>, considering how much effort people expend trying to break cryptosystems 🙂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59AE7-662C-270E-FB31-FC9BAA23F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29" y="1857993"/>
                <a:ext cx="11582400" cy="4351338"/>
              </a:xfrm>
              <a:blipFill>
                <a:blip r:embed="rId3"/>
                <a:stretch>
                  <a:fillRect l="-947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9C5B-E7C2-A6A9-C29A-E4954AC6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81D4-6A7D-E2A1-9F3C-F91B9687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numbers and prime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2C43B-D6D3-ED85-3215-A6E19C60F1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65972" cy="4351338"/>
              </a:xfrm>
            </p:spPr>
            <p:txBody>
              <a:bodyPr/>
              <a:lstStyle/>
              <a:p>
                <a:r>
                  <a:rPr lang="en-US" dirty="0"/>
                  <a:t>Two </a:t>
                </a:r>
                <a:r>
                  <a:rPr lang="en-US" dirty="0">
                    <a:solidFill>
                      <a:schemeClr val="accent1"/>
                    </a:solidFill>
                  </a:rPr>
                  <a:t>deceptively similar </a:t>
                </a:r>
                <a:r>
                  <a:rPr lang="en-US" dirty="0"/>
                  <a:t>languages that are especially relevant in cryptography: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PRIMES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FACTOR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factor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2C43B-D6D3-ED85-3215-A6E19C60F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65972" cy="4351338"/>
              </a:xfrm>
              <a:blipFill>
                <a:blip r:embed="rId2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24D2-E01B-2618-DADF-31070289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2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924A-99D6-631B-6BDF-58624318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52"/>
            <a:ext cx="10515600" cy="1325563"/>
          </a:xfrm>
        </p:spPr>
        <p:txBody>
          <a:bodyPr/>
          <a:lstStyle/>
          <a:p>
            <a:r>
              <a:rPr lang="en-US" dirty="0"/>
              <a:t>Complexity of 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2C5E6-910C-A095-00B3-1A137D4DF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1" y="1540041"/>
                <a:ext cx="11922034" cy="51133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b="1" dirty="0"/>
                  <a:t>Proof attempt: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an integer.</a:t>
                </a:r>
              </a:p>
              <a:p>
                <a:r>
                  <a:rPr lang="en-US" dirty="0"/>
                  <a:t>That proof is</a:t>
                </a:r>
                <a:r>
                  <a:rPr lang="en-US" dirty="0">
                    <a:solidFill>
                      <a:schemeClr val="accent1"/>
                    </a:solidFill>
                  </a:rPr>
                  <a:t> not correct</a:t>
                </a:r>
                <a:r>
                  <a:rPr lang="en-US" dirty="0"/>
                  <a:t>. The algorithm runs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time, but our time budget is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Actual proof of the theorem is beyond the scope of this course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2C5E6-910C-A095-00B3-1A137D4DF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1" y="1540041"/>
                <a:ext cx="11922034" cy="5113307"/>
              </a:xfrm>
              <a:blipFill>
                <a:blip r:embed="rId2"/>
                <a:stretch>
                  <a:fillRect l="-920" r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589F-AAD7-4900-7315-9C8A259A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068001-9508-CD6E-7810-CA2EEC7632EA}"/>
                  </a:ext>
                </a:extLst>
              </p:cNvPr>
              <p:cNvSpPr/>
              <p:nvPr/>
            </p:nvSpPr>
            <p:spPr>
              <a:xfrm>
                <a:off x="3774078" y="2399097"/>
                <a:ext cx="4739640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AKS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068001-9508-CD6E-7810-CA2EEC76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078" y="2399097"/>
                <a:ext cx="473964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8A08-2979-F71B-60AA-D2D9D07D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factoring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57AC6-56A6-A3BF-0C9B-769F88EA2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prime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(What’s the witness?)</a:t>
                </a:r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Some cryptographic systems, such as “RSA,” rely on this conjecture (and stronger conjectures)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57AC6-56A6-A3BF-0C9B-769F88EA2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0566B-D2A9-08F4-40AE-647023FF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DF66-D421-3549-4B5C-FEFDD3FA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factoring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1006-E321-8B4D-14D1-E5C29EF21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5247"/>
                <a:ext cx="10515600" cy="42317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evidence can we provide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In most cases, if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we can either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or we can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one of the rare exceptions to this rule</a:t>
                </a:r>
                <a:endParaRPr lang="en-US" dirty="0"/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1006-E321-8B4D-14D1-E5C29EF21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5247"/>
                <a:ext cx="10515600" cy="42317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B2EFC-53B7-23A3-A287-B234F47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7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555691" y="4035828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4035828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048489" y="299392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9" y="2993929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743011" y="2179567"/>
            <a:ext cx="3065721" cy="780428"/>
            <a:chOff x="5530332" y="2371604"/>
            <a:chExt cx="3065721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5530332" y="2371604"/>
                  <a:ext cx="859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332" y="2371604"/>
                  <a:ext cx="85920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838092" y="3464802"/>
            <a:ext cx="4021616" cy="923330"/>
            <a:chOff x="4574437" y="2228702"/>
            <a:chExt cx="4021616" cy="92333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4574437" y="2228702"/>
                  <a:ext cx="197247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a14:m>
                  <a:r>
                    <a:rPr lang="en-US" dirty="0"/>
                    <a:t> is probably here. </a:t>
                  </a:r>
                  <a:r>
                    <a:rPr lang="en-US" dirty="0">
                      <a:solidFill>
                        <a:schemeClr val="accent1"/>
                      </a:solidFill>
                    </a:rPr>
                    <a:t>“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</m:oMath>
                  </a14:m>
                  <a:r>
                    <a:rPr lang="en-US" dirty="0">
                      <a:solidFill>
                        <a:schemeClr val="accent1"/>
                      </a:solidFill>
                    </a:rPr>
                    <a:t>-intermediate”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2228702"/>
                  <a:ext cx="1972475" cy="923330"/>
                </a:xfrm>
                <a:prstGeom prst="rect">
                  <a:avLst/>
                </a:prstGeom>
                <a:blipFill>
                  <a:blip r:embed="rId7"/>
                  <a:stretch>
                    <a:fillRect l="-2469" t="-3289" r="-2160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734601-9D8A-C9F2-D4E3-23D51B0F5579}"/>
              </a:ext>
            </a:extLst>
          </p:cNvPr>
          <p:cNvGrpSpPr/>
          <p:nvPr/>
        </p:nvGrpSpPr>
        <p:grpSpPr>
          <a:xfrm>
            <a:off x="5808732" y="4872891"/>
            <a:ext cx="3316017" cy="737096"/>
            <a:chOff x="6646691" y="2472677"/>
            <a:chExt cx="3316017" cy="737096"/>
          </a:xfrm>
        </p:grpSpPr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9906A37B-7A33-76D6-FB03-16A2D4F153C5}"/>
                </a:ext>
              </a:extLst>
            </p:cNvPr>
            <p:cNvSpPr/>
            <p:nvPr/>
          </p:nvSpPr>
          <p:spPr>
            <a:xfrm>
              <a:off x="6646691" y="3042135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582BB5-EC6D-1C35-CA08-6B81E1EC6732}"/>
                    </a:ext>
                  </a:extLst>
                </p:cNvPr>
                <p:cNvSpPr txBox="1"/>
                <p:nvPr/>
              </p:nvSpPr>
              <p:spPr>
                <a:xfrm>
                  <a:off x="8892909" y="2472677"/>
                  <a:ext cx="1069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582BB5-EC6D-1C35-CA08-6B81E1EC6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909" y="2472677"/>
                  <a:ext cx="10697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FBEF53-49A0-0A17-623D-A0269326A6BB}"/>
                </a:ext>
              </a:extLst>
            </p:cNvPr>
            <p:cNvSpPr/>
            <p:nvPr/>
          </p:nvSpPr>
          <p:spPr>
            <a:xfrm>
              <a:off x="6836474" y="2668445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54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8FBF-034C-4BDC-D70F-06B6FB1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factoring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00757-09CC-6EA6-8E89-584725229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explain </a:t>
                </a:r>
                <a:r>
                  <a:rPr lang="en-US" dirty="0">
                    <a:solidFill>
                      <a:schemeClr val="accent1"/>
                    </a:solidFill>
                  </a:rPr>
                  <a:t>why</a:t>
                </a:r>
                <a:r>
                  <a:rPr lang="en-US" dirty="0"/>
                  <a:t> we believe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-complete, we now introduce another complexity class, called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00757-09CC-6EA6-8E89-584725229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FF95-41D2-9041-C73B-01D6043A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DD977-FE75-FD1A-4729-BF52842C6D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4DD977-FE75-FD1A-4729-BF52842C6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1DC51-E714-0F79-755B-BB4EF24DB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922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the 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“yes” and “no” are not on equal footing</a:t>
                </a:r>
              </a:p>
              <a:p>
                <a:r>
                  <a:rPr lang="en-US" dirty="0"/>
                  <a:t>If a graph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Hamiltonian, then the Hamiltonian cycle serves as a 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</a:t>
                </a:r>
                <a:r>
                  <a:rPr lang="en-US" dirty="0"/>
                  <a:t> demonstrating that the graph is Hamiltonian</a:t>
                </a:r>
              </a:p>
              <a:p>
                <a:r>
                  <a:rPr lang="en-US" dirty="0"/>
                  <a:t>What if a graph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Hamiltonian…?</a:t>
                </a:r>
              </a:p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by swapping the roles of “yes” and “no”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1DC51-E714-0F79-755B-BB4EF24DB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92296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BE33F-F379-49BC-1D66-EFB6E48A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AB160D-F15F-0A42-FF22-6482FCE71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AB160D-F15F-0A42-FF22-6482FCE71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41AE8-9022-2093-0CF8-F17BF6988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one can verify </a:t>
                </a:r>
                <a:r>
                  <a:rPr lang="en-US" dirty="0">
                    <a:solidFill>
                      <a:schemeClr val="accent1"/>
                    </a:solidFill>
                  </a:rPr>
                  <a:t>membership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, one can verify </a:t>
                </a:r>
                <a:r>
                  <a:rPr lang="en-US" dirty="0">
                    <a:solidFill>
                      <a:schemeClr val="accent1"/>
                    </a:solidFill>
                  </a:rPr>
                  <a:t>non-membership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41AE8-9022-2093-0CF8-F17BF6988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2B0CB-0E8C-D9B4-1472-1EA9F91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56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556692-89FF-1C5B-F14E-98397664BF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556692-89FF-1C5B-F14E-98397664B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41136-7CC1-9FEE-DCEB-F39330E28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Example: We say that a Boolean formula is </a:t>
                </a:r>
                <a:r>
                  <a:rPr lang="en-US" dirty="0">
                    <a:solidFill>
                      <a:schemeClr val="accent1"/>
                    </a:solidFill>
                  </a:rPr>
                  <a:t>unsatisfiable</a:t>
                </a:r>
                <a:r>
                  <a:rPr lang="en-US" dirty="0"/>
                  <a:t> if it is not satisfiable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unsatisfiable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, because a satisfying assignment is a witness showing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41136-7CC1-9FEE-DCEB-F39330E28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7A457-FB41-FCB8-0B17-58F7D8DB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2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98CDF1B-A1E5-1C7F-65E3-598FDCC4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63" y="1746616"/>
            <a:ext cx="11334881" cy="5047544"/>
          </a:xfrm>
        </p:spPr>
        <p:txBody>
          <a:bodyPr>
            <a:normAutofit/>
          </a:bodyPr>
          <a:lstStyle/>
          <a:p>
            <a:r>
              <a:rPr lang="en-US" dirty="0"/>
              <a:t>How can Bob send a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br>
              <a:rPr lang="en-US" dirty="0"/>
            </a:br>
            <a:r>
              <a:rPr lang="en-US" dirty="0"/>
              <a:t>message to Alice? </a:t>
            </a:r>
          </a:p>
          <a:p>
            <a:pPr lvl="1"/>
            <a:r>
              <a:rPr lang="en-US" dirty="0"/>
              <a:t>E.g., credit card number</a:t>
            </a:r>
          </a:p>
          <a:p>
            <a:r>
              <a:rPr lang="en-US" dirty="0"/>
              <a:t>It seems impossible, because</a:t>
            </a:r>
            <a:br>
              <a:rPr lang="en-US" dirty="0"/>
            </a:br>
            <a:r>
              <a:rPr lang="en-US" dirty="0"/>
              <a:t>Alice and Eve receive all the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same information</a:t>
            </a:r>
            <a:r>
              <a:rPr lang="en-US" dirty="0"/>
              <a:t> from Bob!</a:t>
            </a:r>
          </a:p>
          <a:p>
            <a:r>
              <a:rPr lang="en-US" dirty="0"/>
              <a:t>A clever approach: Try to force Eve to solve an </a:t>
            </a:r>
            <a:r>
              <a:rPr lang="en-US" dirty="0">
                <a:solidFill>
                  <a:schemeClr val="accent1"/>
                </a:solidFill>
              </a:rPr>
              <a:t>intractable</a:t>
            </a:r>
            <a:r>
              <a:rPr lang="en-US" dirty="0"/>
              <a:t> problem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92895-E2BA-BAC7-CB84-0F3CF6CC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31" y="262879"/>
            <a:ext cx="10515600" cy="1325563"/>
          </a:xfrm>
        </p:spPr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F42EB-53DD-78C5-1F22-FFB3B52D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F7D6E-21FB-1F92-8CCA-1426DED5E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706429" y="975249"/>
            <a:ext cx="1785328" cy="387450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C3C31D-C995-05F3-A725-B5B67BCC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420534" y="975249"/>
            <a:ext cx="1477310" cy="3874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8C0DFC-9C98-AC69-2ECF-AB4479B15D41}"/>
              </a:ext>
            </a:extLst>
          </p:cNvPr>
          <p:cNvSpPr txBox="1"/>
          <p:nvPr/>
        </p:nvSpPr>
        <p:spPr>
          <a:xfrm>
            <a:off x="5661031" y="5154698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0BBCE-5AAD-5188-2DA7-35A43B0E489D}"/>
              </a:ext>
            </a:extLst>
          </p:cNvPr>
          <p:cNvSpPr txBox="1"/>
          <p:nvPr/>
        </p:nvSpPr>
        <p:spPr>
          <a:xfrm>
            <a:off x="10266525" y="5145073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2526B-107B-8922-D76B-E15AC09752DD}"/>
              </a:ext>
            </a:extLst>
          </p:cNvPr>
          <p:cNvSpPr txBox="1"/>
          <p:nvPr/>
        </p:nvSpPr>
        <p:spPr>
          <a:xfrm>
            <a:off x="5706429" y="1750807"/>
            <a:ext cx="178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Online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1B3B5-491D-D4D2-4FFA-A965A71266D5}"/>
              </a:ext>
            </a:extLst>
          </p:cNvPr>
          <p:cNvSpPr txBox="1"/>
          <p:nvPr/>
        </p:nvSpPr>
        <p:spPr>
          <a:xfrm>
            <a:off x="10266525" y="1785124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6FA31C-168F-D102-EE37-80024C734A30}"/>
              </a:ext>
            </a:extLst>
          </p:cNvPr>
          <p:cNvCxnSpPr>
            <a:cxnSpLocks/>
          </p:cNvCxnSpPr>
          <p:nvPr/>
        </p:nvCxnSpPr>
        <p:spPr>
          <a:xfrm>
            <a:off x="7318821" y="1400176"/>
            <a:ext cx="300661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BB798-794E-3F87-B9A0-E90156A9A575}"/>
              </a:ext>
            </a:extLst>
          </p:cNvPr>
          <p:cNvSpPr txBox="1"/>
          <p:nvPr/>
        </p:nvSpPr>
        <p:spPr>
          <a:xfrm>
            <a:off x="6923339" y="895601"/>
            <a:ext cx="379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 communication channel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8085A6-6338-98A8-E090-F408867B0538}"/>
              </a:ext>
            </a:extLst>
          </p:cNvPr>
          <p:cNvGrpSpPr/>
          <p:nvPr/>
        </p:nvGrpSpPr>
        <p:grpSpPr>
          <a:xfrm>
            <a:off x="7884549" y="1562204"/>
            <a:ext cx="1785328" cy="1062300"/>
            <a:chOff x="3181644" y="2666283"/>
            <a:chExt cx="1785328" cy="106230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9EEBC6-1408-76DD-6344-D335764A6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497"/>
            <a:stretch/>
          </p:blipFill>
          <p:spPr>
            <a:xfrm flipH="1">
              <a:off x="3964449" y="2758117"/>
              <a:ext cx="262598" cy="56988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C087C2-9E85-3CF2-55FD-09EC82464778}"/>
                </a:ext>
              </a:extLst>
            </p:cNvPr>
            <p:cNvSpPr txBox="1"/>
            <p:nvPr/>
          </p:nvSpPr>
          <p:spPr>
            <a:xfrm>
              <a:off x="3181644" y="3359251"/>
              <a:ext cx="1785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829652-9129-ABE7-B6CF-57E3E5C2C9AD}"/>
                </a:ext>
              </a:extLst>
            </p:cNvPr>
            <p:cNvSpPr txBox="1"/>
            <p:nvPr/>
          </p:nvSpPr>
          <p:spPr>
            <a:xfrm>
              <a:off x="3918388" y="2666283"/>
              <a:ext cx="45876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😈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9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13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5BE25-AB02-3121-CE82-F8D02634F2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5BE25-AB02-3121-CE82-F8D02634F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212A1-2581-9E0C-A84A-46D909933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Fact: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complements</a:t>
                </a:r>
                <a:r>
                  <a:rPr lang="en-US" dirty="0"/>
                  <a:t> of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(This is why it is called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”)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212A1-2581-9E0C-A84A-46D909933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BE7F-DE12-08EA-4F27-EC222D36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895-E2BA-BAC7-CB84-0F3CF6CC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46B4-7324-2222-3472-C4403546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34" y="5293894"/>
            <a:ext cx="11269139" cy="1099359"/>
          </a:xfrm>
        </p:spPr>
        <p:txBody>
          <a:bodyPr>
            <a:normAutofit/>
          </a:bodyPr>
          <a:lstStyle/>
          <a:p>
            <a:r>
              <a:rPr lang="en-US" dirty="0"/>
              <a:t>Alice’s advantage over Eve: </a:t>
            </a:r>
            <a:r>
              <a:rPr lang="en-US" dirty="0">
                <a:solidFill>
                  <a:schemeClr val="accent1"/>
                </a:solidFill>
              </a:rPr>
              <a:t>Alice knows the private key</a:t>
            </a:r>
            <a:r>
              <a:rPr lang="en-US" dirty="0"/>
              <a:t> and Eve doesn’t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F42EB-53DD-78C5-1F22-FFB3B52D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BD9925-F405-7A7B-F533-B42C394E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9008" y="1725241"/>
            <a:ext cx="3124552" cy="30531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0ADD2EA-5682-5B61-5D93-EC8CAF67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8173" y="1797696"/>
            <a:ext cx="2832801" cy="25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149E-9BE0-A1AA-E20F-8631787A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EDE68-AE1E-4E8C-EBF0-2D23B7132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53" y="1825625"/>
                <a:ext cx="11853578" cy="484468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simplified public-key encryption scheme </a:t>
                </a:r>
                <a:r>
                  <a:rPr lang="en-US" dirty="0"/>
                  <a:t>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can be computed in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 time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EDE68-AE1E-4E8C-EBF0-2D23B7132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53" y="1825625"/>
                <a:ext cx="11853578" cy="4844682"/>
              </a:xfr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239C-F9F5-2982-772C-AF5D118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84CA3D-DEB7-7874-E0E7-7486F1F24BD0}"/>
              </a:ext>
            </a:extLst>
          </p:cNvPr>
          <p:cNvGrpSpPr/>
          <p:nvPr/>
        </p:nvGrpSpPr>
        <p:grpSpPr>
          <a:xfrm>
            <a:off x="8757878" y="256978"/>
            <a:ext cx="2981685" cy="1714697"/>
            <a:chOff x="8757878" y="256978"/>
            <a:chExt cx="2981685" cy="17146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026AF6F-8418-6AA9-D30C-FA5B0F7DC895}"/>
                </a:ext>
              </a:extLst>
            </p:cNvPr>
            <p:cNvCxnSpPr/>
            <p:nvPr/>
          </p:nvCxnSpPr>
          <p:spPr>
            <a:xfrm>
              <a:off x="9372600" y="1162050"/>
              <a:ext cx="428625" cy="809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6D40DC-4081-E958-BE08-A3DC7C3475BE}"/>
                </a:ext>
              </a:extLst>
            </p:cNvPr>
            <p:cNvSpPr txBox="1"/>
            <p:nvPr/>
          </p:nvSpPr>
          <p:spPr>
            <a:xfrm>
              <a:off x="8757878" y="734457"/>
              <a:ext cx="1048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“keys”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B75704-9BC3-718C-0615-0B6B230393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0" y="725250"/>
              <a:ext cx="119062" cy="1246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018B1C-2142-BCEE-9070-F5ACC02A2180}"/>
                </a:ext>
              </a:extLst>
            </p:cNvPr>
            <p:cNvSpPr txBox="1"/>
            <p:nvPr/>
          </p:nvSpPr>
          <p:spPr>
            <a:xfrm>
              <a:off x="9586912" y="25697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“encrypt”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183F12-852E-A90B-139B-B4F2AD9DAD67}"/>
                </a:ext>
              </a:extLst>
            </p:cNvPr>
            <p:cNvSpPr txBox="1"/>
            <p:nvPr/>
          </p:nvSpPr>
          <p:spPr>
            <a:xfrm>
              <a:off x="10577513" y="734457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“decrypt”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D8A4E6B-79E1-1391-E844-18003785B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962" y="1153123"/>
              <a:ext cx="300396" cy="818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2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CDE-CFDB-D980-AB11-714BB9EE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Eve is </a:t>
            </a:r>
            <a:r>
              <a:rPr lang="en-US" dirty="0">
                <a:solidFill>
                  <a:schemeClr val="accent1"/>
                </a:solidFill>
              </a:rPr>
              <a:t>computationally unbounded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AEF13-4AE7-C5FC-8685-49DA54980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937" y="1590806"/>
                <a:ext cx="11304740" cy="51168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show that if Eve has </a:t>
                </a:r>
                <a:r>
                  <a:rPr lang="en-US" dirty="0">
                    <a:solidFill>
                      <a:schemeClr val="accent1"/>
                    </a:solidFill>
                  </a:rPr>
                  <a:t>unlimited</a:t>
                </a:r>
                <a:r>
                  <a:rPr lang="en-US" dirty="0"/>
                  <a:t> computational power, then she can decrypt the message, even though she doesn’t know the private key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for every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Eve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pub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pub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AEF13-4AE7-C5FC-8685-49DA54980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937" y="1590806"/>
                <a:ext cx="11304740" cy="5116882"/>
              </a:xfrm>
              <a:blipFill>
                <a:blip r:embed="rId2"/>
                <a:stretch>
                  <a:fillRect l="-971" r="-1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7811-8FD1-3FD8-4B68-4227770A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4079-E935-8EC9-D8F9-B681C5F2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Eve is </a:t>
            </a:r>
            <a:r>
              <a:rPr lang="en-US" dirty="0">
                <a:solidFill>
                  <a:schemeClr val="accent1"/>
                </a:solidFill>
              </a:rPr>
              <a:t>computationally bounded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A08E-46A2-5ACE-4C41-CF86E6A8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601888"/>
            <a:ext cx="11434812" cy="4983737"/>
          </a:xfrm>
        </p:spPr>
        <p:txBody>
          <a:bodyPr>
            <a:normAutofit/>
          </a:bodyPr>
          <a:lstStyle/>
          <a:p>
            <a:r>
              <a:rPr lang="en-US" dirty="0"/>
              <a:t>Inevitably, it is </a:t>
            </a:r>
            <a:r>
              <a:rPr lang="en-US" dirty="0">
                <a:solidFill>
                  <a:schemeClr val="accent1"/>
                </a:solidFill>
              </a:rPr>
              <a:t>possible in principle</a:t>
            </a:r>
            <a:r>
              <a:rPr lang="en-US" dirty="0"/>
              <a:t> to decrypt without the private key</a:t>
            </a:r>
          </a:p>
          <a:p>
            <a:r>
              <a:rPr lang="en-US" dirty="0"/>
              <a:t>Amazing fact: There are known public-key encryption schemes such that decrypting without the private key seems to be </a:t>
            </a:r>
            <a:r>
              <a:rPr lang="en-US" dirty="0">
                <a:solidFill>
                  <a:schemeClr val="accent1"/>
                </a:solidFill>
              </a:rPr>
              <a:t>intractable</a:t>
            </a:r>
            <a:r>
              <a:rPr lang="en-US" dirty="0"/>
              <a:t>!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Example: “RSA”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2000" dirty="0"/>
              <a:t>(*Better: There are schemes such that it is apparently intractable to </a:t>
            </a:r>
            <a:r>
              <a:rPr lang="en-US" sz="2000" dirty="0">
                <a:solidFill>
                  <a:schemeClr val="accent1"/>
                </a:solidFill>
              </a:rPr>
              <a:t>“occasionally” “partially”</a:t>
            </a:r>
            <a:r>
              <a:rPr lang="en-US" sz="2000" dirty="0"/>
              <a:t> decrypt without the private key. Making this precise is beyond the scope of our course)</a:t>
            </a:r>
          </a:p>
          <a:p>
            <a:r>
              <a:rPr lang="en-US" dirty="0"/>
              <a:t>These amazing encryption schemes make our modern internet experience possible! Can we </a:t>
            </a:r>
            <a:r>
              <a:rPr lang="en-US" dirty="0">
                <a:solidFill>
                  <a:schemeClr val="accent1"/>
                </a:solidFill>
              </a:rPr>
              <a:t>prove</a:t>
            </a:r>
            <a:r>
              <a:rPr lang="en-US" dirty="0"/>
              <a:t> that they are secure?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39F23-2994-C1A3-85AC-2E91E41E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6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CC57A-147E-B913-8BD8-F764A96452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828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CC57A-147E-B913-8BD8-F764A9645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828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C1C92-4FAF-F45D-7505-5FCBE96E6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831" y="1547268"/>
                <a:ext cx="11229583" cy="49435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be a simplified public-key encryption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There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horribly insecure</a:t>
                </a:r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</m:oMath>
                </a14:m>
                <a:r>
                  <a:rPr lang="en-US" dirty="0"/>
                  <a:t> can be computed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C1C92-4FAF-F45D-7505-5FCBE96E6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831" y="1547268"/>
                <a:ext cx="11229583" cy="4943576"/>
              </a:xfrm>
              <a:blipFill>
                <a:blip r:embed="rId4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20DE2-B2D5-49A0-4C51-C5CB8DAE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47FEEF-A176-0CC2-E657-A11EA34B5945}"/>
                  </a:ext>
                </a:extLst>
              </p:cNvPr>
              <p:cNvSpPr/>
              <p:nvPr/>
            </p:nvSpPr>
            <p:spPr>
              <a:xfrm>
                <a:off x="1302692" y="4720263"/>
                <a:ext cx="9425859" cy="1627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simplified public-key encryption scheme is horribly insecure.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47FEEF-A176-0CC2-E657-A11EA34B5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92" y="4720263"/>
                <a:ext cx="9425859" cy="1627161"/>
              </a:xfrm>
              <a:prstGeom prst="rect">
                <a:avLst/>
              </a:prstGeom>
              <a:blipFill>
                <a:blip r:embed="rId5"/>
                <a:stretch>
                  <a:fillRect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D3CC75-77E6-A3BF-583B-57AB879082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177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D3CC75-77E6-A3BF-583B-57AB87908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1773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9324E-03C4-551A-2562-475CA4984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886" y="3429000"/>
                <a:ext cx="11328935" cy="336010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there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exists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witness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. (</a:t>
                </a: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is poly-time-computable,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is poly-size)</a:t>
                </a:r>
              </a:p>
              <a:p>
                <a:r>
                  <a:rPr lang="en-US" dirty="0"/>
                  <a:t>We are 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so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Eve can construct the message </a:t>
                </a:r>
                <a:r>
                  <a:rPr lang="en-US" dirty="0">
                    <a:solidFill>
                      <a:schemeClr val="accent1"/>
                    </a:solidFill>
                  </a:rPr>
                  <a:t>bit-by-bit</a:t>
                </a:r>
                <a:r>
                  <a:rPr lang="en-US" dirty="0"/>
                  <a:t> in polynomial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9324E-03C4-551A-2562-475CA4984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886" y="3429000"/>
                <a:ext cx="11328935" cy="3360107"/>
              </a:xfrm>
              <a:blipFill>
                <a:blip r:embed="rId4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F37B-20CC-FE8F-2088-1C905C87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702B18-7787-E3B4-BEAE-CC5A26CCDC2E}"/>
                  </a:ext>
                </a:extLst>
              </p:cNvPr>
              <p:cNvSpPr/>
              <p:nvPr/>
            </p:nvSpPr>
            <p:spPr>
              <a:xfrm>
                <a:off x="1365423" y="1689587"/>
                <a:ext cx="9425859" cy="1627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simplified public-key encryption scheme is horribly insecure.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702B18-7787-E3B4-BEAE-CC5A26CCD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23" y="1689587"/>
                <a:ext cx="9425859" cy="1627161"/>
              </a:xfrm>
              <a:prstGeom prst="rect">
                <a:avLst/>
              </a:prstGeom>
              <a:blipFill>
                <a:blip r:embed="rId5"/>
                <a:stretch>
                  <a:fillRect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0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E33DD3-A6C8-F782-5ABA-1AB1AEFD25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E33DD3-A6C8-F782-5ABA-1AB1AEFD2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B299B-FE73-2019-5185-21D95AF4D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693" y="1825624"/>
                <a:ext cx="11247929" cy="4453795"/>
              </a:xfrm>
            </p:spPr>
            <p:txBody>
              <a:bodyPr/>
              <a:lstStyle/>
              <a:p>
                <a:r>
                  <a:rPr lang="en-US" dirty="0"/>
                  <a:t>Disclaimer: The preceding discussion of public-key encryption is </a:t>
                </a:r>
                <a:r>
                  <a:rPr lang="en-US" dirty="0">
                    <a:solidFill>
                      <a:schemeClr val="accent1"/>
                    </a:solidFill>
                  </a:rPr>
                  <a:t>simplified</a:t>
                </a:r>
              </a:p>
              <a:p>
                <a:pPr lvl="1"/>
                <a:r>
                  <a:rPr lang="en-US" dirty="0"/>
                  <a:t>For example, a real encryption scheme should explain </a:t>
                </a:r>
                <a:r>
                  <a:rPr lang="en-US" dirty="0">
                    <a:solidFill>
                      <a:schemeClr val="accent1"/>
                    </a:solidFill>
                  </a:rPr>
                  <a:t>how to generate keys</a:t>
                </a:r>
              </a:p>
              <a:p>
                <a:r>
                  <a:rPr lang="en-US" dirty="0"/>
                  <a:t>Nevertheless, the main message is accurate: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secure public-key encryption is impossible!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B299B-FE73-2019-5185-21D95AF4D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693" y="1825624"/>
                <a:ext cx="11247929" cy="4453795"/>
              </a:xfrm>
              <a:blipFill>
                <a:blip r:embed="rId3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59CB-1BD1-C6AA-4CCD-7A857E17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96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9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191962</TotalTime>
  <Words>1312</Words>
  <Application>Microsoft Office PowerPoint</Application>
  <PresentationFormat>Widescreen</PresentationFormat>
  <Paragraphs>159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Secure communication</vt:lpstr>
      <vt:lpstr>Public-key encryption</vt:lpstr>
      <vt:lpstr>Public-key encryption scheme</vt:lpstr>
      <vt:lpstr>If Eve is computationally unbounded</vt:lpstr>
      <vt:lpstr>What if Eve is computationally bounded?</vt:lpstr>
      <vt:lpstr>Cryptography and "P" vs. "NP"</vt:lpstr>
      <vt:lpstr>Cryptography and "P" vs. "NP"</vt:lpstr>
      <vt:lpstr>Cryptography and "P" vs. "NP"</vt:lpstr>
      <vt:lpstr>Cryptography and "P" vs. "NP"</vt:lpstr>
      <vt:lpstr>Prime numbers and prime factors</vt:lpstr>
      <vt:lpstr>Complexity of primality testing</vt:lpstr>
      <vt:lpstr>Complexity of factoring integers</vt:lpstr>
      <vt:lpstr>Complexity of factoring integers</vt:lpstr>
      <vt:lpstr>PowerPoint Presentation</vt:lpstr>
      <vt:lpstr>Complexity of factoring integers</vt:lpstr>
      <vt:lpstr>The complexity class "coNP"</vt:lpstr>
      <vt:lpstr>The complexity class "coNP"</vt:lpstr>
      <vt:lpstr>The complexity class "coNP"</vt:lpstr>
      <vt:lpstr>The complexity class "coNP"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469</cp:revision>
  <dcterms:created xsi:type="dcterms:W3CDTF">2022-12-12T23:26:37Z</dcterms:created>
  <dcterms:modified xsi:type="dcterms:W3CDTF">2024-02-19T16:55:59Z</dcterms:modified>
</cp:coreProperties>
</file>