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00" r:id="rId2"/>
    <p:sldId id="776" r:id="rId3"/>
    <p:sldId id="825" r:id="rId4"/>
    <p:sldId id="802" r:id="rId5"/>
    <p:sldId id="830" r:id="rId6"/>
    <p:sldId id="832" r:id="rId7"/>
    <p:sldId id="831" r:id="rId8"/>
    <p:sldId id="833" r:id="rId9"/>
    <p:sldId id="834" r:id="rId10"/>
    <p:sldId id="447" r:id="rId11"/>
    <p:sldId id="792" r:id="rId12"/>
    <p:sldId id="753" r:id="rId13"/>
    <p:sldId id="863" r:id="rId14"/>
    <p:sldId id="469" r:id="rId15"/>
    <p:sldId id="805" r:id="rId16"/>
    <p:sldId id="757" r:id="rId17"/>
    <p:sldId id="806" r:id="rId18"/>
    <p:sldId id="813" r:id="rId19"/>
    <p:sldId id="754" r:id="rId20"/>
    <p:sldId id="810" r:id="rId21"/>
    <p:sldId id="793" r:id="rId22"/>
    <p:sldId id="448" r:id="rId23"/>
    <p:sldId id="449" r:id="rId24"/>
    <p:sldId id="868" r:id="rId25"/>
    <p:sldId id="450" r:id="rId26"/>
    <p:sldId id="451" r:id="rId27"/>
    <p:sldId id="452" r:id="rId28"/>
    <p:sldId id="453" r:id="rId29"/>
    <p:sldId id="454" r:id="rId30"/>
    <p:sldId id="455" r:id="rId31"/>
    <p:sldId id="814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 varScale="1">
        <p:scale>
          <a:sx n="109" d="100"/>
          <a:sy n="109" d="100"/>
        </p:scale>
        <p:origin x="38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5AF2-FAC1-9749-ECBE-883E0E93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and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4A427-FEAF-053F-4C24-55502625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  <a:r>
                  <a:rPr lang="en-US" dirty="0"/>
                  <a:t> 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Otherwise,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4A427-FEAF-053F-4C24-55502625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CBAFC-B355-450D-7FF6-0F0B6137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2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50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E8A8-F767-8302-7538-D96D95934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951-2DB3-596E-504E-2264FF3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758A2-88B1-2B3C-44CE-F8EE676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8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DE14-1912-605F-F722-04A4FB76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2951"/>
            <a:ext cx="10515600" cy="1325563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4CBE0-CB37-8F58-B0CB-2A79B521AF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366" y="1538515"/>
                <a:ext cx="11267267" cy="49523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forward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backward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ones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integer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94CBE0-CB37-8F58-B0CB-2A79B521A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366" y="1538515"/>
                <a:ext cx="11267267" cy="49523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527-46C6-2CD5-A889-80249A62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869283-CF98-BCF8-0569-3F4267D891A9}"/>
              </a:ext>
            </a:extLst>
          </p:cNvPr>
          <p:cNvGrpSpPr/>
          <p:nvPr/>
        </p:nvGrpSpPr>
        <p:grpSpPr>
          <a:xfrm>
            <a:off x="2767809" y="3987675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EDE1E5-1ADE-1E9D-EE91-1BA893FC609B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EF2AF7A2-1E9F-832D-663A-B5B22F37EBFD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Out of those three languages, how many are decidable?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2F4EB6-64ED-BF84-445A-0DB702B5FAF9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17" name="Hexagon 16">
            <a:extLst>
              <a:ext uri="{FF2B5EF4-FFF2-40B4-BE49-F238E27FC236}">
                <a16:creationId xmlns:a16="http://schemas.microsoft.com/office/drawing/2014/main" id="{C3BD6129-8CC6-6843-EEEC-E40B08FC645C}"/>
              </a:ext>
            </a:extLst>
          </p:cNvPr>
          <p:cNvSpPr/>
          <p:nvPr/>
        </p:nvSpPr>
        <p:spPr>
          <a:xfrm>
            <a:off x="2854002" y="554102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Two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5C6E55F-8A92-C0A3-028D-A05FEDE81519}"/>
              </a:ext>
            </a:extLst>
          </p:cNvPr>
          <p:cNvSpPr/>
          <p:nvPr/>
        </p:nvSpPr>
        <p:spPr>
          <a:xfrm>
            <a:off x="2854002" y="481759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Zero</a:t>
            </a: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BBC9B7F3-A275-98FC-F890-70F535CFFE0B}"/>
              </a:ext>
            </a:extLst>
          </p:cNvPr>
          <p:cNvSpPr/>
          <p:nvPr/>
        </p:nvSpPr>
        <p:spPr>
          <a:xfrm>
            <a:off x="6409708" y="481759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One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1F17366-CBF5-3B31-F09C-534B987787B3}"/>
              </a:ext>
            </a:extLst>
          </p:cNvPr>
          <p:cNvSpPr/>
          <p:nvPr/>
        </p:nvSpPr>
        <p:spPr>
          <a:xfrm>
            <a:off x="6409708" y="554102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Three</a:t>
            </a:r>
          </a:p>
        </p:txBody>
      </p:sp>
    </p:spTree>
    <p:extLst>
      <p:ext uri="{BB962C8B-B14F-4D97-AF65-F5344CB8AC3E}">
        <p14:creationId xmlns:p14="http://schemas.microsoft.com/office/powerpoint/2010/main" val="16096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Is </a:t>
            </a:r>
            <a:r>
              <a:rPr lang="en-US" sz="5400" b="1" dirty="0">
                <a:solidFill>
                  <a:schemeClr val="accent1"/>
                </a:solidFill>
              </a:rPr>
              <a:t>every</a:t>
            </a:r>
            <a:r>
              <a:rPr lang="en-US" sz="5400" b="1" dirty="0"/>
              <a:t> language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2749-C205-C0BE-0164-D5895F18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6BEC-DEA5-CDFB-C313-55619CA4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3973285"/>
            <a:ext cx="11179628" cy="2203677"/>
          </a:xfrm>
        </p:spPr>
        <p:txBody>
          <a:bodyPr/>
          <a:lstStyle/>
          <a:p>
            <a:r>
              <a:rPr lang="en-US" dirty="0"/>
              <a:t>To prove this theorem, we need to rule out all possible Turing machines!</a:t>
            </a:r>
          </a:p>
          <a:p>
            <a:r>
              <a:rPr lang="en-US" dirty="0"/>
              <a:t>How can we possibly do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93313-F289-D56F-19C5-0CB5920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8C772-6E6F-6AEE-2483-74B0D3981BA8}"/>
              </a:ext>
            </a:extLst>
          </p:cNvPr>
          <p:cNvSpPr/>
          <p:nvPr/>
        </p:nvSpPr>
        <p:spPr>
          <a:xfrm>
            <a:off x="2070743" y="2004569"/>
            <a:ext cx="8050513" cy="1143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Theorem: </a:t>
            </a:r>
            <a:r>
              <a:rPr lang="en-US" sz="2800" dirty="0">
                <a:solidFill>
                  <a:schemeClr val="tx1"/>
                </a:solidFill>
              </a:rPr>
              <a:t>There exists an </a:t>
            </a:r>
            <a:r>
              <a:rPr lang="en-US" sz="2800" dirty="0">
                <a:solidFill>
                  <a:schemeClr val="accent1"/>
                </a:solidFill>
              </a:rPr>
              <a:t>undecidable</a:t>
            </a:r>
            <a:r>
              <a:rPr lang="en-US" sz="2800" dirty="0">
                <a:solidFill>
                  <a:schemeClr val="tx1"/>
                </a:solidFill>
              </a:rPr>
              <a:t> language.</a:t>
            </a:r>
          </a:p>
        </p:txBody>
      </p:sp>
    </p:spTree>
    <p:extLst>
      <p:ext uri="{BB962C8B-B14F-4D97-AF65-F5344CB8AC3E}">
        <p14:creationId xmlns:p14="http://schemas.microsoft.com/office/powerpoint/2010/main" val="57496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5D3A-B89E-6319-52A2-3E314379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liar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D655-9FBD-0814-1144-BFE832F4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86C0E-8268-3678-070C-36085B5C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F01EBF-BAA2-D2BF-4228-5B5F728CF365}"/>
              </a:ext>
            </a:extLst>
          </p:cNvPr>
          <p:cNvGrpSpPr/>
          <p:nvPr/>
        </p:nvGrpSpPr>
        <p:grpSpPr>
          <a:xfrm>
            <a:off x="2374328" y="2231815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BB36F3-DC22-EE81-4817-E9565829712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8CB69E5C-C53F-2AD7-9601-8491ECEC723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Are you selecting </a:t>
              </a:r>
              <a:r>
                <a:rPr lang="en-US" b="1" dirty="0">
                  <a:solidFill>
                    <a:schemeClr val="tx1"/>
                  </a:solidFill>
                </a:rPr>
                <a:t>option B as your answer to this question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26522C-C92D-648F-DC43-B2222FB5F71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2172809F-A735-64AF-DB73-B73B412F7054}"/>
              </a:ext>
            </a:extLst>
          </p:cNvPr>
          <p:cNvSpPr/>
          <p:nvPr/>
        </p:nvSpPr>
        <p:spPr>
          <a:xfrm>
            <a:off x="2460521" y="378516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198C84B9-AAB3-95E7-2A57-62C5C50A2D96}"/>
              </a:ext>
            </a:extLst>
          </p:cNvPr>
          <p:cNvSpPr/>
          <p:nvPr/>
        </p:nvSpPr>
        <p:spPr>
          <a:xfrm>
            <a:off x="2460521" y="306173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43D9849-45E7-326D-2ACD-5368126BDDB9}"/>
              </a:ext>
            </a:extLst>
          </p:cNvPr>
          <p:cNvSpPr/>
          <p:nvPr/>
        </p:nvSpPr>
        <p:spPr>
          <a:xfrm>
            <a:off x="6009668" y="378516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1BEE2044-AA67-4F35-18A8-1C6C01B70E60}"/>
              </a:ext>
            </a:extLst>
          </p:cNvPr>
          <p:cNvSpPr/>
          <p:nvPr/>
        </p:nvSpPr>
        <p:spPr>
          <a:xfrm>
            <a:off x="6009668" y="306173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No</a:t>
            </a:r>
          </a:p>
        </p:txBody>
      </p:sp>
    </p:spTree>
    <p:extLst>
      <p:ext uri="{BB962C8B-B14F-4D97-AF65-F5344CB8AC3E}">
        <p14:creationId xmlns:p14="http://schemas.microsoft.com/office/powerpoint/2010/main" val="205099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90C4-E015-FF42-7EDB-E4A8D47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E8581-8656-097A-98B6-0AB2A5067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1632"/>
              </a:xfrm>
            </p:spPr>
            <p:txBody>
              <a:bodyPr/>
              <a:lstStyle/>
              <a:p>
                <a:r>
                  <a:rPr lang="en-US" dirty="0"/>
                  <a:t>Plan: We will construct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such that trying to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creates a liar paradox</a:t>
                </a:r>
              </a:p>
              <a:p>
                <a:r>
                  <a:rPr lang="en-US" dirty="0"/>
                  <a:t>Key idea: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encoded as a binary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“Code as data”</a:t>
                </a:r>
              </a:p>
              <a:p>
                <a:pPr lvl="1"/>
                <a:r>
                  <a:rPr lang="en-US" dirty="0"/>
                  <a:t>We’ll discuss this in more detail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E8581-8656-097A-98B6-0AB2A5067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163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33BDC-6A44-D21F-28F6-4947F46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D9D-C97D-B36B-62FC-059D0F55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analyzing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FCFD6-0D24-C2AC-50D2-D53A16A61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After encoding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as a binary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…</a:t>
                </a:r>
              </a:p>
              <a:p>
                <a:r>
                  <a:rPr lang="en-US" dirty="0"/>
                  <a:t>We can use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as the </a:t>
                </a:r>
                <a:r>
                  <a:rPr lang="en-US" dirty="0">
                    <a:solidFill>
                      <a:schemeClr val="accent1"/>
                    </a:solidFill>
                  </a:rPr>
                  <a:t>input for another Turing machine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Compilers, syntax highlighting, linters…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8FCFD6-0D24-C2AC-50D2-D53A16A61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87DE-0E72-4300-1595-59948A2F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132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8E955-3E3D-F712-BDEA-A04DBC21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816"/>
            <a:ext cx="10515600" cy="1325563"/>
          </a:xfrm>
        </p:spPr>
        <p:txBody>
          <a:bodyPr/>
          <a:lstStyle/>
          <a:p>
            <a:r>
              <a:rPr lang="en-US" dirty="0"/>
              <a:t>Self-rejecting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BCCE5-8102-2F9F-A6E6-D27A89A8D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174" y="1532965"/>
                <a:ext cx="11701699" cy="53250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TM</a:t>
                </a:r>
              </a:p>
              <a:p>
                <a:r>
                  <a:rPr lang="en-US" dirty="0"/>
                  <a:t>A strange-but-legal thing we can do: </a:t>
                </a:r>
                <a:r>
                  <a:rPr lang="en-US" dirty="0">
                    <a:solidFill>
                      <a:schemeClr val="accent1"/>
                    </a:solidFill>
                  </a:rPr>
                  <a:t>Run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Three possibilities: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self-rejecting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BCCE5-8102-2F9F-A6E6-D27A89A8D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174" y="1532965"/>
                <a:ext cx="11701699" cy="5325035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0BDD6-6AEA-0A09-8132-DAAA066C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A drawing of a snake with a red and green tail&#10;&#10;Description automatically generated">
            <a:extLst>
              <a:ext uri="{FF2B5EF4-FFF2-40B4-BE49-F238E27FC236}">
                <a16:creationId xmlns:a16="http://schemas.microsoft.com/office/drawing/2014/main" id="{3152A0D8-395B-8551-F7BC-9B06A8A8E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950" y="331817"/>
            <a:ext cx="3329161" cy="33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E070754E-375E-F777-503C-7F72DC927CC3}"/>
              </a:ext>
            </a:extLst>
          </p:cNvPr>
          <p:cNvSpPr/>
          <p:nvPr/>
        </p:nvSpPr>
        <p:spPr>
          <a:xfrm>
            <a:off x="6096000" y="3086254"/>
            <a:ext cx="2006009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97740" y="1890193"/>
            <a:ext cx="2712614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7384-B77E-21AE-7DEF-7C379E7A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617"/>
            <a:ext cx="10515600" cy="1325563"/>
          </a:xfrm>
        </p:spPr>
        <p:txBody>
          <a:bodyPr/>
          <a:lstStyle/>
          <a:p>
            <a:r>
              <a:rPr lang="en-US" dirty="0"/>
              <a:t>Self-rejecting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F5013-4792-0A84-E321-A3E58C21C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319" y="1690687"/>
                <a:ext cx="12007361" cy="50976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self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rejecting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Turing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machine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3F5013-4792-0A84-E321-A3E58C21C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19" y="1690687"/>
                <a:ext cx="12007361" cy="5097673"/>
              </a:xfr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172ED-235C-78C0-99A5-B558D82F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27BB8F-94BE-F9D8-CCB8-6707286FFE69}"/>
                  </a:ext>
                </a:extLst>
              </p:cNvPr>
              <p:cNvSpPr/>
              <p:nvPr/>
            </p:nvSpPr>
            <p:spPr>
              <a:xfrm>
                <a:off x="2606600" y="2665830"/>
                <a:ext cx="6978798" cy="11433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is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27BB8F-94BE-F9D8-CCB8-6707286FF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600" y="2665830"/>
                <a:ext cx="6978798" cy="1143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2FBF89-9134-9B86-A6F8-A78EE624E61A}"/>
                  </a:ext>
                </a:extLst>
              </p:cNvPr>
              <p:cNvSpPr/>
              <p:nvPr/>
            </p:nvSpPr>
            <p:spPr>
              <a:xfrm>
                <a:off x="589083" y="4020232"/>
                <a:ext cx="11013832" cy="24706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Proof:</a:t>
                </a:r>
                <a:r>
                  <a:rPr lang="en-US" sz="2400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any TM. We’ll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does not decide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ought 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accept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❌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doesn’t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ought to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reject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❌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In either case,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does the wrong thing!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2FBF89-9134-9B86-A6F8-A78EE624E6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3" y="4020232"/>
                <a:ext cx="11013832" cy="2470612"/>
              </a:xfrm>
              <a:prstGeom prst="rect">
                <a:avLst/>
              </a:prstGeom>
              <a:blipFill>
                <a:blip r:embed="rId4"/>
                <a:stretch>
                  <a:fillRect l="-830" r="-111" b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9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949E-244D-E752-9873-ADCE6146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CE9E0-0C67-97A9-8287-940F0DE2D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825625"/>
                <a:ext cx="10934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proved that there does not exist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OBJECTION:</a:t>
                </a:r>
                <a:r>
                  <a:rPr lang="en-US" dirty="0"/>
                  <a:t> “Yeah, but I don’t particularly care about Turing machines. Is there some </a:t>
                </a:r>
                <a:r>
                  <a:rPr lang="en-US" dirty="0">
                    <a:solidFill>
                      <a:schemeClr val="accent1"/>
                    </a:solidFill>
                  </a:rPr>
                  <a:t>other type of algorithm</a:t>
                </a:r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?”</a:t>
                </a:r>
              </a:p>
              <a:p>
                <a:r>
                  <a:rPr lang="en-US" b="1" dirty="0"/>
                  <a:t>RESPONSE:</a:t>
                </a:r>
                <a:r>
                  <a:rPr lang="en-US" dirty="0"/>
                  <a:t> The Church-Turing Thesis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CE9E0-0C67-97A9-8287-940F0DE2D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825625"/>
                <a:ext cx="10934700" cy="4351338"/>
              </a:xfr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80E57-BCD4-295C-F98C-EC93F56A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84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EF59-71D8-CB54-2D25-03C913DF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E97F8-8513-EE4C-8C86-EAA664431F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Church-Turing thesis says that the Turing machine model is a </a:t>
                </a:r>
                <a:r>
                  <a:rPr lang="en-US" dirty="0">
                    <a:solidFill>
                      <a:schemeClr val="accent1"/>
                    </a:solidFill>
                  </a:rPr>
                  <a:t>“correct” way of modeling arbitrary computation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thesis says that the </a:t>
                </a:r>
                <a:r>
                  <a:rPr lang="en-US" dirty="0">
                    <a:solidFill>
                      <a:schemeClr val="accent1"/>
                    </a:solidFill>
                  </a:rPr>
                  <a:t>informal</a:t>
                </a:r>
                <a:r>
                  <a:rPr lang="en-US" dirty="0"/>
                  <a:t> concept of an “algorithm” is successfully captured by the </a:t>
                </a:r>
                <a:r>
                  <a:rPr lang="en-US" dirty="0">
                    <a:solidFill>
                      <a:schemeClr val="accent1"/>
                    </a:solidFill>
                  </a:rPr>
                  <a:t>rigorous definition</a:t>
                </a:r>
                <a:r>
                  <a:rPr lang="en-US" dirty="0"/>
                  <a:t> of a Turing machine</a:t>
                </a:r>
              </a:p>
              <a:p>
                <a:r>
                  <a:rPr lang="en-US" dirty="0"/>
                  <a:t>Consequence: It is </a:t>
                </a:r>
                <a:r>
                  <a:rPr lang="en-US" dirty="0">
                    <a:solidFill>
                      <a:schemeClr val="accent1"/>
                    </a:solidFill>
                  </a:rPr>
                  <a:t>really, truly impossible </a:t>
                </a:r>
                <a:r>
                  <a:rPr lang="en-US" dirty="0"/>
                  <a:t>to design an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or any other undecidable language!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E97F8-8513-EE4C-8C86-EAA664431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83B0-69CB-B40D-43C5-A9B061E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8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947CB83-B657-D80B-2216-375394B67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72A5-E4CC-8B4E-26A3-09045AE1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837CE-F348-BFFF-557D-8A20758F9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837CE-F348-BFFF-557D-8A20758F9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D4E08-6283-EF18-64F9-4AD30DD9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5D069C-D9B8-E61B-E6FA-DD7190A05D1E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5D069C-D9B8-E61B-E6FA-DD7190A05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C8C31D1-FC80-44E5-1157-630C92D3810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1990A7-9C13-2F74-1D61-C7CEC03379AD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92678-0696-8CA6-44FD-0D8DCCEE7407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A1176-E27E-B824-35F8-A16116057FA0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156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358-514B-9A67-316A-34BEB5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258"/>
            <a:ext cx="10515600" cy="954532"/>
          </a:xfrm>
        </p:spPr>
        <p:txBody>
          <a:bodyPr/>
          <a:lstStyle/>
          <a:p>
            <a:r>
              <a:rPr lang="en-US" dirty="0"/>
              <a:t>Are Turing machines too powerful?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29BC-B44F-A6BE-63CD-02ECC3C16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898" y="1849347"/>
                <a:ext cx="11495209" cy="50066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OBJECTION: </a:t>
                </a:r>
                <a:r>
                  <a:rPr lang="en-US" dirty="0"/>
                  <a:t>“The Turing machine’s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 tape</a:t>
                </a:r>
                <a:r>
                  <a:rPr lang="en-US" dirty="0"/>
                  <a:t> is unrealistic!”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RESPONSE 1: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some language, then on any </a:t>
                </a:r>
                <a:r>
                  <a:rPr lang="en-US" dirty="0">
                    <a:solidFill>
                      <a:schemeClr val="accent1"/>
                    </a:solidFill>
                  </a:rPr>
                  <a:t>particular</a:t>
                </a:r>
                <a:r>
                  <a:rPr lang="en-US" dirty="0"/>
                  <a:t>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only uses a </a:t>
                </a:r>
                <a:r>
                  <a:rPr lang="en-US" dirty="0">
                    <a:solidFill>
                      <a:schemeClr val="accent1"/>
                    </a:solidFill>
                  </a:rPr>
                  <a:t>finite</a:t>
                </a:r>
                <a:r>
                  <a:rPr lang="en-US" dirty="0"/>
                  <a:t> amount of space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RESPONSE 2: </a:t>
                </a:r>
                <a:r>
                  <a:rPr lang="en-US" dirty="0"/>
                  <a:t>We are studying </a:t>
                </a:r>
                <a:r>
                  <a:rPr lang="en-US" dirty="0">
                    <a:solidFill>
                      <a:schemeClr val="accent1"/>
                    </a:solidFill>
                  </a:rPr>
                  <a:t>idealized</a:t>
                </a:r>
                <a:r>
                  <a:rPr lang="en-US" dirty="0"/>
                  <a:t> computation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RESPONSE 3: </a:t>
                </a:r>
                <a:r>
                  <a:rPr lang="en-US" dirty="0"/>
                  <a:t>We’re especially focused on </a:t>
                </a:r>
                <a:r>
                  <a:rPr lang="en-US" dirty="0">
                    <a:solidFill>
                      <a:schemeClr val="accent1"/>
                    </a:solidFill>
                  </a:rPr>
                  <a:t>impossibility</a:t>
                </a:r>
                <a:r>
                  <a:rPr lang="en-US" dirty="0"/>
                  <a:t> results, so it’s better to err on the side of making the model extra powerful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29BC-B44F-A6BE-63CD-02ECC3C16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898" y="1849347"/>
                <a:ext cx="11495209" cy="5006621"/>
              </a:xfrm>
              <a:blipFill>
                <a:blip r:embed="rId2"/>
                <a:stretch>
                  <a:fillRect l="-954" r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20FB4-1B08-3EFB-BA7D-F349F7C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9D0A39-4E19-7860-9561-605E58BB69B1}"/>
                  </a:ext>
                </a:extLst>
              </p:cNvPr>
              <p:cNvSpPr txBox="1"/>
              <p:nvPr/>
            </p:nvSpPr>
            <p:spPr>
              <a:xfrm>
                <a:off x="9383764" y="0"/>
                <a:ext cx="2380343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138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9D0A39-4E19-7860-9561-605E58BB6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764" y="0"/>
                <a:ext cx="2380343" cy="22159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EAB-03D9-9024-91E7-B9D5A13F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Turing machines powerful enough?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OBJECTION:</a:t>
                </a:r>
                <a:r>
                  <a:rPr lang="en-US" dirty="0"/>
                  <a:t> “To encompass all possible algorithms, we should add various </a:t>
                </a:r>
                <a:r>
                  <a:rPr lang="en-US" dirty="0">
                    <a:solidFill>
                      <a:schemeClr val="accent1"/>
                    </a:solidFill>
                  </a:rPr>
                  <a:t>bells and whistles</a:t>
                </a:r>
                <a:r>
                  <a:rPr lang="en-US" dirty="0"/>
                  <a:t> to the Turing machine model.”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</a:t>
                </a:r>
                <a:r>
                  <a:rPr lang="en-US" dirty="0">
                    <a:solidFill>
                      <a:schemeClr val="accent1"/>
                    </a:solidFill>
                  </a:rPr>
                  <a:t>Left-Right-Stationary Turing Machine</a:t>
                </a:r>
                <a:r>
                  <a:rPr lang="en-US" dirty="0"/>
                  <a:t>: Like an ordinary Turing machine, except it has a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means the head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move </a:t>
                </a:r>
                <a:r>
                  <a:rPr lang="en-US" dirty="0"/>
                  <a:t>in this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step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Rigorously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accepting, rejecting,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6835E-1127-7CA1-C8BD-5455CF3BB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1839" y="1690687"/>
                <a:ext cx="11621729" cy="5034578"/>
              </a:xfrm>
              <a:blipFill>
                <a:blip r:embed="rId2"/>
                <a:stretch>
                  <a:fillRect l="-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F29F-C483-4749-F260-E7B93847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7E5FBB-8CE8-56C6-EEE6-E36563720F26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7" name="Picture 6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9890B74D-BDBD-D31F-4D07-71262DAD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D0F442-14BA-6515-995C-A3EAD020198C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991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2D72-B2CA-F959-337C-9492F3A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8E59-FBE0-9F2C-3518-0ADB73872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30" y="1825625"/>
            <a:ext cx="11085816" cy="4351338"/>
          </a:xfrm>
        </p:spPr>
        <p:txBody>
          <a:bodyPr>
            <a:normAutofit/>
          </a:bodyPr>
          <a:lstStyle/>
          <a:p>
            <a:r>
              <a:rPr lang="en-US" dirty="0"/>
              <a:t>The left-right-stationary Turing machine model is </a:t>
            </a:r>
            <a:r>
              <a:rPr lang="en-US" dirty="0">
                <a:solidFill>
                  <a:schemeClr val="accent1"/>
                </a:solidFill>
              </a:rPr>
              <a:t>still realistic</a:t>
            </a:r>
            <a:r>
              <a:rPr lang="en-US" dirty="0"/>
              <a:t>, even though we added an extra feature</a:t>
            </a:r>
          </a:p>
          <a:p>
            <a:r>
              <a:rPr lang="en-US" dirty="0"/>
              <a:t>Is it a counterexample to the Church-Turing thesis?</a:t>
            </a:r>
          </a:p>
          <a:p>
            <a:r>
              <a:rPr lang="en-US" dirty="0"/>
              <a:t>No!</a:t>
            </a:r>
          </a:p>
          <a:p>
            <a:r>
              <a:rPr lang="en-US" dirty="0"/>
              <a:t>Let’s prove that the left-right-stationary Turing machine model is </a:t>
            </a:r>
            <a:r>
              <a:rPr lang="en-US" dirty="0">
                <a:solidFill>
                  <a:schemeClr val="accent1"/>
                </a:solidFill>
              </a:rPr>
              <a:t>equivalent</a:t>
            </a:r>
            <a:r>
              <a:rPr lang="en-US" dirty="0"/>
              <a:t> to the original Turing machine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E8D8-98F8-DCC3-23FC-472CFA5B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13450F-D663-21A8-FFBA-8593DC764D5C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6" name="Picture 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18D3B26E-BDFB-CD7B-B460-8C30B67B6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88A244-5DF8-B533-16B4-81AD9A57CC6B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305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693-1A01-F934-8E25-74B00BA1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(3 slides) The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/>
                  <a:t>” direction is trivial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0726-E182-314E-B246-B70037C7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/>
              <p:nvPr/>
            </p:nvSpPr>
            <p:spPr>
              <a:xfrm>
                <a:off x="1150706" y="2878416"/>
                <a:ext cx="9340175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left-right-stationary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7D23E7-4608-6A2E-E702-4391F740D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06" y="2878416"/>
                <a:ext cx="9340175" cy="1814242"/>
              </a:xfrm>
              <a:prstGeom prst="rect">
                <a:avLst/>
              </a:prstGeom>
              <a:blipFill>
                <a:blip r:embed="rId3"/>
                <a:stretch>
                  <a:fillRect l="-1173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A15F0FB-DD44-D8C1-2300-567C5BB66D95}"/>
              </a:ext>
            </a:extLst>
          </p:cNvPr>
          <p:cNvSpPr txBox="1"/>
          <p:nvPr/>
        </p:nvSpPr>
        <p:spPr>
          <a:xfrm>
            <a:off x="9741738" y="490044"/>
            <a:ext cx="1053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🔔</a:t>
            </a:r>
          </a:p>
        </p:txBody>
      </p:sp>
      <p:pic>
        <p:nvPicPr>
          <p:cNvPr id="9" name="Picture 8" descr="A close-up of a whistle&#10;&#10;AI-generated content may be incorrect.">
            <a:extLst>
              <a:ext uri="{FF2B5EF4-FFF2-40B4-BE49-F238E27FC236}">
                <a16:creationId xmlns:a16="http://schemas.microsoft.com/office/drawing/2014/main" id="{CEDB782B-4DDB-36DE-310B-8CD3B646F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18" y="633418"/>
            <a:ext cx="1053943" cy="6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693-1A01-F934-8E25-74B00BA1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609" y="1690688"/>
                <a:ext cx="11006192" cy="4800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 of the proof of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” direction: Simulate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by doing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followed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Details: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left‑right‑stationary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New TM: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New set of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ba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, i.e., two disjoint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A1F83-B7C4-29C9-DF6D-B4E683C0B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609" y="1690688"/>
                <a:ext cx="11006192" cy="4800155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E0726-E182-314E-B246-B70037C7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1D259-211C-CD39-B156-2EB6DCED0DF7}"/>
              </a:ext>
            </a:extLst>
          </p:cNvPr>
          <p:cNvSpPr txBox="1"/>
          <p:nvPr/>
        </p:nvSpPr>
        <p:spPr>
          <a:xfrm>
            <a:off x="9741738" y="490044"/>
            <a:ext cx="1053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🔔</a:t>
            </a:r>
          </a:p>
        </p:txBody>
      </p:sp>
      <p:pic>
        <p:nvPicPr>
          <p:cNvPr id="9" name="Picture 8" descr="A close-up of a whistle&#10;&#10;AI-generated content may be incorrect.">
            <a:extLst>
              <a:ext uri="{FF2B5EF4-FFF2-40B4-BE49-F238E27FC236}">
                <a16:creationId xmlns:a16="http://schemas.microsoft.com/office/drawing/2014/main" id="{065F2213-83C3-C742-E704-71352866B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18" y="633418"/>
            <a:ext cx="1053943" cy="63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275-BE8B-35FB-08DC-6B03BC34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 mathematical model of what it means to “</a:t>
                </a:r>
                <a:r>
                  <a:rPr lang="en-US" dirty="0">
                    <a:solidFill>
                      <a:schemeClr val="accent1"/>
                    </a:solidFill>
                  </a:rPr>
                  <a:t>solve a problem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22C5-ABC5-315D-CCA7-DF04614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9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3F41-FD02-AE87-C54F-18F9D86D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Left-right-stationary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D4840-CC16-F1E3-492E-9696DE44D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3107"/>
                <a:ext cx="10515600" cy="49553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New transition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 given by: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Exercise: Rigorously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ED4840-CC16-F1E3-492E-9696DE44D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3107"/>
                <a:ext cx="10515600" cy="49553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59BA6-46BC-1E0B-3C6D-7A346E19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BD75E0-21D0-F298-D090-90A6435FB71B}"/>
              </a:ext>
            </a:extLst>
          </p:cNvPr>
          <p:cNvGrpSpPr/>
          <p:nvPr/>
        </p:nvGrpSpPr>
        <p:grpSpPr>
          <a:xfrm>
            <a:off x="9871295" y="490044"/>
            <a:ext cx="1988866" cy="923330"/>
            <a:chOff x="9871295" y="490044"/>
            <a:chExt cx="1988866" cy="923330"/>
          </a:xfrm>
        </p:grpSpPr>
        <p:pic>
          <p:nvPicPr>
            <p:cNvPr id="6" name="Picture 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F1672957-6F57-64D9-9FC5-D628267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CCF606-D9AE-08E1-EA49-13742801AA42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47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BAB2CA2-EBF9-0793-930B-7F9F3696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F767-4C40-13A5-2C47-D9D01393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56B58-F46D-492B-F0E9-76096D620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56B58-F46D-492B-F0E9-76096D620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E2603-8679-BC0C-D8FA-80646522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6F0F0A-5F7B-E12C-44FC-D32ABA9B4A63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6F0F0A-5F7B-E12C-44FC-D32ABA9B4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E3B3984-A1B7-E997-E027-8CF75DC2653E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4DCC7-F154-C3D3-48B7-104E92F8374B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F9118B-D646-DAE5-094B-F4D917A93C86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20AB5B-BDBA-D621-0187-E6E1102CBA3A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14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D121-764D-4E02-2AFD-940A1888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82"/>
            <a:ext cx="10515600" cy="1325563"/>
          </a:xfrm>
        </p:spPr>
        <p:txBody>
          <a:bodyPr/>
          <a:lstStyle/>
          <a:p>
            <a:r>
              <a:rPr lang="en-US" dirty="0"/>
              <a:t>Invalid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F418F-2F26-C057-6658-2B30E36A2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3946"/>
                <a:ext cx="11168744" cy="50768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it is connected”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connected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graph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Suppose we want to </a:t>
                </a:r>
                <a:r>
                  <a:rPr lang="en-US" dirty="0">
                    <a:solidFill>
                      <a:schemeClr val="accent1"/>
                    </a:solidFill>
                  </a:rPr>
                  <a:t>decide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CONNECTED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are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graph, we should accept</a:t>
                </a:r>
              </a:p>
              <a:p>
                <a:r>
                  <a:rPr lang="en-US" dirty="0"/>
                  <a:t>If we are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disconnected graph, we should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F418F-2F26-C057-6658-2B30E36A2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3946"/>
                <a:ext cx="11168744" cy="5076898"/>
              </a:xfrm>
              <a:blipFill>
                <a:blip r:embed="rId2"/>
                <a:stretch>
                  <a:fillRect l="-983" b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C053-B72C-57C2-3E30-08AF8EF6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615A53-A3EB-EE88-DB00-F6708AB510EC}"/>
              </a:ext>
            </a:extLst>
          </p:cNvPr>
          <p:cNvGrpSpPr/>
          <p:nvPr/>
        </p:nvGrpSpPr>
        <p:grpSpPr>
          <a:xfrm>
            <a:off x="253879" y="4055718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813DBF-6582-94F3-0FAF-54110F768FD9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8D85F36F-1AC0-E73A-C7D3-9F9E749E1D74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if we are given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that is not the encoding of any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graph?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8D85F36F-1AC0-E73A-C7D3-9F9E749E1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 t="-5714" b="-15238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87C1EF-7F28-D14E-5F7F-0AFBD79361DE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C78CA430-214D-BD23-9FE3-32DC0715DD8C}"/>
              </a:ext>
            </a:extLst>
          </p:cNvPr>
          <p:cNvSpPr/>
          <p:nvPr/>
        </p:nvSpPr>
        <p:spPr>
          <a:xfrm>
            <a:off x="340072" y="5609063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We can accept or reject, but we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must not loop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054E6B4-DD37-D609-4C6C-380482C74120}"/>
              </a:ext>
            </a:extLst>
          </p:cNvPr>
          <p:cNvSpPr/>
          <p:nvPr/>
        </p:nvSpPr>
        <p:spPr>
          <a:xfrm>
            <a:off x="340072" y="488563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This situation cannot occur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7AC6B86-3DC2-DFE5-64A6-823FC23F9AA8}"/>
              </a:ext>
            </a:extLst>
          </p:cNvPr>
          <p:cNvSpPr/>
          <p:nvPr/>
        </p:nvSpPr>
        <p:spPr>
          <a:xfrm>
            <a:off x="3895778" y="488563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It doesn’t matter what we do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BC22E35-C56B-0DE5-62F1-E538B120960A}"/>
              </a:ext>
            </a:extLst>
          </p:cNvPr>
          <p:cNvSpPr/>
          <p:nvPr/>
        </p:nvSpPr>
        <p:spPr>
          <a:xfrm>
            <a:off x="3895778" y="5609063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We must reject</a:t>
            </a:r>
          </a:p>
        </p:txBody>
      </p:sp>
    </p:spTree>
    <p:extLst>
      <p:ext uri="{BB962C8B-B14F-4D97-AF65-F5344CB8AC3E}">
        <p14:creationId xmlns:p14="http://schemas.microsoft.com/office/powerpoint/2010/main" val="7182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17920-4984-0571-9E40-8D76D5F21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2B85-589D-DAF0-7191-E96AC602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439"/>
            <a:ext cx="3588657" cy="1325563"/>
          </a:xfrm>
        </p:spPr>
        <p:txBody>
          <a:bodyPr/>
          <a:lstStyle/>
          <a:p>
            <a:r>
              <a:rPr lang="en-US" dirty="0"/>
              <a:t>Invalid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E9BC7-443E-6401-9BC4-E254FC8CC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363" y="1603828"/>
                <a:ext cx="11426455" cy="48870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can exist “invalid inputs”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</a:t>
                </a:r>
                <a:r>
                  <a:rPr lang="en-US" dirty="0">
                    <a:solidFill>
                      <a:schemeClr val="accent1"/>
                    </a:solidFill>
                  </a:rPr>
                  <a:t>do not encode graphs</a:t>
                </a:r>
              </a:p>
              <a:p>
                <a:pPr lvl="1"/>
                <a:r>
                  <a:rPr lang="en-US" dirty="0"/>
                  <a:t>For example, suppose we are using </a:t>
                </a:r>
                <a:r>
                  <a:rPr lang="en-US" dirty="0">
                    <a:solidFill>
                      <a:schemeClr val="accent1"/>
                    </a:solidFill>
                  </a:rPr>
                  <a:t>adjacency matrices</a:t>
                </a:r>
                <a:r>
                  <a:rPr lang="en-US" dirty="0"/>
                  <a:t> to encode graphs</a:t>
                </a:r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perfect square</a:t>
                </a:r>
                <a:r>
                  <a:rPr lang="en-US" dirty="0"/>
                  <a:t> for every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10101</m:t>
                    </m:r>
                  </m:oMath>
                </a14:m>
                <a:r>
                  <a:rPr lang="en-US" dirty="0"/>
                  <a:t> is not the encoding of any graph</a:t>
                </a:r>
              </a:p>
              <a:p>
                <a:r>
                  <a:rPr lang="en-US" dirty="0"/>
                  <a:t>Technically,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10101∉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CONNECTED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connected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To </a:t>
                </a:r>
                <a:r>
                  <a:rPr lang="en-US" dirty="0">
                    <a:solidFill>
                      <a:schemeClr val="accent1"/>
                    </a:solidFill>
                  </a:rPr>
                  <a:t>decide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CONNECTED</m:t>
                    </m:r>
                  </m:oMath>
                </a14:m>
                <a:r>
                  <a:rPr lang="en-US" dirty="0"/>
                  <a:t>, a Turing machine would have to </a:t>
                </a:r>
                <a:r>
                  <a:rPr lang="en-US" dirty="0">
                    <a:solidFill>
                      <a:schemeClr val="accent1"/>
                    </a:solidFill>
                  </a:rPr>
                  <a:t>reject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10101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E9BC7-443E-6401-9BC4-E254FC8CC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363" y="1603828"/>
                <a:ext cx="11426455" cy="4887015"/>
              </a:xfrm>
              <a:blipFill>
                <a:blip r:embed="rId2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19FCE-844A-4452-879D-53878D4B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E603-FC1E-C526-BDF3-5BCAB690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validity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7B8D3-4749-DCB9-2527-0CBD00610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486" y="1690688"/>
                <a:ext cx="11045372" cy="494402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OBJECTION:</a:t>
                </a:r>
                <a:r>
                  <a:rPr lang="en-US" dirty="0"/>
                  <a:t> “But the </a:t>
                </a:r>
                <a:r>
                  <a:rPr lang="en-US" dirty="0">
                    <a:solidFill>
                      <a:schemeClr val="accent1"/>
                    </a:solidFill>
                  </a:rPr>
                  <a:t>informal</a:t>
                </a:r>
                <a:r>
                  <a:rPr lang="en-US" dirty="0"/>
                  <a:t> problem statement didn’t say anything about rejecting invalid inputs!”</a:t>
                </a:r>
              </a:p>
              <a:p>
                <a:pPr lvl="1"/>
                <a:r>
                  <a:rPr lang="en-US" dirty="0"/>
                  <a:t>“Given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it is connected”</a:t>
                </a:r>
              </a:p>
              <a:p>
                <a:r>
                  <a:rPr lang="en-US" b="1" dirty="0"/>
                  <a:t>RESPONSE 1:</a:t>
                </a:r>
                <a:r>
                  <a:rPr lang="en-US" dirty="0"/>
                  <a:t> It is </a:t>
                </a:r>
                <a:r>
                  <a:rPr lang="en-US" dirty="0">
                    <a:solidFill>
                      <a:schemeClr val="accent1"/>
                    </a:solidFill>
                  </a:rPr>
                  <a:t>not hard to check</a:t>
                </a:r>
                <a:r>
                  <a:rPr lang="en-US" dirty="0"/>
                  <a:t> whether a given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encoding of a graph</a:t>
                </a:r>
              </a:p>
              <a:p>
                <a:r>
                  <a:rPr lang="en-US" dirty="0"/>
                  <a:t>Therefore, if we are trying to understand how hard/easy the problem is, we </a:t>
                </a:r>
                <a:r>
                  <a:rPr lang="en-US" dirty="0">
                    <a:solidFill>
                      <a:schemeClr val="accent1"/>
                    </a:solidFill>
                  </a:rPr>
                  <a:t>don’t need to worry</a:t>
                </a:r>
                <a:r>
                  <a:rPr lang="en-US" dirty="0"/>
                  <a:t> about invalid inputs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7B8D3-4749-DCB9-2527-0CBD00610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486" y="1690688"/>
                <a:ext cx="11045372" cy="4944028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73DBA-DA92-414F-AB14-EFBA1EC7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4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A4D5-EEA7-1CE5-6675-9A23903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759F9-0D3C-76EA-2DCD-7B514A149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371" y="1772529"/>
                <a:ext cx="11437257" cy="481432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RESPONSE 2:</a:t>
                </a:r>
                <a:r>
                  <a:rPr lang="en-US" dirty="0"/>
                  <a:t> There are more</a:t>
                </a:r>
                <a:br>
                  <a:rPr lang="en-US" dirty="0"/>
                </a:br>
                <a:r>
                  <a:rPr lang="en-US" dirty="0"/>
                  <a:t>sophisticated ways of modeling “problems”</a:t>
                </a:r>
              </a:p>
              <a:p>
                <a:r>
                  <a:rPr lang="en-US" dirty="0"/>
                  <a:t>Definition: A </a:t>
                </a:r>
                <a:r>
                  <a:rPr lang="en-US" dirty="0">
                    <a:solidFill>
                      <a:schemeClr val="accent1"/>
                    </a:solidFill>
                  </a:rPr>
                  <a:t>promise problem</a:t>
                </a:r>
                <a:r>
                  <a:rPr lang="en-US" dirty="0"/>
                  <a:t> is a pair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are disjoint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connected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disconnected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solves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if it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it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759F9-0D3C-76EA-2DCD-7B514A149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371" y="1772529"/>
                <a:ext cx="11437257" cy="4814327"/>
              </a:xfrm>
              <a:blipFill>
                <a:blip r:embed="rId2"/>
                <a:stretch>
                  <a:fillRect l="-959" b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AD0D6-D7F9-618A-B95F-70BB9766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F67DF7-6EC5-404C-295A-055F5AD06A4C}"/>
              </a:ext>
            </a:extLst>
          </p:cNvPr>
          <p:cNvGrpSpPr/>
          <p:nvPr/>
        </p:nvGrpSpPr>
        <p:grpSpPr>
          <a:xfrm>
            <a:off x="7160455" y="218049"/>
            <a:ext cx="4431323" cy="2008259"/>
            <a:chOff x="7160455" y="218049"/>
            <a:chExt cx="4431323" cy="200825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2DA3D9-960E-4B34-49D3-377B2200B633}"/>
                </a:ext>
              </a:extLst>
            </p:cNvPr>
            <p:cNvSpPr/>
            <p:nvPr/>
          </p:nvSpPr>
          <p:spPr>
            <a:xfrm>
              <a:off x="7160455" y="218049"/>
              <a:ext cx="4431323" cy="15544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5D53D79-73EC-E479-C827-00F9E1073DB7}"/>
                    </a:ext>
                  </a:extLst>
                </p:cNvPr>
                <p:cNvSpPr txBox="1"/>
                <p:nvPr/>
              </p:nvSpPr>
              <p:spPr>
                <a:xfrm>
                  <a:off x="8973429" y="1856976"/>
                  <a:ext cx="9507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5D53D79-73EC-E479-C827-00F9E1073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3429" y="1856976"/>
                  <a:ext cx="95074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Explosion: 8 Points 6">
                  <a:extLst>
                    <a:ext uri="{FF2B5EF4-FFF2-40B4-BE49-F238E27FC236}">
                      <a16:creationId xmlns:a16="http://schemas.microsoft.com/office/drawing/2014/main" id="{B45B7BEA-022E-C5EA-B621-7A760E97D602}"/>
                    </a:ext>
                  </a:extLst>
                </p:cNvPr>
                <p:cNvSpPr/>
                <p:nvPr/>
              </p:nvSpPr>
              <p:spPr>
                <a:xfrm>
                  <a:off x="7547316" y="365125"/>
                  <a:ext cx="1540412" cy="1292923"/>
                </a:xfrm>
                <a:prstGeom prst="irregularSeal1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Explosion: 8 Points 6">
                  <a:extLst>
                    <a:ext uri="{FF2B5EF4-FFF2-40B4-BE49-F238E27FC236}">
                      <a16:creationId xmlns:a16="http://schemas.microsoft.com/office/drawing/2014/main" id="{B45B7BEA-022E-C5EA-B621-7A760E97D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7316" y="365125"/>
                  <a:ext cx="1540412" cy="1292923"/>
                </a:xfrm>
                <a:prstGeom prst="irregularSeal1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Explosion: 14 Points 7">
                  <a:extLst>
                    <a:ext uri="{FF2B5EF4-FFF2-40B4-BE49-F238E27FC236}">
                      <a16:creationId xmlns:a16="http://schemas.microsoft.com/office/drawing/2014/main" id="{B15AA319-6B72-3FCB-B5C4-5E8BEDC4A17E}"/>
                    </a:ext>
                  </a:extLst>
                </p:cNvPr>
                <p:cNvSpPr/>
                <p:nvPr/>
              </p:nvSpPr>
              <p:spPr>
                <a:xfrm>
                  <a:off x="9716672" y="294990"/>
                  <a:ext cx="1540412" cy="1292923"/>
                </a:xfrm>
                <a:prstGeom prst="irregularSeal2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Explosion: 14 Points 7">
                  <a:extLst>
                    <a:ext uri="{FF2B5EF4-FFF2-40B4-BE49-F238E27FC236}">
                      <a16:creationId xmlns:a16="http://schemas.microsoft.com/office/drawing/2014/main" id="{B15AA319-6B72-3FCB-B5C4-5E8BEDC4A1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6672" y="294990"/>
                  <a:ext cx="1540412" cy="1292923"/>
                </a:xfrm>
                <a:prstGeom prst="irregularSeal2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541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E7B-7109-DC37-EC34-CD40E3AF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invalid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8B9F2-5213-A143-6D30-EE6A6BD6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course, for simplicity’s sake and for historical reasons, we will focus on </a:t>
            </a:r>
            <a:r>
              <a:rPr lang="en-US" dirty="0">
                <a:solidFill>
                  <a:schemeClr val="accent1"/>
                </a:solidFill>
              </a:rPr>
              <a:t>languages</a:t>
            </a:r>
            <a:r>
              <a:rPr lang="en-US" dirty="0"/>
              <a:t> rather than promise problems</a:t>
            </a:r>
          </a:p>
          <a:p>
            <a:endParaRPr lang="en-US" dirty="0"/>
          </a:p>
          <a:p>
            <a:r>
              <a:rPr lang="en-US" dirty="0"/>
              <a:t>However, for simplicity’s sake, we will mostly </a:t>
            </a:r>
            <a:r>
              <a:rPr lang="en-US" dirty="0">
                <a:solidFill>
                  <a:schemeClr val="accent1"/>
                </a:solidFill>
              </a:rPr>
              <a:t>ignore</a:t>
            </a:r>
            <a:r>
              <a:rPr lang="en-US" dirty="0"/>
              <a:t> the issue of invalid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26C6D-FE04-7CFC-B41D-7A1C53BD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3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8144-1313-C93B-8F59-6A31AF0E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E5C71-946E-B5BB-3A30-CDB3AFF5C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71" y="1825625"/>
            <a:ext cx="10762343" cy="4351338"/>
          </a:xfrm>
        </p:spPr>
        <p:txBody>
          <a:bodyPr/>
          <a:lstStyle/>
          <a:p>
            <a:r>
              <a:rPr lang="en-US" dirty="0"/>
              <a:t>“Deciding a language” is not a </a:t>
            </a:r>
            <a:r>
              <a:rPr lang="en-US" dirty="0">
                <a:solidFill>
                  <a:schemeClr val="accent1"/>
                </a:solidFill>
              </a:rPr>
              <a:t>perfect</a:t>
            </a:r>
            <a:r>
              <a:rPr lang="en-US" dirty="0"/>
              <a:t> mathematical model of “solving a problem”…</a:t>
            </a:r>
          </a:p>
          <a:p>
            <a:r>
              <a:rPr lang="en-US" dirty="0"/>
              <a:t>But it is a </a:t>
            </a:r>
            <a:r>
              <a:rPr lang="en-US" dirty="0">
                <a:solidFill>
                  <a:schemeClr val="accent1"/>
                </a:solidFill>
              </a:rPr>
              <a:t>pretty good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BE122-8499-A923-3F3F-7E8192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72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177349</TotalTime>
  <Words>1573</Words>
  <Application>Microsoft Office PowerPoint</Application>
  <PresentationFormat>Widescreen</PresentationFormat>
  <Paragraphs>197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Which problems can be solved through computation?</vt:lpstr>
      <vt:lpstr>Deciding a language</vt:lpstr>
      <vt:lpstr>Invalid inputs</vt:lpstr>
      <vt:lpstr>Invalid inputs</vt:lpstr>
      <vt:lpstr>Checking for validity</vt:lpstr>
      <vt:lpstr>Promise problems</vt:lpstr>
      <vt:lpstr>Ignoring invalid inputs</vt:lpstr>
      <vt:lpstr>Summary</vt:lpstr>
      <vt:lpstr>Decidable and undecidable</vt:lpstr>
      <vt:lpstr>Which problems can be solved through computation?</vt:lpstr>
      <vt:lpstr>Which languages are decidable?</vt:lpstr>
      <vt:lpstr>Examples</vt:lpstr>
      <vt:lpstr>Is every language decidable?</vt:lpstr>
      <vt:lpstr>Undecidability</vt:lpstr>
      <vt:lpstr>The liar paradox</vt:lpstr>
      <vt:lpstr>Code as data</vt:lpstr>
      <vt:lpstr>Turing machines analyzing Turing machines</vt:lpstr>
      <vt:lpstr>Self-rejecting Turing machines</vt:lpstr>
      <vt:lpstr>Self-rejecting Turing machines</vt:lpstr>
      <vt:lpstr>Interpreting the theorem</vt:lpstr>
      <vt:lpstr>The Church-Turing Thesis</vt:lpstr>
      <vt:lpstr>The Church-Turing Thesis</vt:lpstr>
      <vt:lpstr>The Church-Turing Thesis</vt:lpstr>
      <vt:lpstr>Are Turing machines too powerful?</vt:lpstr>
      <vt:lpstr>Are Turing machines powerful enough?</vt:lpstr>
      <vt:lpstr>Left-right-stationary Turing machines</vt:lpstr>
      <vt:lpstr>Left-right-stationary Turing machines</vt:lpstr>
      <vt:lpstr>Left-right-stationary Turing machines</vt:lpstr>
      <vt:lpstr>Left-right-stationary Turing machines</vt:lpstr>
      <vt:lpstr>The Church-Turing 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662</cp:revision>
  <dcterms:created xsi:type="dcterms:W3CDTF">2022-12-12T23:26:37Z</dcterms:created>
  <dcterms:modified xsi:type="dcterms:W3CDTF">2025-03-28T20:55:25Z</dcterms:modified>
</cp:coreProperties>
</file>