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00" r:id="rId2"/>
    <p:sldId id="498" r:id="rId3"/>
    <p:sldId id="606" r:id="rId4"/>
    <p:sldId id="605" r:id="rId5"/>
    <p:sldId id="607" r:id="rId6"/>
    <p:sldId id="500" r:id="rId7"/>
    <p:sldId id="497" r:id="rId8"/>
    <p:sldId id="408" r:id="rId9"/>
    <p:sldId id="748" r:id="rId10"/>
    <p:sldId id="640" r:id="rId11"/>
    <p:sldId id="401" r:id="rId12"/>
    <p:sldId id="749" r:id="rId13"/>
    <p:sldId id="413" r:id="rId14"/>
    <p:sldId id="423" r:id="rId15"/>
    <p:sldId id="424" r:id="rId16"/>
    <p:sldId id="838" r:id="rId17"/>
    <p:sldId id="750" r:id="rId18"/>
    <p:sldId id="752" r:id="rId19"/>
    <p:sldId id="767" r:id="rId20"/>
    <p:sldId id="839" r:id="rId21"/>
    <p:sldId id="759" r:id="rId22"/>
    <p:sldId id="758" r:id="rId23"/>
    <p:sldId id="429" r:id="rId24"/>
    <p:sldId id="430" r:id="rId25"/>
    <p:sldId id="760" r:id="rId26"/>
    <p:sldId id="405" r:id="rId27"/>
    <p:sldId id="406" r:id="rId28"/>
    <p:sldId id="415" r:id="rId29"/>
    <p:sldId id="407" r:id="rId30"/>
    <p:sldId id="761" r:id="rId31"/>
    <p:sldId id="763" r:id="rId32"/>
    <p:sldId id="433" r:id="rId33"/>
    <p:sldId id="764" r:id="rId34"/>
    <p:sldId id="437" r:id="rId35"/>
    <p:sldId id="788" r:id="rId36"/>
    <p:sldId id="765" r:id="rId37"/>
    <p:sldId id="438" r:id="rId38"/>
    <p:sldId id="768" r:id="rId39"/>
    <p:sldId id="769" r:id="rId40"/>
    <p:sldId id="439" r:id="rId41"/>
    <p:sldId id="770" r:id="rId42"/>
    <p:sldId id="771" r:id="rId43"/>
  </p:sldIdLst>
  <p:sldSz cx="12192000" cy="6858000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109" d="100"/>
          <a:sy n="109" d="100"/>
        </p:scale>
        <p:origin x="941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lliamhoza.com/teaching/spring2025-intro-to-complexity" TargetMode="External"/><Relationship Id="rId2" Type="http://schemas.openxmlformats.org/officeDocument/2006/relationships/hyperlink" Target="https://canvas.uchicago.edu/courses/6260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gradescope.com/courses/988815" TargetMode="External"/><Relationship Id="rId4" Type="http://schemas.openxmlformats.org/officeDocument/2006/relationships/hyperlink" Target="https://edstem.org/us/courses/76353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8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0.png"/><Relationship Id="rId21" Type="http://schemas.openxmlformats.org/officeDocument/2006/relationships/image" Target="../media/image4.png"/><Relationship Id="rId7" Type="http://schemas.openxmlformats.org/officeDocument/2006/relationships/image" Target="../media/image361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40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401.png"/><Relationship Id="rId5" Type="http://schemas.openxmlformats.org/officeDocument/2006/relationships/image" Target="../media/image340.png"/><Relationship Id="rId15" Type="http://schemas.openxmlformats.org/officeDocument/2006/relationships/image" Target="../media/image44.png"/><Relationship Id="rId10" Type="http://schemas.openxmlformats.org/officeDocument/2006/relationships/image" Target="../media/image391.png"/><Relationship Id="rId19" Type="http://schemas.openxmlformats.org/officeDocument/2006/relationships/image" Target="../media/image48.png"/><Relationship Id="rId4" Type="http://schemas.openxmlformats.org/officeDocument/2006/relationships/image" Target="../media/image330.png"/><Relationship Id="rId9" Type="http://schemas.openxmlformats.org/officeDocument/2006/relationships/image" Target="../media/image381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52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2" Type="http://schemas.openxmlformats.org/officeDocument/2006/relationships/image" Target="../media/image39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54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53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2968E-81F6-5AF4-0922-A86FF263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452"/>
            <a:ext cx="10515600" cy="1325563"/>
          </a:xfrm>
        </p:spPr>
        <p:txBody>
          <a:bodyPr/>
          <a:lstStyle/>
          <a:p>
            <a:r>
              <a:rPr lang="en-US" dirty="0"/>
              <a:t>Technology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7EF6E-DE14-0F59-D46B-88BCD2970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9" y="1469015"/>
                <a:ext cx="10716491" cy="51684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Canvas: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2"/>
                  </a:rPr>
                  <a:t>https://canvas.uchicago.edu/courses/62607</a:t>
                </a:r>
                <a:endParaRPr lang="en-US" sz="1400" dirty="0"/>
              </a:p>
              <a:p>
                <a:pPr lvl="1"/>
                <a:r>
                  <a:rPr lang="en-US" dirty="0"/>
                  <a:t>Homework exercises; practice exams; official solutions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Course webpage: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3"/>
                  </a:rPr>
                  <a:t>https://williamhoza.com/teaching/spring2025-intro-to-complexity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Course policies; slides</a:t>
                </a:r>
              </a:p>
              <a:p>
                <a:r>
                  <a:rPr lang="en-US" dirty="0"/>
                  <a:t>Ed: </a:t>
                </a:r>
                <a:r>
                  <a:rPr lang="en-US" sz="13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4"/>
                  </a:rPr>
                  <a:t>https://edstem.org/us/courses/76353/</a:t>
                </a:r>
                <a:endParaRPr lang="en-US" sz="13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Discussions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office hours); announcements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Gradescope</a:t>
                </a:r>
                <a:r>
                  <a:rPr lang="en-US" dirty="0"/>
                  <a:t>: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  <a:hlinkClick r:id="rId5"/>
                  </a:rPr>
                  <a:t>https://www.gradescope.com/courses/988815</a:t>
                </a:r>
                <a:endParaRPr lang="en-US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Submitting homework solutions; grades and feedback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7EF6E-DE14-0F59-D46B-88BCD2970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469015"/>
                <a:ext cx="10716491" cy="5168453"/>
              </a:xfrm>
              <a:blipFill>
                <a:blip r:embed="rId6"/>
                <a:stretch>
                  <a:fillRect l="-967" b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6ADE-81EE-00AF-1C7D-C7791867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42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B3BBE2-00A9-A34E-FE07-0603180844C2}"/>
              </a:ext>
            </a:extLst>
          </p:cNvPr>
          <p:cNvSpPr/>
          <p:nvPr/>
        </p:nvSpPr>
        <p:spPr>
          <a:xfrm>
            <a:off x="2580167" y="2438400"/>
            <a:ext cx="7145079" cy="377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975"/>
            <a:ext cx="10515600" cy="553249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The central question of this course:</a:t>
            </a:r>
            <a:br>
              <a:rPr lang="en-US" sz="3600" dirty="0"/>
            </a:br>
            <a:br>
              <a:rPr lang="en-US" sz="5400" dirty="0"/>
            </a:b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B072-F8F5-5BFC-2155-9ED3B83E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DCFA-F4DD-57F9-93FF-D887E44E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" y="1690688"/>
            <a:ext cx="10515600" cy="4692580"/>
          </a:xfrm>
        </p:spPr>
        <p:txBody>
          <a:bodyPr>
            <a:normAutofit/>
          </a:bodyPr>
          <a:lstStyle/>
          <a:p>
            <a:r>
              <a:rPr lang="en-US" dirty="0"/>
              <a:t>Many problems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be solved</a:t>
            </a:r>
            <a:br>
              <a:rPr lang="en-US" dirty="0"/>
            </a:br>
            <a:r>
              <a:rPr lang="en-US" dirty="0"/>
              <a:t>through computation: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Shortest path</a:t>
            </a:r>
          </a:p>
          <a:p>
            <a:r>
              <a:rPr lang="en-US" dirty="0"/>
              <a:t>Are there any problems that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be</a:t>
            </a:r>
            <a:br>
              <a:rPr lang="en-US" dirty="0"/>
            </a:br>
            <a:r>
              <a:rPr lang="en-US" dirty="0"/>
              <a:t>solved 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49DF-9F22-C965-3063-9AE4D5BE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white calculator with a screen&#10;&#10;Description automatically generated">
            <a:extLst>
              <a:ext uri="{FF2B5EF4-FFF2-40B4-BE49-F238E27FC236}">
                <a16:creationId xmlns:a16="http://schemas.microsoft.com/office/drawing/2014/main" id="{0C56AF5B-C90A-9ED8-B32A-4568C011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81" y="365125"/>
            <a:ext cx="2071857" cy="2427959"/>
          </a:xfrm>
          <a:prstGeom prst="rect">
            <a:avLst/>
          </a:prstGeom>
        </p:spPr>
      </p:pic>
      <p:pic>
        <p:nvPicPr>
          <p:cNvPr id="8" name="Picture 7" descr="A map with a route&#10;&#10;Description automatically generated">
            <a:extLst>
              <a:ext uri="{FF2B5EF4-FFF2-40B4-BE49-F238E27FC236}">
                <a16:creationId xmlns:a16="http://schemas.microsoft.com/office/drawing/2014/main" id="{59C600EA-B493-4973-D81C-DA7B7755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2" y="283299"/>
            <a:ext cx="2743200" cy="6099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990EF-48E0-4E66-AB86-663CC625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77"/>
          <a:stretch/>
        </p:blipFill>
        <p:spPr>
          <a:xfrm>
            <a:off x="4930726" y="2924811"/>
            <a:ext cx="3639084" cy="2034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0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61A-F4DC-8757-760A-C2D87189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1325563"/>
          </a:xfrm>
        </p:spPr>
        <p:txBody>
          <a:bodyPr/>
          <a:lstStyle/>
          <a:p>
            <a:r>
              <a:rPr lang="en-US" dirty="0"/>
              <a:t>Impossibility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64A8-90B6-490C-FD7B-27F3D1D8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171"/>
            <a:ext cx="10515600" cy="464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take a </a:t>
            </a:r>
            <a:r>
              <a:rPr lang="en-US" dirty="0">
                <a:solidFill>
                  <a:schemeClr val="accent1"/>
                </a:solidFill>
              </a:rPr>
              <a:t>mathematical</a:t>
            </a:r>
            <a:r>
              <a:rPr lang="en-US" dirty="0"/>
              <a:t> approach to this question</a:t>
            </a:r>
          </a:p>
          <a:p>
            <a:pPr>
              <a:lnSpc>
                <a:spcPct val="150000"/>
              </a:lnSpc>
            </a:pPr>
            <a:r>
              <a:rPr lang="en-US" dirty="0"/>
              <a:t>We will formulate precise mathematical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“Computation”</a:t>
            </a:r>
          </a:p>
          <a:p>
            <a:pPr lvl="1"/>
            <a:r>
              <a:rPr lang="en-US" dirty="0"/>
              <a:t>“Problem”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“Solve”</a:t>
            </a:r>
          </a:p>
          <a:p>
            <a:pPr>
              <a:lnSpc>
                <a:spcPct val="150000"/>
              </a:lnSpc>
            </a:pPr>
            <a:r>
              <a:rPr lang="en-US" dirty="0"/>
              <a:t>Then we will write rigorous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  <a:r>
              <a:rPr lang="en-US" dirty="0"/>
              <a:t> of impossibility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4662-6B01-EDB0-18ED-1B40E80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44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563-DDA0-B2FD-D408-67940946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6A7-AADC-E541-4858-08C36CB3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58631"/>
            <a:ext cx="7261225" cy="54147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Computers: Modern technology?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Computation</a:t>
            </a:r>
            <a:r>
              <a:rPr lang="en-US" dirty="0"/>
              <a:t> is ancient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performed by: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human being with paper and a pencil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smartphone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steam-powered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We want a mathematical model that describes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of these and </a:t>
            </a:r>
            <a:r>
              <a:rPr lang="en-US" dirty="0">
                <a:solidFill>
                  <a:schemeClr val="accent1"/>
                </a:solidFill>
              </a:rPr>
              <a:t>transcends</a:t>
            </a:r>
            <a:r>
              <a:rPr lang="en-US" dirty="0"/>
              <a:t> any one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CB95-3A88-C160-0DFE-F692CEA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1BEA15BF-314D-C748-97A6-0DC49220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56616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BFC6F1E5-FE48-F0B4-4CF1-B24BB890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5847955C-A75A-7B7F-575F-B0B4A5F19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C3C1F8-EF12-8098-0528-F8FB61D8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D22C-94B1-E4C7-3CED-AD55332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46BD-BD7B-ECF0-E377-AC3455916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57044"/>
            <a:ext cx="7439025" cy="5414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Note: Humans can do all the same computations that smartphones/laptops do</a:t>
            </a:r>
          </a:p>
          <a:p>
            <a:pPr lvl="1"/>
            <a:r>
              <a:rPr lang="en-US" dirty="0"/>
              <a:t>(less quickly and less reliably)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Consequence: We can study</a:t>
            </a:r>
            <a:br>
              <a:rPr lang="en-US" dirty="0"/>
            </a:br>
            <a:r>
              <a:rPr lang="en-US" dirty="0"/>
              <a:t>computation without understanding</a:t>
            </a:r>
            <a:br>
              <a:rPr lang="en-US" dirty="0"/>
            </a:br>
            <a:r>
              <a:rPr lang="en-US" dirty="0"/>
              <a:t>electronics 🙂</a:t>
            </a:r>
          </a:p>
          <a:p>
            <a:pPr>
              <a:lnSpc>
                <a:spcPct val="150000"/>
              </a:lnSpc>
            </a:pPr>
            <a:r>
              <a:rPr lang="en-US" dirty="0"/>
              <a:t>Computation is a familiar, everyday, </a:t>
            </a:r>
            <a:r>
              <a:rPr lang="en-US" dirty="0">
                <a:solidFill>
                  <a:schemeClr val="accent1"/>
                </a:solidFill>
              </a:rPr>
              <a:t>human</a:t>
            </a:r>
            <a:r>
              <a:rPr lang="en-US" dirty="0"/>
              <a:t> 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38E96-720D-6259-1307-41A427D1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02DE7030-BBE2-5AA9-5458-647C7407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58" y="357982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67B203E9-70C9-86E6-0605-5DBC6D3A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66488C1C-5FD7-0A7E-95BC-FC5B41D5E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02" y="1989662"/>
            <a:ext cx="10515600" cy="4501182"/>
          </a:xfrm>
        </p:spPr>
        <p:txBody>
          <a:bodyPr>
            <a:normAutofit/>
          </a:bodyPr>
          <a:lstStyle/>
          <a:p>
            <a:r>
              <a:rPr lang="en-US" dirty="0"/>
              <a:t>Suppose a long string</a:t>
            </a:r>
            <a:br>
              <a:rPr lang="en-US" dirty="0"/>
            </a:br>
            <a:r>
              <a:rPr lang="en-US" dirty="0"/>
              <a:t>of bits is written on a</a:t>
            </a:r>
            <a:br>
              <a:rPr lang="en-US" dirty="0"/>
            </a:br>
            <a:r>
              <a:rPr lang="en-US" dirty="0"/>
              <a:t>blackboard</a:t>
            </a:r>
          </a:p>
          <a:p>
            <a:r>
              <a:rPr lang="en-US" dirty="0"/>
              <a:t>Our job: Figure out whether the string is a “palindrome,” i.e., whether it is the same forwards and backwards</a:t>
            </a:r>
          </a:p>
          <a:p>
            <a:r>
              <a:rPr lang="en-US" dirty="0"/>
              <a:t>What should we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04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99" y="1989662"/>
            <a:ext cx="4105205" cy="4645054"/>
          </a:xfrm>
        </p:spPr>
        <p:txBody>
          <a:bodyPr>
            <a:normAutofit/>
          </a:bodyPr>
          <a:lstStyle/>
          <a:p>
            <a:r>
              <a:rPr lang="en-US" dirty="0"/>
              <a:t>Idea: Compare and cross off the first and last symbols</a:t>
            </a:r>
          </a:p>
          <a:p>
            <a:r>
              <a:rPr lang="en-US" dirty="0"/>
              <a:t>Repeat until we find a mismatch or everything is crossed off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6DE069-F822-2E30-2ACC-C02F9981DFF1}"/>
              </a:ext>
            </a:extLst>
          </p:cNvPr>
          <p:cNvGrpSpPr/>
          <p:nvPr/>
        </p:nvGrpSpPr>
        <p:grpSpPr>
          <a:xfrm>
            <a:off x="5182747" y="2117150"/>
            <a:ext cx="996101" cy="2327988"/>
            <a:chOff x="5182747" y="2117150"/>
            <a:chExt cx="996101" cy="23279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AE20108-9BAB-4AAC-6669-832FC5A0C129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DB875D-EEA6-C93C-1788-E7F85A8BEBC2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591F1E-CA7E-A7A3-F684-7C51DD64CC8D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CAA87E-E296-AF6E-6E35-AB60F5EDB95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986C5FA-17ED-3F53-A32B-487CBA1AD7C3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3CF094-D244-8B1E-0D3F-C56CE3E29C4B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CACD8-0CE5-FDEA-9EB0-EB09A9F704BC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5761DA-9DE7-57BD-8787-B8F2FF34A1F3}"/>
              </a:ext>
            </a:extLst>
          </p:cNvPr>
          <p:cNvGrpSpPr/>
          <p:nvPr/>
        </p:nvGrpSpPr>
        <p:grpSpPr>
          <a:xfrm>
            <a:off x="5456016" y="1887497"/>
            <a:ext cx="142878" cy="196702"/>
            <a:chOff x="5443870" y="1881963"/>
            <a:chExt cx="142878" cy="1967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928EE3-FD6F-3909-07D1-BC86DC698FB9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8F212A-7A24-F254-D75F-4473DF282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DECC65-9CC3-05F4-DD0C-48610A6DEB2F}"/>
              </a:ext>
            </a:extLst>
          </p:cNvPr>
          <p:cNvGrpSpPr/>
          <p:nvPr/>
        </p:nvGrpSpPr>
        <p:grpSpPr>
          <a:xfrm>
            <a:off x="11015072" y="1887497"/>
            <a:ext cx="142878" cy="196702"/>
            <a:chOff x="5443870" y="1881963"/>
            <a:chExt cx="142878" cy="19670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1793A3-FC63-4195-1105-B879258746B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834CCD-F78B-552C-9C15-26D12022C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1ED009-AC6B-50D6-B9A4-E4BD6F9C48BB}"/>
              </a:ext>
            </a:extLst>
          </p:cNvPr>
          <p:cNvGrpSpPr/>
          <p:nvPr/>
        </p:nvGrpSpPr>
        <p:grpSpPr>
          <a:xfrm>
            <a:off x="5632210" y="1892146"/>
            <a:ext cx="142878" cy="196702"/>
            <a:chOff x="5443870" y="1881963"/>
            <a:chExt cx="142878" cy="19670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54F80D-D4CD-6F13-29CA-FD9BC70FE3C6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90A086-80CD-0CAF-7362-ECD5E365F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CFA81F-178E-885F-3BBE-D96901104480}"/>
              </a:ext>
            </a:extLst>
          </p:cNvPr>
          <p:cNvGrpSpPr/>
          <p:nvPr/>
        </p:nvGrpSpPr>
        <p:grpSpPr>
          <a:xfrm>
            <a:off x="10842782" y="1885725"/>
            <a:ext cx="142878" cy="196702"/>
            <a:chOff x="5443870" y="1881963"/>
            <a:chExt cx="142878" cy="19670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A29F00-F262-DECE-D804-F9A2E1AFF883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C5FB8C-B406-DB84-610A-B73B36FD0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8419EF-4E86-034D-B248-BAA1CAD9C6C5}"/>
              </a:ext>
            </a:extLst>
          </p:cNvPr>
          <p:cNvGrpSpPr/>
          <p:nvPr/>
        </p:nvGrpSpPr>
        <p:grpSpPr>
          <a:xfrm>
            <a:off x="5819347" y="1891943"/>
            <a:ext cx="142878" cy="196702"/>
            <a:chOff x="5443870" y="1881963"/>
            <a:chExt cx="142878" cy="19670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8C9071-CAA8-969F-8BFA-6857A80B524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B40D13-DD12-422A-C263-1C31BDC5F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91246-12BF-AF7B-AAC6-08953EED8B4F}"/>
              </a:ext>
            </a:extLst>
          </p:cNvPr>
          <p:cNvGrpSpPr/>
          <p:nvPr/>
        </p:nvGrpSpPr>
        <p:grpSpPr>
          <a:xfrm>
            <a:off x="10666588" y="1885725"/>
            <a:ext cx="142878" cy="196702"/>
            <a:chOff x="5443870" y="1881963"/>
            <a:chExt cx="142878" cy="19670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791CC2-EFB6-EFFB-C2C2-ECDB43DE95E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56F438-2BDC-39AB-87C6-2A5ECABD1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AF6D99-D4B1-E5FF-46F9-A16306E3FB9E}"/>
              </a:ext>
            </a:extLst>
          </p:cNvPr>
          <p:cNvGrpSpPr/>
          <p:nvPr/>
        </p:nvGrpSpPr>
        <p:grpSpPr>
          <a:xfrm>
            <a:off x="5989647" y="1892146"/>
            <a:ext cx="142878" cy="196702"/>
            <a:chOff x="5443870" y="1881963"/>
            <a:chExt cx="142878" cy="1967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7C5B03-F962-AC1F-593A-3A09FB5DEE34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3C1920-EFC9-2354-09BB-1A8088C2B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18FED-C735-53AB-CDB9-EF558E1075DE}"/>
              </a:ext>
            </a:extLst>
          </p:cNvPr>
          <p:cNvGrpSpPr/>
          <p:nvPr/>
        </p:nvGrpSpPr>
        <p:grpSpPr>
          <a:xfrm>
            <a:off x="10479451" y="1897287"/>
            <a:ext cx="142878" cy="196702"/>
            <a:chOff x="5443870" y="1881963"/>
            <a:chExt cx="142878" cy="19670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C61EE8-01BB-E087-7CC1-A24644489C5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C8A2B7-7402-4E55-5961-218E9A98A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D05463-2454-2081-EB65-A0D4A47400C6}"/>
              </a:ext>
            </a:extLst>
          </p:cNvPr>
          <p:cNvGrpSpPr/>
          <p:nvPr/>
        </p:nvGrpSpPr>
        <p:grpSpPr>
          <a:xfrm>
            <a:off x="6165841" y="1892146"/>
            <a:ext cx="142878" cy="196702"/>
            <a:chOff x="5443870" y="1881963"/>
            <a:chExt cx="142878" cy="19670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B4469C-EDEC-CFB3-EF09-1572E04F11C8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96231D-B2FA-FA91-505C-E2351A31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hought Bubble: Cloud 61">
            <a:extLst>
              <a:ext uri="{FF2B5EF4-FFF2-40B4-BE49-F238E27FC236}">
                <a16:creationId xmlns:a16="http://schemas.microsoft.com/office/drawing/2014/main" id="{1C47C436-590C-93EA-18B0-336F38A2E5AF}"/>
              </a:ext>
            </a:extLst>
          </p:cNvPr>
          <p:cNvSpPr/>
          <p:nvPr/>
        </p:nvSpPr>
        <p:spPr>
          <a:xfrm>
            <a:off x="7518824" y="2938263"/>
            <a:ext cx="2055114" cy="1053956"/>
          </a:xfrm>
          <a:prstGeom prst="cloudCallout">
            <a:avLst>
              <a:gd name="adj1" fmla="val 75745"/>
              <a:gd name="adj2" fmla="val -613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palindrome</a:t>
            </a:r>
          </a:p>
        </p:txBody>
      </p:sp>
    </p:spTree>
    <p:extLst>
      <p:ext uri="{BB962C8B-B14F-4D97-AF65-F5344CB8AC3E}">
        <p14:creationId xmlns:p14="http://schemas.microsoft.com/office/powerpoint/2010/main" val="39815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45898 -2.22222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2.22222E-6 L 0.01588 -0.00092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6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8 -0.00092 L 0.44192 -0.0009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92 -0.00092 L 0.03294 -0.00023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0023 L 0.42578 -0.00092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-0.00092 L 0.04778 -0.00023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23 L 0.41224 0.0007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24 0.0007 L 0.06015 -0.00023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5 -0.00023 L 0.39739 -0.00046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EF5CEB-553B-F2B8-3216-1AB83AADD50D}"/>
              </a:ext>
            </a:extLst>
          </p:cNvPr>
          <p:cNvGrpSpPr/>
          <p:nvPr/>
        </p:nvGrpSpPr>
        <p:grpSpPr>
          <a:xfrm>
            <a:off x="8622476" y="3072809"/>
            <a:ext cx="6777542" cy="2636361"/>
            <a:chOff x="8622476" y="3072809"/>
            <a:chExt cx="6777542" cy="26363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BB1971F-542A-F302-4D2C-00C954AAFA8B}"/>
                </a:ext>
              </a:extLst>
            </p:cNvPr>
            <p:cNvGrpSpPr/>
            <p:nvPr/>
          </p:nvGrpSpPr>
          <p:grpSpPr>
            <a:xfrm>
              <a:off x="8622476" y="3072809"/>
              <a:ext cx="6777542" cy="2636361"/>
              <a:chOff x="6553589" y="1138472"/>
              <a:chExt cx="5118682" cy="1926962"/>
            </a:xfrm>
          </p:grpSpPr>
          <p:pic>
            <p:nvPicPr>
              <p:cNvPr id="18" name="Picture 17" descr="A blackboard with white paper on it&#10;&#10;Description automatically generated">
                <a:extLst>
                  <a:ext uri="{FF2B5EF4-FFF2-40B4-BE49-F238E27FC236}">
                    <a16:creationId xmlns:a16="http://schemas.microsoft.com/office/drawing/2014/main" id="{B63CD168-2A94-4226-135F-BD3932252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02"/>
              <a:stretch/>
            </p:blipFill>
            <p:spPr>
              <a:xfrm>
                <a:off x="6553589" y="1138472"/>
                <a:ext cx="5118682" cy="192696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CB5E05-D584-DE44-52C0-436A16674176}"/>
                  </a:ext>
                </a:extLst>
              </p:cNvPr>
              <p:cNvSpPr txBox="1"/>
              <p:nvPr/>
            </p:nvSpPr>
            <p:spPr>
              <a:xfrm>
                <a:off x="6890598" y="1505311"/>
                <a:ext cx="4524437" cy="314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spc="300" dirty="0">
                    <a:solidFill>
                      <a:schemeClr val="bg1"/>
                    </a:solidFill>
                  </a:rPr>
                  <a:t>01110000110100111100101100011110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FD7D3C-9237-EE20-C830-9C61F4B8DF64}"/>
                </a:ext>
              </a:extLst>
            </p:cNvPr>
            <p:cNvGrpSpPr/>
            <p:nvPr/>
          </p:nvGrpSpPr>
          <p:grpSpPr>
            <a:xfrm>
              <a:off x="9158150" y="3699681"/>
              <a:ext cx="142878" cy="196702"/>
              <a:chOff x="5443870" y="1881963"/>
              <a:chExt cx="142878" cy="19670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44766E-79DE-64CF-9A7A-F2BD7163E507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52382DF-42EA-370B-7834-68500962A6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889BBDB-A951-1176-D054-C0EEB0621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6132" t="4438" r="5243" b="42765"/>
          <a:stretch/>
        </p:blipFill>
        <p:spPr>
          <a:xfrm>
            <a:off x="9061704" y="3182112"/>
            <a:ext cx="6002768" cy="1393747"/>
          </a:xfrm>
          <a:custGeom>
            <a:avLst/>
            <a:gdLst>
              <a:gd name="connsiteX0" fmla="*/ 1111119 w 6002768"/>
              <a:gd name="connsiteY0" fmla="*/ 1344427 h 1393747"/>
              <a:gd name="connsiteX1" fmla="*/ 1209764 w 6002768"/>
              <a:gd name="connsiteY1" fmla="*/ 1344427 h 1393747"/>
              <a:gd name="connsiteX2" fmla="*/ 1159875 w 6002768"/>
              <a:gd name="connsiteY2" fmla="*/ 1393747 h 1393747"/>
              <a:gd name="connsiteX3" fmla="*/ 0 w 6002768"/>
              <a:gd name="connsiteY3" fmla="*/ 0 h 1393747"/>
              <a:gd name="connsiteX4" fmla="*/ 6002768 w 6002768"/>
              <a:gd name="connsiteY4" fmla="*/ 0 h 1393747"/>
              <a:gd name="connsiteX5" fmla="*/ 6002768 w 6002768"/>
              <a:gd name="connsiteY5" fmla="*/ 1344427 h 1393747"/>
              <a:gd name="connsiteX6" fmla="*/ 1209764 w 6002768"/>
              <a:gd name="connsiteY6" fmla="*/ 1344427 h 1393747"/>
              <a:gd name="connsiteX7" fmla="*/ 1528421 w 6002768"/>
              <a:gd name="connsiteY7" fmla="*/ 1029408 h 1393747"/>
              <a:gd name="connsiteX8" fmla="*/ 1532629 w 6002768"/>
              <a:gd name="connsiteY8" fmla="*/ 296523 h 1393747"/>
              <a:gd name="connsiteX9" fmla="*/ 1532629 w 6002768"/>
              <a:gd name="connsiteY9" fmla="*/ 296522 h 1393747"/>
              <a:gd name="connsiteX10" fmla="*/ 799744 w 6002768"/>
              <a:gd name="connsiteY10" fmla="*/ 292314 h 1393747"/>
              <a:gd name="connsiteX11" fmla="*/ 795536 w 6002768"/>
              <a:gd name="connsiteY11" fmla="*/ 1025200 h 1393747"/>
              <a:gd name="connsiteX12" fmla="*/ 1111119 w 6002768"/>
              <a:gd name="connsiteY12" fmla="*/ 1344427 h 1393747"/>
              <a:gd name="connsiteX13" fmla="*/ 0 w 6002768"/>
              <a:gd name="connsiteY13" fmla="*/ 1344427 h 13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02768" h="1393747">
                <a:moveTo>
                  <a:pt x="1111119" y="1344427"/>
                </a:moveTo>
                <a:lnTo>
                  <a:pt x="1209764" y="1344427"/>
                </a:lnTo>
                <a:lnTo>
                  <a:pt x="1159875" y="1393747"/>
                </a:lnTo>
                <a:close/>
                <a:moveTo>
                  <a:pt x="0" y="0"/>
                </a:moveTo>
                <a:lnTo>
                  <a:pt x="6002768" y="0"/>
                </a:lnTo>
                <a:lnTo>
                  <a:pt x="6002768" y="1344427"/>
                </a:lnTo>
                <a:lnTo>
                  <a:pt x="1209764" y="1344427"/>
                </a:lnTo>
                <a:lnTo>
                  <a:pt x="1528421" y="1029408"/>
                </a:lnTo>
                <a:cubicBezTo>
                  <a:pt x="1731963" y="828190"/>
                  <a:pt x="1733847" y="500065"/>
                  <a:pt x="1532629" y="296523"/>
                </a:cubicBezTo>
                <a:lnTo>
                  <a:pt x="1532629" y="296522"/>
                </a:lnTo>
                <a:cubicBezTo>
                  <a:pt x="1331411" y="92979"/>
                  <a:pt x="1003286" y="91096"/>
                  <a:pt x="799744" y="292314"/>
                </a:cubicBezTo>
                <a:cubicBezTo>
                  <a:pt x="596201" y="493533"/>
                  <a:pt x="594317" y="821657"/>
                  <a:pt x="795536" y="1025200"/>
                </a:cubicBezTo>
                <a:lnTo>
                  <a:pt x="1111119" y="1344427"/>
                </a:lnTo>
                <a:lnTo>
                  <a:pt x="0" y="13444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E0121-1A3F-0259-E10E-BB6A75F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32ED-E22C-89BB-AE67-CBAA6331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1" y="1573773"/>
            <a:ext cx="10515600" cy="5123297"/>
          </a:xfrm>
        </p:spPr>
        <p:txBody>
          <a:bodyPr>
            <a:normAutofit/>
          </a:bodyPr>
          <a:lstStyle/>
          <a:p>
            <a:r>
              <a:rPr lang="en-US" dirty="0"/>
              <a:t>In each step, how do we know what to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keep track of some information (“state”) in our </a:t>
            </a:r>
            <a:r>
              <a:rPr lang="en-US" dirty="0">
                <a:solidFill>
                  <a:schemeClr val="accent1"/>
                </a:solidFill>
              </a:rPr>
              <a:t>mind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look at the </a:t>
            </a:r>
            <a:r>
              <a:rPr lang="en-US" dirty="0">
                <a:solidFill>
                  <a:schemeClr val="accent1"/>
                </a:solidFill>
              </a:rPr>
              <a:t>local</a:t>
            </a:r>
            <a:r>
              <a:rPr lang="en-US" dirty="0"/>
              <a:t> contents of the blackboard</a:t>
            </a:r>
            <a:br>
              <a:rPr lang="en-US" dirty="0"/>
            </a:br>
            <a:r>
              <a:rPr lang="en-US" dirty="0"/>
              <a:t>(one symbol is sufficient)</a:t>
            </a:r>
          </a:p>
          <a:p>
            <a:r>
              <a:rPr lang="en-US" dirty="0"/>
              <a:t>We can describe the algorithm</a:t>
            </a:r>
            <a:br>
              <a:rPr lang="en-US" dirty="0"/>
            </a:br>
            <a:r>
              <a:rPr lang="en-US" dirty="0"/>
              <a:t>using a “</a:t>
            </a:r>
            <a:r>
              <a:rPr lang="en-US" dirty="0">
                <a:solidFill>
                  <a:schemeClr val="accent1"/>
                </a:solidFill>
              </a:rPr>
              <a:t>state diagram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(next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10F59-6273-C492-69C1-96DDA7E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34528CA-151C-C3C6-B516-16F77573393F}"/>
              </a:ext>
            </a:extLst>
          </p:cNvPr>
          <p:cNvSpPr/>
          <p:nvPr/>
        </p:nvSpPr>
        <p:spPr>
          <a:xfrm rot="8119737">
            <a:off x="9707550" y="3330564"/>
            <a:ext cx="1036473" cy="1036473"/>
          </a:xfrm>
          <a:prstGeom prst="teardrop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A32A1-45A5-CEBF-7140-49F9BF7F96D7}"/>
              </a:ext>
            </a:extLst>
          </p:cNvPr>
          <p:cNvGrpSpPr/>
          <p:nvPr/>
        </p:nvGrpSpPr>
        <p:grpSpPr>
          <a:xfrm>
            <a:off x="9821785" y="3936065"/>
            <a:ext cx="996101" cy="2327988"/>
            <a:chOff x="5182747" y="2117150"/>
            <a:chExt cx="996101" cy="23279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F79069-652F-71B3-8118-B267C0E65194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7D9929-6C96-DAB1-07BE-BCB4643C39A5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B73287-EAE4-CB46-4A0A-25ED1FCBBA33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87CA81-516E-3BD0-FF3A-783F54E730F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CADF73D-A294-A1C0-6DCB-52E83B40A9CA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B989E-3437-A9B4-AAD6-C16406BC2EB7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1BBC2F-FD38-4BE8-434A-9EEB7A9F5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189AD4F-D2A3-A53C-B2A1-1C133053A854}"/>
              </a:ext>
            </a:extLst>
          </p:cNvPr>
          <p:cNvSpPr/>
          <p:nvPr/>
        </p:nvSpPr>
        <p:spPr>
          <a:xfrm>
            <a:off x="5869890" y="4802650"/>
            <a:ext cx="4053530" cy="1894421"/>
          </a:xfrm>
          <a:prstGeom prst="cloudCallout">
            <a:avLst>
              <a:gd name="adj1" fmla="val 52749"/>
              <a:gd name="adj2" fmla="val -538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just crossed off a </a:t>
            </a:r>
            <a:r>
              <a:rPr lang="en-US" dirty="0">
                <a:solidFill>
                  <a:schemeClr val="accent1"/>
                </a:solidFill>
              </a:rPr>
              <a:t>zero</a:t>
            </a:r>
            <a:r>
              <a:rPr lang="en-US" dirty="0">
                <a:solidFill>
                  <a:schemeClr val="tx1"/>
                </a:solidFill>
              </a:rPr>
              <a:t>, and now I’m heading over to the </a:t>
            </a:r>
            <a:r>
              <a:rPr lang="en-US" dirty="0">
                <a:solidFill>
                  <a:schemeClr val="accent1"/>
                </a:solidFill>
              </a:rPr>
              <a:t>right</a:t>
            </a:r>
            <a:r>
              <a:rPr lang="en-US" dirty="0">
                <a:solidFill>
                  <a:schemeClr val="tx1"/>
                </a:solidFill>
              </a:rPr>
              <a:t>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7919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7B62-12C0-AD4A-86A3-EF8673F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583D-6B00-0953-A0E3-014DD352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95" y="1861657"/>
            <a:ext cx="10515600" cy="445821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this course, we will study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mathematical and philosophical foundations</a:t>
            </a:r>
            <a:r>
              <a:rPr lang="en-US" dirty="0"/>
              <a:t> of computer science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ultimate limits</a:t>
            </a:r>
            <a:r>
              <a:rPr lang="en-US" dirty="0"/>
              <a:t> of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This course will give you powerful </a:t>
            </a:r>
            <a:r>
              <a:rPr lang="en-US" dirty="0">
                <a:solidFill>
                  <a:schemeClr val="accent1"/>
                </a:solidFill>
              </a:rPr>
              <a:t>conceptual tools</a:t>
            </a:r>
            <a:r>
              <a:rPr lang="en-US" dirty="0"/>
              <a:t> for </a:t>
            </a:r>
            <a:r>
              <a:rPr lang="en-US" dirty="0">
                <a:solidFill>
                  <a:schemeClr val="accent1"/>
                </a:solidFill>
              </a:rPr>
              <a:t>reasoning about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There will be very little programming</a:t>
            </a:r>
          </a:p>
          <a:p>
            <a:pPr>
              <a:lnSpc>
                <a:spcPct val="150000"/>
              </a:lnSpc>
            </a:pPr>
            <a:r>
              <a:rPr lang="en-US" dirty="0"/>
              <a:t>Homework and exams will be primarily proof-based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54B2-5579-B6F8-6DD2-459768AA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FDA3-9AE4-00E9-C91C-A51AF848C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BF09-05E1-87CC-6BB5-55CE5BD2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EBB2F92-C1BA-19D3-8125-1C408FA2E524}"/>
              </a:ext>
            </a:extLst>
          </p:cNvPr>
          <p:cNvSpPr/>
          <p:nvPr/>
        </p:nvSpPr>
        <p:spPr>
          <a:xfrm>
            <a:off x="1966001" y="1192977"/>
            <a:ext cx="2947477" cy="11402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Just crossed off 0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B00105F-3497-ACFF-9A2F-E508C42B5B2B}"/>
              </a:ext>
            </a:extLst>
          </p:cNvPr>
          <p:cNvSpPr/>
          <p:nvPr/>
        </p:nvSpPr>
        <p:spPr>
          <a:xfrm>
            <a:off x="682190" y="3174840"/>
            <a:ext cx="1178929" cy="91428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Start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56395B8A-BBE5-55C8-2202-EE04C9179617}"/>
              </a:ext>
            </a:extLst>
          </p:cNvPr>
          <p:cNvSpPr/>
          <p:nvPr/>
        </p:nvSpPr>
        <p:spPr>
          <a:xfrm>
            <a:off x="2318352" y="4305624"/>
            <a:ext cx="2607523" cy="998491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Just crossed off 1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03C7AFDC-B778-0116-ED4C-F5E9F16F3D56}"/>
              </a:ext>
            </a:extLst>
          </p:cNvPr>
          <p:cNvSpPr/>
          <p:nvPr/>
        </p:nvSpPr>
        <p:spPr>
          <a:xfrm>
            <a:off x="7095486" y="712125"/>
            <a:ext cx="2514369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Checking for a matching 0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B7022263-57B2-6A4D-9F95-8BAAC653C6F7}"/>
              </a:ext>
            </a:extLst>
          </p:cNvPr>
          <p:cNvSpPr/>
          <p:nvPr/>
        </p:nvSpPr>
        <p:spPr>
          <a:xfrm>
            <a:off x="7295536" y="4874967"/>
            <a:ext cx="2430181" cy="1140259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Checking for a matching 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C70A051E-0177-A531-39DD-1F93763444FB}"/>
              </a:ext>
            </a:extLst>
          </p:cNvPr>
          <p:cNvSpPr/>
          <p:nvPr/>
        </p:nvSpPr>
        <p:spPr>
          <a:xfrm>
            <a:off x="7981339" y="2948871"/>
            <a:ext cx="1795706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Output NO</a:t>
            </a:r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C4B5F790-1D8D-9566-9DB1-7DE5237CA777}"/>
              </a:ext>
            </a:extLst>
          </p:cNvPr>
          <p:cNvSpPr/>
          <p:nvPr/>
        </p:nvSpPr>
        <p:spPr>
          <a:xfrm>
            <a:off x="3773010" y="3092989"/>
            <a:ext cx="1945798" cy="814302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Returning to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8A411-125A-FE69-4D9C-A1AD6A1D6774}"/>
              </a:ext>
            </a:extLst>
          </p:cNvPr>
          <p:cNvCxnSpPr>
            <a:cxnSpLocks/>
          </p:cNvCxnSpPr>
          <p:nvPr/>
        </p:nvCxnSpPr>
        <p:spPr>
          <a:xfrm flipV="1">
            <a:off x="1393320" y="2136709"/>
            <a:ext cx="925032" cy="1048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A0614A-6687-D387-83A4-F309540D3A5B}"/>
              </a:ext>
            </a:extLst>
          </p:cNvPr>
          <p:cNvSpPr txBox="1"/>
          <p:nvPr/>
        </p:nvSpPr>
        <p:spPr>
          <a:xfrm rot="18968284">
            <a:off x="684535" y="2104304"/>
            <a:ext cx="188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0: cross it</a:t>
            </a:r>
            <a:br>
              <a:rPr lang="en-US" sz="1600" dirty="0"/>
            </a:br>
            <a:r>
              <a:rPr lang="en-US" sz="1600" dirty="0"/>
              <a:t>off; move right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35C8F7-71AD-2D1E-CE97-A1F7205186B7}"/>
              </a:ext>
            </a:extLst>
          </p:cNvPr>
          <p:cNvCxnSpPr>
            <a:cxnSpLocks/>
          </p:cNvCxnSpPr>
          <p:nvPr/>
        </p:nvCxnSpPr>
        <p:spPr>
          <a:xfrm>
            <a:off x="1442934" y="3974006"/>
            <a:ext cx="1110067" cy="513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9AFF59-A466-7351-0B0C-F5FAF5D0C8AB}"/>
              </a:ext>
            </a:extLst>
          </p:cNvPr>
          <p:cNvSpPr txBox="1"/>
          <p:nvPr/>
        </p:nvSpPr>
        <p:spPr>
          <a:xfrm rot="1549518">
            <a:off x="1049662" y="4319795"/>
            <a:ext cx="16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1: cross it</a:t>
            </a:r>
            <a:br>
              <a:rPr lang="en-US" sz="1600" dirty="0"/>
            </a:br>
            <a:r>
              <a:rPr lang="en-US" sz="1600" dirty="0"/>
              <a:t>off; move right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BB5FAA-15BC-9842-118B-2B77A9E517B2}"/>
              </a:ext>
            </a:extLst>
          </p:cNvPr>
          <p:cNvSpPr/>
          <p:nvPr/>
        </p:nvSpPr>
        <p:spPr>
          <a:xfrm>
            <a:off x="2296539" y="792404"/>
            <a:ext cx="608664" cy="52724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64" h="527244">
                <a:moveTo>
                  <a:pt x="93157" y="527244"/>
                </a:moveTo>
                <a:cubicBezTo>
                  <a:pt x="-76078" y="225103"/>
                  <a:pt x="-7852" y="41692"/>
                  <a:pt x="242013" y="6250"/>
                </a:cubicBezTo>
                <a:cubicBezTo>
                  <a:pt x="491878" y="-29192"/>
                  <a:pt x="694782" y="79347"/>
                  <a:pt x="571621" y="50597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24E2AA-33E8-50B1-282E-A68DDA4BCAC2}"/>
              </a:ext>
            </a:extLst>
          </p:cNvPr>
          <p:cNvSpPr txBox="1"/>
          <p:nvPr/>
        </p:nvSpPr>
        <p:spPr>
          <a:xfrm>
            <a:off x="1475365" y="344264"/>
            <a:ext cx="3721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 move right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B9AE758-50B0-A285-AA90-D7DC91A99FB7}"/>
              </a:ext>
            </a:extLst>
          </p:cNvPr>
          <p:cNvSpPr/>
          <p:nvPr/>
        </p:nvSpPr>
        <p:spPr>
          <a:xfrm flipV="1">
            <a:off x="2706374" y="5235010"/>
            <a:ext cx="608664" cy="52724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8664" h="527244">
                <a:moveTo>
                  <a:pt x="93157" y="527244"/>
                </a:moveTo>
                <a:cubicBezTo>
                  <a:pt x="-76078" y="225103"/>
                  <a:pt x="-7852" y="41692"/>
                  <a:pt x="242013" y="6250"/>
                </a:cubicBezTo>
                <a:cubicBezTo>
                  <a:pt x="491878" y="-29192"/>
                  <a:pt x="694782" y="79347"/>
                  <a:pt x="571621" y="505979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DB15D5-D412-B0A0-45B7-6A48DDD07ABA}"/>
              </a:ext>
            </a:extLst>
          </p:cNvPr>
          <p:cNvSpPr txBox="1"/>
          <p:nvPr/>
        </p:nvSpPr>
        <p:spPr>
          <a:xfrm>
            <a:off x="3276928" y="5295314"/>
            <a:ext cx="3721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</a:t>
            </a:r>
            <a:br>
              <a:rPr lang="en-US" sz="1600" dirty="0"/>
            </a:br>
            <a:r>
              <a:rPr lang="en-US" sz="1600" dirty="0"/>
              <a:t>move right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250EAC-34F6-8019-DE91-266CE9D3CF1F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869515" y="1282254"/>
            <a:ext cx="2233770" cy="2612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6768E4-26F2-C8C8-E9CB-CFA194BAF71E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4923702" y="4804870"/>
            <a:ext cx="2418737" cy="5280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E96B15-40C5-358C-9D1E-5783510839E5}"/>
              </a:ext>
            </a:extLst>
          </p:cNvPr>
          <p:cNvCxnSpPr>
            <a:cxnSpLocks/>
          </p:cNvCxnSpPr>
          <p:nvPr/>
        </p:nvCxnSpPr>
        <p:spPr>
          <a:xfrm flipH="1">
            <a:off x="5446311" y="1751314"/>
            <a:ext cx="2721061" cy="13986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1AE8439-818C-333F-6157-70204484149C}"/>
              </a:ext>
            </a:extLst>
          </p:cNvPr>
          <p:cNvSpPr txBox="1"/>
          <p:nvPr/>
        </p:nvSpPr>
        <p:spPr>
          <a:xfrm rot="19959429">
            <a:off x="5396832" y="2111280"/>
            <a:ext cx="157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0: cross it off; move left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17A3E7-D663-ACC1-AC8C-939A96795428}"/>
              </a:ext>
            </a:extLst>
          </p:cNvPr>
          <p:cNvCxnSpPr>
            <a:cxnSpLocks/>
          </p:cNvCxnSpPr>
          <p:nvPr/>
        </p:nvCxnSpPr>
        <p:spPr>
          <a:xfrm flipH="1" flipV="1">
            <a:off x="5416911" y="3755290"/>
            <a:ext cx="2349358" cy="1259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F6F17C-C5D2-874B-8BC1-004E10682AEC}"/>
              </a:ext>
            </a:extLst>
          </p:cNvPr>
          <p:cNvSpPr txBox="1"/>
          <p:nvPr/>
        </p:nvSpPr>
        <p:spPr>
          <a:xfrm rot="1619202">
            <a:off x="5446568" y="4277203"/>
            <a:ext cx="1633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1: cross it off; move left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5A1A537-E725-43F3-E27D-488AF19525F5}"/>
              </a:ext>
            </a:extLst>
          </p:cNvPr>
          <p:cNvSpPr/>
          <p:nvPr/>
        </p:nvSpPr>
        <p:spPr>
          <a:xfrm rot="5400000">
            <a:off x="5727656" y="3157104"/>
            <a:ext cx="358116" cy="467894"/>
          </a:xfrm>
          <a:custGeom>
            <a:avLst/>
            <a:gdLst>
              <a:gd name="connsiteX0" fmla="*/ 118708 w 1101308"/>
              <a:gd name="connsiteY0" fmla="*/ 937745 h 937745"/>
              <a:gd name="connsiteX1" fmla="*/ 76178 w 1101308"/>
              <a:gd name="connsiteY1" fmla="*/ 108406 h 937745"/>
              <a:gd name="connsiteX2" fmla="*/ 1001211 w 1101308"/>
              <a:gd name="connsiteY2" fmla="*/ 97773 h 937745"/>
              <a:gd name="connsiteX3" fmla="*/ 1033108 w 1101308"/>
              <a:gd name="connsiteY3" fmla="*/ 916480 h 937745"/>
              <a:gd name="connsiteX0" fmla="*/ 161513 w 1080317"/>
              <a:gd name="connsiteY0" fmla="*/ 791359 h 908317"/>
              <a:gd name="connsiteX1" fmla="*/ 55187 w 1080317"/>
              <a:gd name="connsiteY1" fmla="*/ 100243 h 908317"/>
              <a:gd name="connsiteX2" fmla="*/ 980220 w 1080317"/>
              <a:gd name="connsiteY2" fmla="*/ 89610 h 908317"/>
              <a:gd name="connsiteX3" fmla="*/ 1012117 w 1080317"/>
              <a:gd name="connsiteY3" fmla="*/ 908317 h 908317"/>
              <a:gd name="connsiteX0" fmla="*/ 177380 w 1096184"/>
              <a:gd name="connsiteY0" fmla="*/ 791359 h 908317"/>
              <a:gd name="connsiteX1" fmla="*/ 71054 w 1096184"/>
              <a:gd name="connsiteY1" fmla="*/ 100243 h 908317"/>
              <a:gd name="connsiteX2" fmla="*/ 996087 w 1096184"/>
              <a:gd name="connsiteY2" fmla="*/ 89610 h 908317"/>
              <a:gd name="connsiteX3" fmla="*/ 1027984 w 1096184"/>
              <a:gd name="connsiteY3" fmla="*/ 908317 h 908317"/>
              <a:gd name="connsiteX0" fmla="*/ 45100 w 963904"/>
              <a:gd name="connsiteY0" fmla="*/ 862445 h 979403"/>
              <a:gd name="connsiteX1" fmla="*/ 364076 w 963904"/>
              <a:gd name="connsiteY1" fmla="*/ 54371 h 979403"/>
              <a:gd name="connsiteX2" fmla="*/ 863807 w 963904"/>
              <a:gd name="connsiteY2" fmla="*/ 160696 h 979403"/>
              <a:gd name="connsiteX3" fmla="*/ 895704 w 963904"/>
              <a:gd name="connsiteY3" fmla="*/ 979403 h 979403"/>
              <a:gd name="connsiteX0" fmla="*/ 45557 w 896161"/>
              <a:gd name="connsiteY0" fmla="*/ 808602 h 925560"/>
              <a:gd name="connsiteX1" fmla="*/ 364533 w 896161"/>
              <a:gd name="connsiteY1" fmla="*/ 528 h 925560"/>
              <a:gd name="connsiteX2" fmla="*/ 896161 w 896161"/>
              <a:gd name="connsiteY2" fmla="*/ 925560 h 925560"/>
              <a:gd name="connsiteX0" fmla="*/ 42747 w 893351"/>
              <a:gd name="connsiteY0" fmla="*/ 596289 h 713247"/>
              <a:gd name="connsiteX1" fmla="*/ 393621 w 893351"/>
              <a:gd name="connsiteY1" fmla="*/ 867 h 713247"/>
              <a:gd name="connsiteX2" fmla="*/ 893351 w 893351"/>
              <a:gd name="connsiteY2" fmla="*/ 713247 h 713247"/>
              <a:gd name="connsiteX0" fmla="*/ 51441 w 902045"/>
              <a:gd name="connsiteY0" fmla="*/ 596289 h 713247"/>
              <a:gd name="connsiteX1" fmla="*/ 402315 w 902045"/>
              <a:gd name="connsiteY1" fmla="*/ 867 h 713247"/>
              <a:gd name="connsiteX2" fmla="*/ 902045 w 902045"/>
              <a:gd name="connsiteY2" fmla="*/ 713247 h 713247"/>
              <a:gd name="connsiteX0" fmla="*/ 41286 w 774932"/>
              <a:gd name="connsiteY0" fmla="*/ 595454 h 616719"/>
              <a:gd name="connsiteX1" fmla="*/ 392160 w 774932"/>
              <a:gd name="connsiteY1" fmla="*/ 32 h 616719"/>
              <a:gd name="connsiteX2" fmla="*/ 774932 w 774932"/>
              <a:gd name="connsiteY2" fmla="*/ 616719 h 616719"/>
              <a:gd name="connsiteX0" fmla="*/ 41286 w 835309"/>
              <a:gd name="connsiteY0" fmla="*/ 595454 h 616719"/>
              <a:gd name="connsiteX1" fmla="*/ 392160 w 835309"/>
              <a:gd name="connsiteY1" fmla="*/ 32 h 616719"/>
              <a:gd name="connsiteX2" fmla="*/ 774932 w 835309"/>
              <a:gd name="connsiteY2" fmla="*/ 616719 h 616719"/>
              <a:gd name="connsiteX0" fmla="*/ 78245 w 909869"/>
              <a:gd name="connsiteY0" fmla="*/ 598360 h 619625"/>
              <a:gd name="connsiteX1" fmla="*/ 429119 w 909869"/>
              <a:gd name="connsiteY1" fmla="*/ 2938 h 619625"/>
              <a:gd name="connsiteX2" fmla="*/ 811891 w 909869"/>
              <a:gd name="connsiteY2" fmla="*/ 619625 h 619625"/>
              <a:gd name="connsiteX0" fmla="*/ 36351 w 453740"/>
              <a:gd name="connsiteY0" fmla="*/ 595454 h 616719"/>
              <a:gd name="connsiteX1" fmla="*/ 387225 w 453740"/>
              <a:gd name="connsiteY1" fmla="*/ 32 h 616719"/>
              <a:gd name="connsiteX2" fmla="*/ 312797 w 453740"/>
              <a:gd name="connsiteY2" fmla="*/ 616719 h 616719"/>
              <a:gd name="connsiteX0" fmla="*/ 54869 w 414877"/>
              <a:gd name="connsiteY0" fmla="*/ 521036 h 542301"/>
              <a:gd name="connsiteX1" fmla="*/ 203725 w 414877"/>
              <a:gd name="connsiteY1" fmla="*/ 42 h 542301"/>
              <a:gd name="connsiteX2" fmla="*/ 331315 w 414877"/>
              <a:gd name="connsiteY2" fmla="*/ 542301 h 542301"/>
              <a:gd name="connsiteX0" fmla="*/ 89973 w 489508"/>
              <a:gd name="connsiteY0" fmla="*/ 521140 h 542405"/>
              <a:gd name="connsiteX1" fmla="*/ 238829 w 489508"/>
              <a:gd name="connsiteY1" fmla="*/ 146 h 542405"/>
              <a:gd name="connsiteX2" fmla="*/ 366419 w 489508"/>
              <a:gd name="connsiteY2" fmla="*/ 542405 h 542405"/>
              <a:gd name="connsiteX0" fmla="*/ 55994 w 462017"/>
              <a:gd name="connsiteY0" fmla="*/ 520994 h 520994"/>
              <a:gd name="connsiteX1" fmla="*/ 204850 w 462017"/>
              <a:gd name="connsiteY1" fmla="*/ 0 h 520994"/>
              <a:gd name="connsiteX2" fmla="*/ 385603 w 462017"/>
              <a:gd name="connsiteY2" fmla="*/ 520994 h 520994"/>
              <a:gd name="connsiteX0" fmla="*/ 55994 w 419399"/>
              <a:gd name="connsiteY0" fmla="*/ 520994 h 520994"/>
              <a:gd name="connsiteX1" fmla="*/ 204850 w 419399"/>
              <a:gd name="connsiteY1" fmla="*/ 0 h 520994"/>
              <a:gd name="connsiteX2" fmla="*/ 385603 w 419399"/>
              <a:gd name="connsiteY2" fmla="*/ 520994 h 520994"/>
              <a:gd name="connsiteX0" fmla="*/ 59353 w 562535"/>
              <a:gd name="connsiteY0" fmla="*/ 521108 h 521108"/>
              <a:gd name="connsiteX1" fmla="*/ 208209 w 562535"/>
              <a:gd name="connsiteY1" fmla="*/ 114 h 521108"/>
              <a:gd name="connsiteX2" fmla="*/ 537817 w 562535"/>
              <a:gd name="connsiteY2" fmla="*/ 499843 h 521108"/>
              <a:gd name="connsiteX0" fmla="*/ 93157 w 608664"/>
              <a:gd name="connsiteY0" fmla="*/ 527244 h 527244"/>
              <a:gd name="connsiteX1" fmla="*/ 242013 w 608664"/>
              <a:gd name="connsiteY1" fmla="*/ 6250 h 527244"/>
              <a:gd name="connsiteX2" fmla="*/ 571621 w 608664"/>
              <a:gd name="connsiteY2" fmla="*/ 505979 h 527244"/>
              <a:gd name="connsiteX0" fmla="*/ 99286 w 420280"/>
              <a:gd name="connsiteY0" fmla="*/ 619100 h 619100"/>
              <a:gd name="connsiteX1" fmla="*/ 67388 w 420280"/>
              <a:gd name="connsiteY1" fmla="*/ 2413 h 619100"/>
              <a:gd name="connsiteX2" fmla="*/ 396996 w 420280"/>
              <a:gd name="connsiteY2" fmla="*/ 502142 h 619100"/>
              <a:gd name="connsiteX0" fmla="*/ 95880 w 355929"/>
              <a:gd name="connsiteY0" fmla="*/ 616717 h 637982"/>
              <a:gd name="connsiteX1" fmla="*/ 63982 w 355929"/>
              <a:gd name="connsiteY1" fmla="*/ 30 h 637982"/>
              <a:gd name="connsiteX2" fmla="*/ 329795 w 355929"/>
              <a:gd name="connsiteY2" fmla="*/ 637982 h 637982"/>
              <a:gd name="connsiteX0" fmla="*/ 66074 w 334440"/>
              <a:gd name="connsiteY0" fmla="*/ 446629 h 467894"/>
              <a:gd name="connsiteX1" fmla="*/ 140505 w 334440"/>
              <a:gd name="connsiteY1" fmla="*/ 63 h 467894"/>
              <a:gd name="connsiteX2" fmla="*/ 299989 w 334440"/>
              <a:gd name="connsiteY2" fmla="*/ 467894 h 467894"/>
              <a:gd name="connsiteX0" fmla="*/ 81208 w 358116"/>
              <a:gd name="connsiteY0" fmla="*/ 446629 h 467894"/>
              <a:gd name="connsiteX1" fmla="*/ 155639 w 358116"/>
              <a:gd name="connsiteY1" fmla="*/ 63 h 467894"/>
              <a:gd name="connsiteX2" fmla="*/ 315123 w 358116"/>
              <a:gd name="connsiteY2" fmla="*/ 467894 h 4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116" h="467894">
                <a:moveTo>
                  <a:pt x="81208" y="446629"/>
                </a:moveTo>
                <a:cubicBezTo>
                  <a:pt x="-88027" y="144488"/>
                  <a:pt x="42225" y="-3481"/>
                  <a:pt x="155639" y="63"/>
                </a:cubicBezTo>
                <a:cubicBezTo>
                  <a:pt x="269053" y="3607"/>
                  <a:pt x="438284" y="41262"/>
                  <a:pt x="315123" y="46789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4F72D8-F9CA-C1F3-2773-2F4CF6A6AC80}"/>
              </a:ext>
            </a:extLst>
          </p:cNvPr>
          <p:cNvSpPr txBox="1"/>
          <p:nvPr/>
        </p:nvSpPr>
        <p:spPr>
          <a:xfrm>
            <a:off x="6173407" y="3115568"/>
            <a:ext cx="1914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</a:t>
            </a:r>
            <a:br>
              <a:rPr lang="en-US" sz="1600" dirty="0"/>
            </a:br>
            <a:r>
              <a:rPr lang="en-US" sz="1600" dirty="0"/>
              <a:t>move left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72A3CA-9BEA-E1A6-AAE1-0958FE77E980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 flipH="1">
            <a:off x="1860137" y="3500140"/>
            <a:ext cx="1918909" cy="1318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B1C3F1-55D2-B09C-7D8D-8E6400C6C6FF}"/>
              </a:ext>
            </a:extLst>
          </p:cNvPr>
          <p:cNvSpPr txBox="1"/>
          <p:nvPr/>
        </p:nvSpPr>
        <p:spPr>
          <a:xfrm rot="21393718">
            <a:off x="1922850" y="3164706"/>
            <a:ext cx="2171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1: move right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5BE041-B60B-FF9C-1EFB-746EC2BA0684}"/>
              </a:ext>
            </a:extLst>
          </p:cNvPr>
          <p:cNvCxnSpPr>
            <a:cxnSpLocks/>
          </p:cNvCxnSpPr>
          <p:nvPr/>
        </p:nvCxnSpPr>
        <p:spPr>
          <a:xfrm>
            <a:off x="8665337" y="1763106"/>
            <a:ext cx="114603" cy="12255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C830A-B9A4-2CFF-9570-12C5715D75A1}"/>
              </a:ext>
            </a:extLst>
          </p:cNvPr>
          <p:cNvCxnSpPr>
            <a:cxnSpLocks/>
          </p:cNvCxnSpPr>
          <p:nvPr/>
        </p:nvCxnSpPr>
        <p:spPr>
          <a:xfrm flipV="1">
            <a:off x="8852020" y="4060443"/>
            <a:ext cx="63997" cy="814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AFA01C1-5BA6-F64C-C442-374F0BBBCAD6}"/>
              </a:ext>
            </a:extLst>
          </p:cNvPr>
          <p:cNvSpPr txBox="1"/>
          <p:nvPr/>
        </p:nvSpPr>
        <p:spPr>
          <a:xfrm>
            <a:off x="8060470" y="2253235"/>
            <a:ext cx="130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655230-758A-E0C0-5DF0-D283258FBBFB}"/>
              </a:ext>
            </a:extLst>
          </p:cNvPr>
          <p:cNvSpPr txBox="1"/>
          <p:nvPr/>
        </p:nvSpPr>
        <p:spPr>
          <a:xfrm>
            <a:off x="8223166" y="4289954"/>
            <a:ext cx="1300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</a:t>
            </a:r>
          </a:p>
        </p:txBody>
      </p:sp>
      <p:sp>
        <p:nvSpPr>
          <p:cNvPr id="66" name="Cloud 65">
            <a:extLst>
              <a:ext uri="{FF2B5EF4-FFF2-40B4-BE49-F238E27FC236}">
                <a16:creationId xmlns:a16="http://schemas.microsoft.com/office/drawing/2014/main" id="{EBF93F98-BBD8-938A-D973-2EB2CC8E7AFE}"/>
              </a:ext>
            </a:extLst>
          </p:cNvPr>
          <p:cNvSpPr/>
          <p:nvPr/>
        </p:nvSpPr>
        <p:spPr>
          <a:xfrm>
            <a:off x="10179363" y="2858871"/>
            <a:ext cx="1747514" cy="114025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1"/>
                </a:solidFill>
              </a:rPr>
              <a:t>Output YES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1C08C88-A239-2655-0FEB-835590325C8A}"/>
              </a:ext>
            </a:extLst>
          </p:cNvPr>
          <p:cNvCxnSpPr>
            <a:cxnSpLocks/>
          </p:cNvCxnSpPr>
          <p:nvPr/>
        </p:nvCxnSpPr>
        <p:spPr>
          <a:xfrm>
            <a:off x="9378108" y="1497294"/>
            <a:ext cx="1442292" cy="13966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6CF31C-83FF-7B1A-E2B0-F56305988E6D}"/>
              </a:ext>
            </a:extLst>
          </p:cNvPr>
          <p:cNvCxnSpPr>
            <a:cxnSpLocks/>
          </p:cNvCxnSpPr>
          <p:nvPr/>
        </p:nvCxnSpPr>
        <p:spPr>
          <a:xfrm flipV="1">
            <a:off x="9455613" y="3907291"/>
            <a:ext cx="1131134" cy="11074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09C76B96-2157-DC84-6230-6B174C215DD0}"/>
              </a:ext>
            </a:extLst>
          </p:cNvPr>
          <p:cNvSpPr/>
          <p:nvPr/>
        </p:nvSpPr>
        <p:spPr>
          <a:xfrm>
            <a:off x="146208" y="3859618"/>
            <a:ext cx="11600824" cy="2472559"/>
          </a:xfrm>
          <a:custGeom>
            <a:avLst/>
            <a:gdLst>
              <a:gd name="connsiteX0" fmla="*/ 647930 w 11715097"/>
              <a:gd name="connsiteY0" fmla="*/ 21265 h 2823463"/>
              <a:gd name="connsiteX1" fmla="*/ 201362 w 11715097"/>
              <a:gd name="connsiteY1" fmla="*/ 669851 h 2823463"/>
              <a:gd name="connsiteX2" fmla="*/ 1030702 w 11715097"/>
              <a:gd name="connsiteY2" fmla="*/ 2594344 h 2823463"/>
              <a:gd name="connsiteX3" fmla="*/ 10429883 w 11715097"/>
              <a:gd name="connsiteY3" fmla="*/ 2498651 h 2823463"/>
              <a:gd name="connsiteX4" fmla="*/ 11386813 w 11715097"/>
              <a:gd name="connsiteY4" fmla="*/ 0 h 2823463"/>
              <a:gd name="connsiteX0" fmla="*/ 434150 w 11501317"/>
              <a:gd name="connsiteY0" fmla="*/ 21265 h 2823463"/>
              <a:gd name="connsiteX1" fmla="*/ 816922 w 11501317"/>
              <a:gd name="connsiteY1" fmla="*/ 2594344 h 2823463"/>
              <a:gd name="connsiteX2" fmla="*/ 10216103 w 11501317"/>
              <a:gd name="connsiteY2" fmla="*/ 2498651 h 2823463"/>
              <a:gd name="connsiteX3" fmla="*/ 11173033 w 11501317"/>
              <a:gd name="connsiteY3" fmla="*/ 0 h 2823463"/>
              <a:gd name="connsiteX0" fmla="*/ 579047 w 11646214"/>
              <a:gd name="connsiteY0" fmla="*/ 21265 h 2823463"/>
              <a:gd name="connsiteX1" fmla="*/ 961819 w 11646214"/>
              <a:gd name="connsiteY1" fmla="*/ 2594344 h 2823463"/>
              <a:gd name="connsiteX2" fmla="*/ 10361000 w 11646214"/>
              <a:gd name="connsiteY2" fmla="*/ 2498651 h 2823463"/>
              <a:gd name="connsiteX3" fmla="*/ 11317930 w 11646214"/>
              <a:gd name="connsiteY3" fmla="*/ 0 h 2823463"/>
              <a:gd name="connsiteX0" fmla="*/ 568883 w 11582269"/>
              <a:gd name="connsiteY0" fmla="*/ 21265 h 2723054"/>
              <a:gd name="connsiteX1" fmla="*/ 951655 w 11582269"/>
              <a:gd name="connsiteY1" fmla="*/ 2594344 h 2723054"/>
              <a:gd name="connsiteX2" fmla="*/ 10201980 w 11582269"/>
              <a:gd name="connsiteY2" fmla="*/ 2094614 h 2723054"/>
              <a:gd name="connsiteX3" fmla="*/ 11307766 w 11582269"/>
              <a:gd name="connsiteY3" fmla="*/ 0 h 2723054"/>
              <a:gd name="connsiteX0" fmla="*/ 587438 w 11600824"/>
              <a:gd name="connsiteY0" fmla="*/ 21265 h 2472559"/>
              <a:gd name="connsiteX1" fmla="*/ 938313 w 11600824"/>
              <a:gd name="connsiteY1" fmla="*/ 2254102 h 2472559"/>
              <a:gd name="connsiteX2" fmla="*/ 10220535 w 11600824"/>
              <a:gd name="connsiteY2" fmla="*/ 2094614 h 2472559"/>
              <a:gd name="connsiteX3" fmla="*/ 11326321 w 11600824"/>
              <a:gd name="connsiteY3" fmla="*/ 0 h 247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0824" h="2472559">
                <a:moveTo>
                  <a:pt x="587438" y="21265"/>
                </a:moveTo>
                <a:cubicBezTo>
                  <a:pt x="188717" y="248979"/>
                  <a:pt x="-667203" y="1908544"/>
                  <a:pt x="938313" y="2254102"/>
                </a:cubicBezTo>
                <a:cubicBezTo>
                  <a:pt x="2543829" y="2599660"/>
                  <a:pt x="8494517" y="2527005"/>
                  <a:pt x="10220535" y="2094614"/>
                </a:cubicBezTo>
                <a:cubicBezTo>
                  <a:pt x="11946553" y="1662223"/>
                  <a:pt x="11710865" y="1033130"/>
                  <a:pt x="11326321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E546B3-C3D0-F7FA-347D-2FCE95AFFE16}"/>
              </a:ext>
            </a:extLst>
          </p:cNvPr>
          <p:cNvSpPr txBox="1"/>
          <p:nvPr/>
        </p:nvSpPr>
        <p:spPr>
          <a:xfrm rot="21258710">
            <a:off x="4932627" y="776582"/>
            <a:ext cx="2342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 or a blank</a:t>
            </a:r>
            <a:br>
              <a:rPr lang="en-US" sz="1600" dirty="0"/>
            </a:br>
            <a:r>
              <a:rPr lang="en-US" sz="1600" dirty="0"/>
              <a:t>spot: move left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AE5A2F-4DE6-09EE-4EE1-8C6912EAC292}"/>
              </a:ext>
            </a:extLst>
          </p:cNvPr>
          <p:cNvGrpSpPr/>
          <p:nvPr/>
        </p:nvGrpSpPr>
        <p:grpSpPr>
          <a:xfrm rot="21077107">
            <a:off x="5372804" y="954034"/>
            <a:ext cx="80945" cy="111438"/>
            <a:chOff x="5443870" y="1881963"/>
            <a:chExt cx="142878" cy="19670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91DF581-4EBB-89E3-2BAD-CFEEB7751D36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16E0BF-5A4C-2BA3-C96D-2D04B7B60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C704385-D471-E0A4-6EF3-3DFBB4FA7119}"/>
              </a:ext>
            </a:extLst>
          </p:cNvPr>
          <p:cNvGrpSpPr/>
          <p:nvPr/>
        </p:nvGrpSpPr>
        <p:grpSpPr>
          <a:xfrm rot="21077107">
            <a:off x="5764690" y="925006"/>
            <a:ext cx="80945" cy="111438"/>
            <a:chOff x="5443870" y="1881963"/>
            <a:chExt cx="142878" cy="19670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1B3677-B586-CFEF-6A7C-C56C6599C9F0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A4CE8C7-CAC0-ABE6-DAB3-2FAF9CCB7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E1596A9-3FFB-29A3-8A6F-CEFFEBBAB13F}"/>
              </a:ext>
            </a:extLst>
          </p:cNvPr>
          <p:cNvGrpSpPr/>
          <p:nvPr/>
        </p:nvGrpSpPr>
        <p:grpSpPr>
          <a:xfrm>
            <a:off x="9873984" y="1668012"/>
            <a:ext cx="1727608" cy="338554"/>
            <a:chOff x="9873984" y="1668012"/>
            <a:chExt cx="1727608" cy="338554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C473742-E419-9E33-05F4-85865074F76A}"/>
                </a:ext>
              </a:extLst>
            </p:cNvPr>
            <p:cNvSpPr txBox="1"/>
            <p:nvPr/>
          </p:nvSpPr>
          <p:spPr>
            <a:xfrm>
              <a:off x="9873984" y="1668012"/>
              <a:ext cx="1727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See 0 or 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DC1620F-FFED-ABF9-AE39-3603865A63F4}"/>
                </a:ext>
              </a:extLst>
            </p:cNvPr>
            <p:cNvGrpSpPr/>
            <p:nvPr/>
          </p:nvGrpSpPr>
          <p:grpSpPr>
            <a:xfrm>
              <a:off x="10322914" y="1770883"/>
              <a:ext cx="80945" cy="111438"/>
              <a:chOff x="5443870" y="1881963"/>
              <a:chExt cx="142878" cy="19670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1D470-F148-C46A-9003-9DE95A6DBA73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B309E6A-70AE-0074-6ECF-D35D9AA83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1949FC-1AAC-22B0-6317-B8AC32D8874C}"/>
                </a:ext>
              </a:extLst>
            </p:cNvPr>
            <p:cNvGrpSpPr/>
            <p:nvPr/>
          </p:nvGrpSpPr>
          <p:grpSpPr>
            <a:xfrm>
              <a:off x="10693028" y="1778140"/>
              <a:ext cx="80945" cy="111438"/>
              <a:chOff x="5443870" y="1881963"/>
              <a:chExt cx="142878" cy="196702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CBB7946-FE41-9580-A310-9FDE68769D0D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C20D15-1343-1B02-6832-BF6C388A08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E5A876-8034-9A17-CF6B-F197BC03EB4A}"/>
              </a:ext>
            </a:extLst>
          </p:cNvPr>
          <p:cNvGrpSpPr/>
          <p:nvPr/>
        </p:nvGrpSpPr>
        <p:grpSpPr>
          <a:xfrm>
            <a:off x="2369086" y="3302140"/>
            <a:ext cx="80945" cy="111438"/>
            <a:chOff x="5443870" y="1881963"/>
            <a:chExt cx="142878" cy="1967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0D06AE-3C86-58B3-A0A3-56BFD497A2F1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6633C3-ED32-1975-B29C-53AF2D54E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904504-89AD-384E-8A23-AB255610D2BB}"/>
              </a:ext>
            </a:extLst>
          </p:cNvPr>
          <p:cNvGrpSpPr/>
          <p:nvPr/>
        </p:nvGrpSpPr>
        <p:grpSpPr>
          <a:xfrm>
            <a:off x="2753714" y="3294883"/>
            <a:ext cx="80945" cy="111438"/>
            <a:chOff x="5443870" y="1881963"/>
            <a:chExt cx="142878" cy="19670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BC5547-0DFA-5B97-FDA8-C85339EF630F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755BC5-9026-6155-13C5-AE6F4B82E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00C1C39-8711-CA01-0945-5F37E5A9D095}"/>
              </a:ext>
            </a:extLst>
          </p:cNvPr>
          <p:cNvGrpSpPr/>
          <p:nvPr/>
        </p:nvGrpSpPr>
        <p:grpSpPr>
          <a:xfrm rot="910796">
            <a:off x="4928676" y="5120699"/>
            <a:ext cx="2342607" cy="584775"/>
            <a:chOff x="5285675" y="5040494"/>
            <a:chExt cx="2342607" cy="58477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2A7122-CED0-5B54-77A6-FB788EC37E65}"/>
                </a:ext>
              </a:extLst>
            </p:cNvPr>
            <p:cNvSpPr txBox="1"/>
            <p:nvPr/>
          </p:nvSpPr>
          <p:spPr>
            <a:xfrm rot="21258710">
              <a:off x="5285675" y="5040494"/>
              <a:ext cx="234260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See 0 or 1 or a blank</a:t>
              </a:r>
              <a:br>
                <a:rPr lang="en-US" sz="1600" dirty="0"/>
              </a:br>
              <a:r>
                <a:rPr lang="en-US" sz="1600" dirty="0"/>
                <a:t>spot: move left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3A4C6D2-0F6B-0E32-937E-1027C1D825C8}"/>
                </a:ext>
              </a:extLst>
            </p:cNvPr>
            <p:cNvGrpSpPr/>
            <p:nvPr/>
          </p:nvGrpSpPr>
          <p:grpSpPr>
            <a:xfrm rot="21077107">
              <a:off x="5725852" y="5217946"/>
              <a:ext cx="80945" cy="111438"/>
              <a:chOff x="5443870" y="1881963"/>
              <a:chExt cx="142878" cy="19670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BDA791C-8E97-EF26-4D12-48DF0884DADC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028B77C-CDCB-A7FB-3B44-4B0A1C1705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A3948B-46A9-5C26-5E8A-1C4DF90976DC}"/>
                </a:ext>
              </a:extLst>
            </p:cNvPr>
            <p:cNvGrpSpPr/>
            <p:nvPr/>
          </p:nvGrpSpPr>
          <p:grpSpPr>
            <a:xfrm rot="21077107">
              <a:off x="6117738" y="5188918"/>
              <a:ext cx="80945" cy="111438"/>
              <a:chOff x="5443870" y="1881963"/>
              <a:chExt cx="142878" cy="19670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1225F0F-76A1-7193-DED2-374CF9FFF712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8A6E367-F0DE-DFAA-73E3-8E2A185BE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8F64F59-1ACE-DA1D-2CDC-0E12DE81A16E}"/>
              </a:ext>
            </a:extLst>
          </p:cNvPr>
          <p:cNvSpPr txBox="1"/>
          <p:nvPr/>
        </p:nvSpPr>
        <p:spPr>
          <a:xfrm rot="923">
            <a:off x="4102667" y="6388285"/>
            <a:ext cx="2342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See 0 or 1 or a blank spot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2366262-9B1B-C29A-E158-D2D5A502C012}"/>
              </a:ext>
            </a:extLst>
          </p:cNvPr>
          <p:cNvGrpSpPr/>
          <p:nvPr/>
        </p:nvGrpSpPr>
        <p:grpSpPr>
          <a:xfrm rot="21419320">
            <a:off x="4552148" y="6504909"/>
            <a:ext cx="80945" cy="111438"/>
            <a:chOff x="5443870" y="1881963"/>
            <a:chExt cx="142878" cy="196702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CF38736-2539-7615-2024-7264F46CC81E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08253A5-2A6E-E5C2-3CEE-82A3889E57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AE975E8-B1E1-9EF7-F88D-F5FBA0DDE3E5}"/>
              </a:ext>
            </a:extLst>
          </p:cNvPr>
          <p:cNvGrpSpPr/>
          <p:nvPr/>
        </p:nvGrpSpPr>
        <p:grpSpPr>
          <a:xfrm rot="21419320">
            <a:off x="4923192" y="6507711"/>
            <a:ext cx="80951" cy="111438"/>
            <a:chOff x="5443859" y="1881963"/>
            <a:chExt cx="142889" cy="19670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D9BB97-EC86-0588-A80B-B7BDFA063DEF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369387-2F69-B80C-5D73-C391DAFFF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59" y="1881964"/>
              <a:ext cx="142878" cy="1967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94BBF0B-0DAD-66B9-96ED-65EEB4EC8C18}"/>
              </a:ext>
            </a:extLst>
          </p:cNvPr>
          <p:cNvGrpSpPr/>
          <p:nvPr/>
        </p:nvGrpSpPr>
        <p:grpSpPr>
          <a:xfrm>
            <a:off x="10033537" y="4345353"/>
            <a:ext cx="1727608" cy="338554"/>
            <a:chOff x="9873984" y="1668012"/>
            <a:chExt cx="1727608" cy="338554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EFB82A1-866F-641A-FC82-070E95151395}"/>
                </a:ext>
              </a:extLst>
            </p:cNvPr>
            <p:cNvSpPr txBox="1"/>
            <p:nvPr/>
          </p:nvSpPr>
          <p:spPr>
            <a:xfrm>
              <a:off x="9873984" y="1668012"/>
              <a:ext cx="1727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See 0 or 1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629657C-3452-A10E-EA65-FE877196D309}"/>
                </a:ext>
              </a:extLst>
            </p:cNvPr>
            <p:cNvGrpSpPr/>
            <p:nvPr/>
          </p:nvGrpSpPr>
          <p:grpSpPr>
            <a:xfrm>
              <a:off x="10322914" y="1770883"/>
              <a:ext cx="80945" cy="111438"/>
              <a:chOff x="5443870" y="1881963"/>
              <a:chExt cx="142878" cy="196702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B2B9BFC-C062-72AE-C690-1AE066F1BF12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392F63A-97E8-B8BB-306A-BB310C1F5C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FD8E912-7D61-991B-C47B-528A7542DE6D}"/>
                </a:ext>
              </a:extLst>
            </p:cNvPr>
            <p:cNvGrpSpPr/>
            <p:nvPr/>
          </p:nvGrpSpPr>
          <p:grpSpPr>
            <a:xfrm>
              <a:off x="10693028" y="1778140"/>
              <a:ext cx="80945" cy="111438"/>
              <a:chOff x="5443870" y="1881963"/>
              <a:chExt cx="142878" cy="196702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552EB69-1664-1EE7-B9E3-A14738CEBF7F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5E75E6E-AB70-B43C-FE3D-A0B870A894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7033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E1F-1E54-1744-D60C-CFD64B6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B867-0DE8-07DE-0FF0-31865A3A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machines: A </a:t>
            </a:r>
            <a:r>
              <a:rPr lang="en-US" dirty="0">
                <a:solidFill>
                  <a:schemeClr val="accent1"/>
                </a:solidFill>
              </a:rPr>
              <a:t>mathematical model of human computation</a:t>
            </a:r>
            <a:endParaRPr lang="en-US" dirty="0"/>
          </a:p>
          <a:p>
            <a:r>
              <a:rPr lang="en-US" dirty="0"/>
              <a:t>In a nutshell, a Turing machine is any algorithm that can be described by a </a:t>
            </a:r>
            <a:r>
              <a:rPr lang="en-US" dirty="0">
                <a:solidFill>
                  <a:schemeClr val="accent1"/>
                </a:solidFill>
              </a:rPr>
              <a:t>state diagram</a:t>
            </a:r>
            <a:r>
              <a:rPr lang="en-US" dirty="0"/>
              <a:t> like the one we just saw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8D10-B3D8-8EE3-94D0-744D241E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5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C66E-D8DE-9BD2-F798-FDCAA16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91"/>
            <a:ext cx="10515600" cy="1325563"/>
          </a:xfrm>
        </p:spPr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1A5B-0D3D-D400-5E99-38ABC2A6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86" y="3481753"/>
            <a:ext cx="11004697" cy="3400243"/>
          </a:xfrm>
        </p:spPr>
        <p:txBody>
          <a:bodyPr>
            <a:normAutofit/>
          </a:bodyPr>
          <a:lstStyle/>
          <a:p>
            <a:r>
              <a:rPr lang="en-US" dirty="0"/>
              <a:t>We imagine an infinite, one-dimensional “tape”</a:t>
            </a:r>
          </a:p>
          <a:p>
            <a:pPr>
              <a:lnSpc>
                <a:spcPct val="150000"/>
              </a:lnSpc>
            </a:pPr>
            <a:r>
              <a:rPr lang="en-US" dirty="0"/>
              <a:t>The tape is divided into “cells.” Each cell has one symbol written in it</a:t>
            </a:r>
          </a:p>
          <a:p>
            <a:r>
              <a:rPr lang="en-US" dirty="0"/>
              <a:t>There is a “head” pointing at one cell of the tape</a:t>
            </a:r>
          </a:p>
          <a:p>
            <a:r>
              <a:rPr lang="en-US" dirty="0"/>
              <a:t>The machine can be in one of finitely many internal “states”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7E8C-CC00-6D0D-65E2-0915C0C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635E1-5D9C-500C-1A74-EFF4513D3169}"/>
              </a:ext>
            </a:extLst>
          </p:cNvPr>
          <p:cNvCxnSpPr/>
          <p:nvPr/>
        </p:nvCxnSpPr>
        <p:spPr>
          <a:xfrm>
            <a:off x="6227135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2BAE21-F199-EF52-02D8-3812E8122686}"/>
              </a:ext>
            </a:extLst>
          </p:cNvPr>
          <p:cNvCxnSpPr>
            <a:cxnSpLocks/>
          </p:cNvCxnSpPr>
          <p:nvPr/>
        </p:nvCxnSpPr>
        <p:spPr>
          <a:xfrm>
            <a:off x="0" y="173141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551608-84FD-CFE4-FCEA-C005C86F2CCB}"/>
              </a:ext>
            </a:extLst>
          </p:cNvPr>
          <p:cNvCxnSpPr>
            <a:cxnSpLocks/>
          </p:cNvCxnSpPr>
          <p:nvPr/>
        </p:nvCxnSpPr>
        <p:spPr>
          <a:xfrm>
            <a:off x="0" y="2720358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999C-93AB-B6AE-9AC9-D15BDCF618DB}"/>
              </a:ext>
            </a:extLst>
          </p:cNvPr>
          <p:cNvCxnSpPr/>
          <p:nvPr/>
        </p:nvCxnSpPr>
        <p:spPr>
          <a:xfrm>
            <a:off x="7187610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95D7E-0781-40BF-4476-37CB128D0B24}"/>
              </a:ext>
            </a:extLst>
          </p:cNvPr>
          <p:cNvCxnSpPr/>
          <p:nvPr/>
        </p:nvCxnSpPr>
        <p:spPr>
          <a:xfrm>
            <a:off x="8165805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9B735-085C-B81B-0470-09691723B4CD}"/>
              </a:ext>
            </a:extLst>
          </p:cNvPr>
          <p:cNvCxnSpPr/>
          <p:nvPr/>
        </p:nvCxnSpPr>
        <p:spPr>
          <a:xfrm>
            <a:off x="9122735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51B5E4-085C-7080-8046-E3A2F663BCB4}"/>
              </a:ext>
            </a:extLst>
          </p:cNvPr>
          <p:cNvCxnSpPr/>
          <p:nvPr/>
        </p:nvCxnSpPr>
        <p:spPr>
          <a:xfrm>
            <a:off x="10090298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1FF2BB-C217-54D6-EF9F-E6014523D3B7}"/>
              </a:ext>
            </a:extLst>
          </p:cNvPr>
          <p:cNvCxnSpPr/>
          <p:nvPr/>
        </p:nvCxnSpPr>
        <p:spPr>
          <a:xfrm>
            <a:off x="11100391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69B74-2C25-F114-4CF9-88F2E1A75B4E}"/>
              </a:ext>
            </a:extLst>
          </p:cNvPr>
          <p:cNvCxnSpPr/>
          <p:nvPr/>
        </p:nvCxnSpPr>
        <p:spPr>
          <a:xfrm>
            <a:off x="12046688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0">
            <a:extLst>
              <a:ext uri="{FF2B5EF4-FFF2-40B4-BE49-F238E27FC236}">
                <a16:creationId xmlns:a16="http://schemas.microsoft.com/office/drawing/2014/main" id="{D0CC0107-CA9B-C859-FA4D-0D51E92AA122}"/>
              </a:ext>
            </a:extLst>
          </p:cNvPr>
          <p:cNvSpPr txBox="1"/>
          <p:nvPr/>
        </p:nvSpPr>
        <p:spPr>
          <a:xfrm>
            <a:off x="7432162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8" name="B1">
            <a:extLst>
              <a:ext uri="{FF2B5EF4-FFF2-40B4-BE49-F238E27FC236}">
                <a16:creationId xmlns:a16="http://schemas.microsoft.com/office/drawing/2014/main" id="{8D1894DC-8353-6EF0-1EEA-CFC739D69468}"/>
              </a:ext>
            </a:extLst>
          </p:cNvPr>
          <p:cNvSpPr txBox="1"/>
          <p:nvPr/>
        </p:nvSpPr>
        <p:spPr>
          <a:xfrm>
            <a:off x="8378458" y="192286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9" name="C1">
            <a:extLst>
              <a:ext uri="{FF2B5EF4-FFF2-40B4-BE49-F238E27FC236}">
                <a16:creationId xmlns:a16="http://schemas.microsoft.com/office/drawing/2014/main" id="{4F5359C3-7618-9A12-B99D-50B2C0893217}"/>
              </a:ext>
            </a:extLst>
          </p:cNvPr>
          <p:cNvSpPr txBox="1"/>
          <p:nvPr/>
        </p:nvSpPr>
        <p:spPr>
          <a:xfrm>
            <a:off x="9282225" y="193038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20" name="A0">
            <a:extLst>
              <a:ext uri="{FF2B5EF4-FFF2-40B4-BE49-F238E27FC236}">
                <a16:creationId xmlns:a16="http://schemas.microsoft.com/office/drawing/2014/main" id="{B28C2F95-BD9C-C4CF-3560-8BD7833D03FA}"/>
              </a:ext>
            </a:extLst>
          </p:cNvPr>
          <p:cNvSpPr txBox="1"/>
          <p:nvPr/>
        </p:nvSpPr>
        <p:spPr>
          <a:xfrm>
            <a:off x="6491181" y="193038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1" name="C1">
            <a:extLst>
              <a:ext uri="{FF2B5EF4-FFF2-40B4-BE49-F238E27FC236}">
                <a16:creationId xmlns:a16="http://schemas.microsoft.com/office/drawing/2014/main" id="{2CAB9F2D-91E8-4D3F-37D1-7FEA6989D9CA}"/>
              </a:ext>
            </a:extLst>
          </p:cNvPr>
          <p:cNvSpPr txBox="1"/>
          <p:nvPr/>
        </p:nvSpPr>
        <p:spPr>
          <a:xfrm>
            <a:off x="5512987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22" name="C1">
            <a:extLst>
              <a:ext uri="{FF2B5EF4-FFF2-40B4-BE49-F238E27FC236}">
                <a16:creationId xmlns:a16="http://schemas.microsoft.com/office/drawing/2014/main" id="{90D0936A-15EC-6CFF-DE06-A7DC3FD68E7E}"/>
              </a:ext>
            </a:extLst>
          </p:cNvPr>
          <p:cNvSpPr txBox="1"/>
          <p:nvPr/>
        </p:nvSpPr>
        <p:spPr>
          <a:xfrm>
            <a:off x="4480785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58F2F3-E33D-118B-4D8A-BC4F42B8FC07}"/>
              </a:ext>
            </a:extLst>
          </p:cNvPr>
          <p:cNvSpPr/>
          <p:nvPr/>
        </p:nvSpPr>
        <p:spPr>
          <a:xfrm>
            <a:off x="7281534" y="256899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24ACD4-2F45-C792-0A36-AECCF0FB6514}"/>
              </a:ext>
            </a:extLst>
          </p:cNvPr>
          <p:cNvCxnSpPr/>
          <p:nvPr/>
        </p:nvCxnSpPr>
        <p:spPr>
          <a:xfrm>
            <a:off x="5225984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BF16D2-ABEF-8D2D-E73C-109F5340F9A1}"/>
              </a:ext>
            </a:extLst>
          </p:cNvPr>
          <p:cNvCxnSpPr/>
          <p:nvPr/>
        </p:nvCxnSpPr>
        <p:spPr>
          <a:xfrm>
            <a:off x="4255314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B9269-3B0A-A07D-9258-0F3CDA5ECBB4}"/>
              </a:ext>
            </a:extLst>
          </p:cNvPr>
          <p:cNvCxnSpPr/>
          <p:nvPr/>
        </p:nvCxnSpPr>
        <p:spPr>
          <a:xfrm>
            <a:off x="3235405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A4C038-A386-58E3-E1E7-D13B496CCDF1}"/>
              </a:ext>
            </a:extLst>
          </p:cNvPr>
          <p:cNvCxnSpPr/>
          <p:nvPr/>
        </p:nvCxnSpPr>
        <p:spPr>
          <a:xfrm>
            <a:off x="2229566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779547-9D22-9E01-DF99-3732BE40CDEC}"/>
              </a:ext>
            </a:extLst>
          </p:cNvPr>
          <p:cNvCxnSpPr/>
          <p:nvPr/>
        </p:nvCxnSpPr>
        <p:spPr>
          <a:xfrm>
            <a:off x="1244828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05F323-B2B5-4D63-0F18-845F06DC80C1}"/>
              </a:ext>
            </a:extLst>
          </p:cNvPr>
          <p:cNvCxnSpPr/>
          <p:nvPr/>
        </p:nvCxnSpPr>
        <p:spPr>
          <a:xfrm>
            <a:off x="238987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1">
            <a:extLst>
              <a:ext uri="{FF2B5EF4-FFF2-40B4-BE49-F238E27FC236}">
                <a16:creationId xmlns:a16="http://schemas.microsoft.com/office/drawing/2014/main" id="{48AAD0B6-A890-DF13-C709-30E3F560DD8F}"/>
              </a:ext>
            </a:extLst>
          </p:cNvPr>
          <p:cNvSpPr txBox="1"/>
          <p:nvPr/>
        </p:nvSpPr>
        <p:spPr>
          <a:xfrm>
            <a:off x="3493507" y="195214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3" name="C1">
            <a:extLst>
              <a:ext uri="{FF2B5EF4-FFF2-40B4-BE49-F238E27FC236}">
                <a16:creationId xmlns:a16="http://schemas.microsoft.com/office/drawing/2014/main" id="{A5B1593F-D488-97DB-E705-9BB6A994BAC4}"/>
              </a:ext>
            </a:extLst>
          </p:cNvPr>
          <p:cNvSpPr txBox="1"/>
          <p:nvPr/>
        </p:nvSpPr>
        <p:spPr>
          <a:xfrm>
            <a:off x="2479679" y="194413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1">
                <a:extLst>
                  <a:ext uri="{FF2B5EF4-FFF2-40B4-BE49-F238E27FC236}">
                    <a16:creationId xmlns:a16="http://schemas.microsoft.com/office/drawing/2014/main" id="{918F18BA-C4A7-D078-E7BF-5CF4489E2B23}"/>
                  </a:ext>
                </a:extLst>
              </p:cNvPr>
              <p:cNvSpPr txBox="1"/>
              <p:nvPr/>
            </p:nvSpPr>
            <p:spPr>
              <a:xfrm>
                <a:off x="1563412" y="19341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C1">
                <a:extLst>
                  <a:ext uri="{FF2B5EF4-FFF2-40B4-BE49-F238E27FC236}">
                    <a16:creationId xmlns:a16="http://schemas.microsoft.com/office/drawing/2014/main" id="{918F18BA-C4A7-D078-E7BF-5CF4489E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12" y="1934150"/>
                <a:ext cx="53162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1">
                <a:extLst>
                  <a:ext uri="{FF2B5EF4-FFF2-40B4-BE49-F238E27FC236}">
                    <a16:creationId xmlns:a16="http://schemas.microsoft.com/office/drawing/2014/main" id="{7F56D9A6-122D-A9DB-4AA1-3994179783A5}"/>
                  </a:ext>
                </a:extLst>
              </p:cNvPr>
              <p:cNvSpPr txBox="1"/>
              <p:nvPr/>
            </p:nvSpPr>
            <p:spPr>
              <a:xfrm>
                <a:off x="541010" y="19441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C1">
                <a:extLst>
                  <a:ext uri="{FF2B5EF4-FFF2-40B4-BE49-F238E27FC236}">
                    <a16:creationId xmlns:a16="http://schemas.microsoft.com/office/drawing/2014/main" id="{7F56D9A6-122D-A9DB-4AA1-39941797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10" y="1944135"/>
                <a:ext cx="5316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1">
                <a:extLst>
                  <a:ext uri="{FF2B5EF4-FFF2-40B4-BE49-F238E27FC236}">
                    <a16:creationId xmlns:a16="http://schemas.microsoft.com/office/drawing/2014/main" id="{6AAA6BB2-51A1-8A69-A5B6-97D9765068E5}"/>
                  </a:ext>
                </a:extLst>
              </p:cNvPr>
              <p:cNvSpPr txBox="1"/>
              <p:nvPr/>
            </p:nvSpPr>
            <p:spPr>
              <a:xfrm>
                <a:off x="10378297" y="19441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C1">
                <a:extLst>
                  <a:ext uri="{FF2B5EF4-FFF2-40B4-BE49-F238E27FC236}">
                    <a16:creationId xmlns:a16="http://schemas.microsoft.com/office/drawing/2014/main" id="{6AAA6BB2-51A1-8A69-A5B6-97D97650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297" y="1944135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831380E4-DD01-04FB-8A9A-6172D13394E2}"/>
                  </a:ext>
                </a:extLst>
              </p:cNvPr>
              <p:cNvSpPr txBox="1"/>
              <p:nvPr/>
            </p:nvSpPr>
            <p:spPr>
              <a:xfrm>
                <a:off x="11369750" y="19441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831380E4-DD01-04FB-8A9A-6172D133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750" y="1944135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75C-5CBF-1E55-A4C6-07BB2B93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5C2E-961F-AD6F-1CFF-F29588B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9554243-C0B4-7ECA-C215-484F84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60698"/>
            <a:ext cx="11544300" cy="4634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each step, the machine decides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to write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Which direction to move the head (left or right)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new state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The decision is based only on the current state and the observed symbol</a:t>
            </a:r>
          </a:p>
        </p:txBody>
      </p:sp>
      <p:pic>
        <p:nvPicPr>
          <p:cNvPr id="3" name="tm-cropped">
            <a:hlinkClick r:id="" action="ppaction://media"/>
            <a:extLst>
              <a:ext uri="{FF2B5EF4-FFF2-40B4-BE49-F238E27FC236}">
                <a16:creationId xmlns:a16="http://schemas.microsoft.com/office/drawing/2014/main" id="{184BDF8B-D754-BCA7-4EC2-CF8ADD5E6B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26756" y="259632"/>
            <a:ext cx="6765219" cy="182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7"/>
    </mc:Choice>
    <mc:Fallback xmlns="">
      <p:transition spd="slow" advTm="9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A7AA-B502-CCDE-D50C-3EB24865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761" y="1825624"/>
                <a:ext cx="11095177" cy="48947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Mathematically, we have a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symbols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means:</a:t>
                </a:r>
              </a:p>
              <a:p>
                <a:pPr lvl="1"/>
                <a:r>
                  <a:rPr lang="en-US" dirty="0"/>
                  <a:t>If we are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we read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Then our new state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we will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), and the head will move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 	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left,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right)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761" y="1825624"/>
                <a:ext cx="11095177" cy="4894771"/>
              </a:xfrm>
              <a:blipFill>
                <a:blip r:embed="rId2"/>
                <a:stretch>
                  <a:fillRect l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ECC8-48E2-5F77-A70C-FBD2FF0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B2A6A0-6C95-13C0-A944-1B71AC394032}"/>
              </a:ext>
            </a:extLst>
          </p:cNvPr>
          <p:cNvGrpSpPr/>
          <p:nvPr/>
        </p:nvGrpSpPr>
        <p:grpSpPr>
          <a:xfrm>
            <a:off x="6456267" y="348240"/>
            <a:ext cx="5091671" cy="1042244"/>
            <a:chOff x="6456267" y="348240"/>
            <a:chExt cx="5091671" cy="1042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loud 4">
                  <a:extLst>
                    <a:ext uri="{FF2B5EF4-FFF2-40B4-BE49-F238E27FC236}">
                      <a16:creationId xmlns:a16="http://schemas.microsoft.com/office/drawing/2014/main" id="{805D1C9B-DEDF-53BD-468E-7F1BDD3ED007}"/>
                    </a:ext>
                  </a:extLst>
                </p:cNvPr>
                <p:cNvSpPr/>
                <p:nvPr/>
              </p:nvSpPr>
              <p:spPr>
                <a:xfrm>
                  <a:off x="6456267" y="476195"/>
                  <a:ext cx="1178929" cy="914289"/>
                </a:xfrm>
                <a:prstGeom prst="cloud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loud 4">
                  <a:extLst>
                    <a:ext uri="{FF2B5EF4-FFF2-40B4-BE49-F238E27FC236}">
                      <a16:creationId xmlns:a16="http://schemas.microsoft.com/office/drawing/2014/main" id="{805D1C9B-DEDF-53BD-468E-7F1BDD3ED0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267" y="476195"/>
                  <a:ext cx="1178929" cy="914289"/>
                </a:xfrm>
                <a:prstGeom prst="cloud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loud 5">
                  <a:extLst>
                    <a:ext uri="{FF2B5EF4-FFF2-40B4-BE49-F238E27FC236}">
                      <a16:creationId xmlns:a16="http://schemas.microsoft.com/office/drawing/2014/main" id="{8639FCF9-D8DB-5BA2-1FB2-42A2040E83AF}"/>
                    </a:ext>
                  </a:extLst>
                </p:cNvPr>
                <p:cNvSpPr/>
                <p:nvPr/>
              </p:nvSpPr>
              <p:spPr>
                <a:xfrm>
                  <a:off x="10369009" y="476194"/>
                  <a:ext cx="1178929" cy="914289"/>
                </a:xfrm>
                <a:prstGeom prst="cloud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loud 5">
                  <a:extLst>
                    <a:ext uri="{FF2B5EF4-FFF2-40B4-BE49-F238E27FC236}">
                      <a16:creationId xmlns:a16="http://schemas.microsoft.com/office/drawing/2014/main" id="{8639FCF9-D8DB-5BA2-1FB2-42A2040E8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009" y="476194"/>
                  <a:ext cx="1178929" cy="914289"/>
                </a:xfrm>
                <a:prstGeom prst="cloud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21119C3-4615-F9E2-C86A-68DCF95C3273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635196" y="933339"/>
              <a:ext cx="2737470" cy="33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22CD20-D51F-7E4C-D9A3-4651A6399422}"/>
                    </a:ext>
                  </a:extLst>
                </p:cNvPr>
                <p:cNvSpPr txBox="1"/>
                <p:nvPr/>
              </p:nvSpPr>
              <p:spPr>
                <a:xfrm>
                  <a:off x="7779547" y="348240"/>
                  <a:ext cx="244876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See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600" dirty="0"/>
                    <a:t>: Replace it with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1600" dirty="0"/>
                    <a:t>; move in direction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322CD20-D51F-7E4C-D9A3-4651A639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547" y="348240"/>
                  <a:ext cx="244876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24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2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CFB-76FB-C471-75C7-3ADD9E3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input to a 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922-79EC-1165-1D6D-DD8BC7C4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7" y="1825625"/>
            <a:ext cx="11194473" cy="4351338"/>
          </a:xfrm>
        </p:spPr>
        <p:txBody>
          <a:bodyPr/>
          <a:lstStyle/>
          <a:p>
            <a:r>
              <a:rPr lang="en-US" dirty="0"/>
              <a:t>One Turing machine represents one algorithm</a:t>
            </a:r>
          </a:p>
          <a:p>
            <a:r>
              <a:rPr lang="en-US" dirty="0"/>
              <a:t>For us, 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to a Turing machine will always be a finite </a:t>
            </a:r>
            <a:r>
              <a:rPr lang="en-US" dirty="0">
                <a:solidFill>
                  <a:schemeClr val="accent1"/>
                </a:solidFill>
              </a:rPr>
              <a:t>string of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1278-3C42-E01C-6494-73E96955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1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3A61-E71F-A447-308A-E7F8D9D7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alphabets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 “alphabet”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any nonempty, finite set of “symbols”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⚾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  <m:r>
                      <m:rPr>
                        <m:nor/>
                      </m:rPr>
                      <a:rPr lang="en-US" dirty="0"/>
                      <m:t>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🍕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3C63-16C9-5F43-0356-FC0FEB6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B0C1D-7842-3D10-688F-947CD4EDD7AB}"/>
              </a:ext>
            </a:extLst>
          </p:cNvPr>
          <p:cNvGrpSpPr/>
          <p:nvPr/>
        </p:nvGrpSpPr>
        <p:grpSpPr>
          <a:xfrm>
            <a:off x="2869748" y="3681432"/>
            <a:ext cx="142878" cy="196702"/>
            <a:chOff x="5443870" y="1881963"/>
            <a:chExt cx="142878" cy="1967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D6B77D-BF64-EC25-644C-4A9E6C09B23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835780-9784-3442-4BD4-6C896AD0E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637EA-BCB9-8065-1944-D325C4E10B7C}"/>
              </a:ext>
            </a:extLst>
          </p:cNvPr>
          <p:cNvGrpSpPr/>
          <p:nvPr/>
        </p:nvGrpSpPr>
        <p:grpSpPr>
          <a:xfrm>
            <a:off x="3151801" y="3681432"/>
            <a:ext cx="142878" cy="196702"/>
            <a:chOff x="5443870" y="1881963"/>
            <a:chExt cx="142878" cy="1967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92A6D4-239B-AB08-1E9A-824DC9F36571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DEA39C-D7A8-E12E-6D4D-E826303F8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8352-71F6-A8BC-A1AC-F84DFC00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dirty="0"/>
                  <a:t> of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number of symbols, denoted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nonnegative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the set of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000, 001, 010, 011, 100, 101, 110, 111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F070-4C2D-E3A8-E7C0-A831DF2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C7229A-E9FB-D649-AA74-75D20C7832BC}"/>
              </a:ext>
            </a:extLst>
          </p:cNvPr>
          <p:cNvGrpSpPr/>
          <p:nvPr/>
        </p:nvGrpSpPr>
        <p:grpSpPr>
          <a:xfrm>
            <a:off x="4719762" y="310757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B01962-559A-7DA0-0998-4C7A58375F4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then what is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A2DB15-31EB-33F1-FC43-528517FAF767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/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/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/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not well-defined</a:t>
                </a:r>
              </a:p>
            </p:txBody>
          </p:sp>
        </mc:Choice>
        <mc:Fallback xmlns="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/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8879-7E72-34D3-6CB1-ADBD479D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any alphabet,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 is one string of length zero, called the </a:t>
                </a:r>
                <a:r>
                  <a:rPr lang="en-US" dirty="0">
                    <a:solidFill>
                      <a:schemeClr val="accent1"/>
                    </a:solidFill>
                  </a:rPr>
                  <a:t>empty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 denote the empty string</a:t>
                </a:r>
              </a:p>
              <a:p>
                <a:pPr lvl="1"/>
                <a:r>
                  <a:rPr lang="en-US" dirty="0"/>
                  <a:t>Denoted </a:t>
                </a:r>
                <a:r>
                  <a:rPr lang="en-US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""</a:t>
                </a:r>
                <a:r>
                  <a:rPr lang="en-US" dirty="0"/>
                  <a:t> in popular programming 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7E87-F889-1AC2-CF63-70D9DC5E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8409-E8F2-887B-0034-D133C9E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Arbitrary-length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be the set of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any finite length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,0, 1, 00, 01, 10, 11, 000, 001, 010, 011, …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BE8B-468F-A9E2-D08C-0774BA57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5A93-C766-5023-B621-E2D72843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8E5D-0A27-D317-97A1-F5ADFDC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CS students, math students, and anyone who is curious</a:t>
            </a:r>
          </a:p>
          <a:p>
            <a:pPr>
              <a:lnSpc>
                <a:spcPct val="150000"/>
              </a:lnSpc>
            </a:pPr>
            <a:r>
              <a:rPr lang="en-US" dirty="0"/>
              <a:t>Prerequisites: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Experience with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CMSC 27200 or CMSC 27230 or CMSC 37000, or MATH 15900 or MATH 15910 or MATH 16300 or MATH 16310 or MATH 19900 or MATH 25500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614A-9E9C-FEA2-9430-8DB8818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D30D-FD89-9E5F-93A8-1AB5222A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11"/>
            <a:ext cx="10515600" cy="1325563"/>
          </a:xfrm>
        </p:spPr>
        <p:txBody>
          <a:bodyPr/>
          <a:lstStyle/>
          <a:p>
            <a:r>
              <a:rPr lang="en-US" dirty="0"/>
              <a:t>Turing machine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028" y="1875514"/>
                <a:ext cx="10838113" cy="2866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tape initially contains the input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(one bit per cell)</a:t>
                </a:r>
              </a:p>
              <a:p>
                <a:r>
                  <a:rPr lang="en-US" dirty="0"/>
                  <a:t>Each cell to the left or right of the input initially contains a special “blank symbol”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28" y="1875514"/>
                <a:ext cx="10838113" cy="2866713"/>
              </a:xfrm>
              <a:blipFill>
                <a:blip r:embed="rId2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3358-DEEB-B1E3-6B3C-0AE7F1E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F39014-061B-0005-7FC6-B7A7028516C2}"/>
              </a:ext>
            </a:extLst>
          </p:cNvPr>
          <p:cNvGrpSpPr/>
          <p:nvPr/>
        </p:nvGrpSpPr>
        <p:grpSpPr>
          <a:xfrm>
            <a:off x="-223526" y="4627993"/>
            <a:ext cx="12727401" cy="1638749"/>
            <a:chOff x="-223526" y="4627993"/>
            <a:chExt cx="12727401" cy="163874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A34710-9102-F347-8A2E-4FEC1AE5552C}"/>
                </a:ext>
              </a:extLst>
            </p:cNvPr>
            <p:cNvCxnSpPr/>
            <p:nvPr/>
          </p:nvCxnSpPr>
          <p:spPr>
            <a:xfrm>
              <a:off x="1503752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3A55182-270C-6709-04C5-F6A9257B62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9258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14DD33-6277-54AF-BE0A-3A469FE174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38197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77FA167-8873-27EB-A3D3-9A593FECB370}"/>
                </a:ext>
              </a:extLst>
            </p:cNvPr>
            <p:cNvCxnSpPr/>
            <p:nvPr/>
          </p:nvCxnSpPr>
          <p:spPr>
            <a:xfrm>
              <a:off x="2464227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74A0A4F-5BA3-3F16-6D79-E2D182A24979}"/>
                </a:ext>
              </a:extLst>
            </p:cNvPr>
            <p:cNvCxnSpPr/>
            <p:nvPr/>
          </p:nvCxnSpPr>
          <p:spPr>
            <a:xfrm>
              <a:off x="344242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A2B2E5-2A63-859D-20A3-7A1A706C9241}"/>
                </a:ext>
              </a:extLst>
            </p:cNvPr>
            <p:cNvCxnSpPr/>
            <p:nvPr/>
          </p:nvCxnSpPr>
          <p:spPr>
            <a:xfrm>
              <a:off x="439935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65AB35-9C6B-9CC2-1F75-13ACC26FBB55}"/>
                </a:ext>
              </a:extLst>
            </p:cNvPr>
            <p:cNvCxnSpPr/>
            <p:nvPr/>
          </p:nvCxnSpPr>
          <p:spPr>
            <a:xfrm>
              <a:off x="5366915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F9F3F5B0-755C-AEF7-CD0E-3FA4EF69E957}"/>
                    </a:ext>
                  </a:extLst>
                </p:cNvPr>
                <p:cNvSpPr txBox="1"/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F9F3F5B0-755C-AEF7-CD0E-3FA4EF69E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FBC23D93-B725-05E3-24CB-676BF174C797}"/>
                    </a:ext>
                  </a:extLst>
                </p:cNvPr>
                <p:cNvSpPr txBox="1"/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FBC23D93-B725-05E3-24CB-676BF174C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0F7DD043-27F0-A2D9-DDBC-4AF12F6C38F0}"/>
                    </a:ext>
                  </a:extLst>
                </p:cNvPr>
                <p:cNvSpPr txBox="1"/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0F7DD043-27F0-A2D9-DDBC-4AF12F6C38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B8B87637-6884-220F-6BED-EA083EAB3069}"/>
                    </a:ext>
                  </a:extLst>
                </p:cNvPr>
                <p:cNvSpPr txBox="1"/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B8B87637-6884-220F-6BED-EA083EAB3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425F38A-9E5C-8AF8-F12B-82DBF728607F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4663010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F0152E-1318-149E-77F3-7ABBBAB52991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5655605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3871142-4458-26F0-796E-061D0A3F7DC9}"/>
                </a:ext>
              </a:extLst>
            </p:cNvPr>
            <p:cNvCxnSpPr/>
            <p:nvPr/>
          </p:nvCxnSpPr>
          <p:spPr>
            <a:xfrm>
              <a:off x="6765851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190011F4-0DE3-D245-BCFB-D37C70455262}"/>
                    </a:ext>
                  </a:extLst>
                </p:cNvPr>
                <p:cNvSpPr txBox="1"/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190011F4-0DE3-D245-BCFB-D37C70455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FEC873-E80F-AB1D-37A2-1EBADA0D4C66}"/>
                </a:ext>
              </a:extLst>
            </p:cNvPr>
            <p:cNvCxnSpPr/>
            <p:nvPr/>
          </p:nvCxnSpPr>
          <p:spPr>
            <a:xfrm>
              <a:off x="7733414" y="4641745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F98F33A-61B1-538C-C77F-ECA5A227E2FA}"/>
                </a:ext>
              </a:extLst>
            </p:cNvPr>
            <p:cNvCxnSpPr/>
            <p:nvPr/>
          </p:nvCxnSpPr>
          <p:spPr>
            <a:xfrm>
              <a:off x="8704521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9946305-F0EE-07E3-5BEC-44C3A22CE291}"/>
                </a:ext>
              </a:extLst>
            </p:cNvPr>
            <p:cNvCxnSpPr/>
            <p:nvPr/>
          </p:nvCxnSpPr>
          <p:spPr>
            <a:xfrm>
              <a:off x="9714615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69D9ABA-8776-A51F-BF6D-83A68ECAFCAB}"/>
                </a:ext>
              </a:extLst>
            </p:cNvPr>
            <p:cNvCxnSpPr/>
            <p:nvPr/>
          </p:nvCxnSpPr>
          <p:spPr>
            <a:xfrm>
              <a:off x="10714074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689AA7-62CF-5563-698A-CC58AC6B4FA3}"/>
                </a:ext>
              </a:extLst>
            </p:cNvPr>
            <p:cNvCxnSpPr/>
            <p:nvPr/>
          </p:nvCxnSpPr>
          <p:spPr>
            <a:xfrm>
              <a:off x="11681637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671246-AD30-F00D-5CCD-C19C4F35C161}"/>
                </a:ext>
              </a:extLst>
            </p:cNvPr>
            <p:cNvCxnSpPr/>
            <p:nvPr/>
          </p:nvCxnSpPr>
          <p:spPr>
            <a:xfrm>
              <a:off x="525050" y="466014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B1">
                  <a:extLst>
                    <a:ext uri="{FF2B5EF4-FFF2-40B4-BE49-F238E27FC236}">
                      <a16:creationId xmlns:a16="http://schemas.microsoft.com/office/drawing/2014/main" id="{C369789C-B21A-2EEF-DBD5-74BD16267B25}"/>
                    </a:ext>
                  </a:extLst>
                </p:cNvPr>
                <p:cNvSpPr txBox="1"/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1" name="B1">
                  <a:extLst>
                    <a:ext uri="{FF2B5EF4-FFF2-40B4-BE49-F238E27FC236}">
                      <a16:creationId xmlns:a16="http://schemas.microsoft.com/office/drawing/2014/main" id="{C369789C-B21A-2EEF-DBD5-74BD16267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B1">
                  <a:extLst>
                    <a:ext uri="{FF2B5EF4-FFF2-40B4-BE49-F238E27FC236}">
                      <a16:creationId xmlns:a16="http://schemas.microsoft.com/office/drawing/2014/main" id="{94D2A6E4-2799-9868-8E46-B0428A34CB54}"/>
                    </a:ext>
                  </a:extLst>
                </p:cNvPr>
                <p:cNvSpPr txBox="1"/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2" name="B1">
                  <a:extLst>
                    <a:ext uri="{FF2B5EF4-FFF2-40B4-BE49-F238E27FC236}">
                      <a16:creationId xmlns:a16="http://schemas.microsoft.com/office/drawing/2014/main" id="{94D2A6E4-2799-9868-8E46-B0428A34C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B1">
                  <a:extLst>
                    <a:ext uri="{FF2B5EF4-FFF2-40B4-BE49-F238E27FC236}">
                      <a16:creationId xmlns:a16="http://schemas.microsoft.com/office/drawing/2014/main" id="{E6200493-867E-D149-4BF7-CDE89541538D}"/>
                    </a:ext>
                  </a:extLst>
                </p:cNvPr>
                <p:cNvSpPr txBox="1"/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3" name="B1">
                  <a:extLst>
                    <a:ext uri="{FF2B5EF4-FFF2-40B4-BE49-F238E27FC236}">
                      <a16:creationId xmlns:a16="http://schemas.microsoft.com/office/drawing/2014/main" id="{E6200493-867E-D149-4BF7-CDE895415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B1">
                  <a:extLst>
                    <a:ext uri="{FF2B5EF4-FFF2-40B4-BE49-F238E27FC236}">
                      <a16:creationId xmlns:a16="http://schemas.microsoft.com/office/drawing/2014/main" id="{5DEEA206-46CA-809E-E542-C4C0E1620FE5}"/>
                    </a:ext>
                  </a:extLst>
                </p:cNvPr>
                <p:cNvSpPr txBox="1"/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4" name="B1">
                  <a:extLst>
                    <a:ext uri="{FF2B5EF4-FFF2-40B4-BE49-F238E27FC236}">
                      <a16:creationId xmlns:a16="http://schemas.microsoft.com/office/drawing/2014/main" id="{5DEEA206-46CA-809E-E542-C4C0E1620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B1">
                  <a:extLst>
                    <a:ext uri="{FF2B5EF4-FFF2-40B4-BE49-F238E27FC236}">
                      <a16:creationId xmlns:a16="http://schemas.microsoft.com/office/drawing/2014/main" id="{48FACA92-022B-85F7-966A-8388B7FBC99C}"/>
                    </a:ext>
                  </a:extLst>
                </p:cNvPr>
                <p:cNvSpPr txBox="1"/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5" name="B1">
                  <a:extLst>
                    <a:ext uri="{FF2B5EF4-FFF2-40B4-BE49-F238E27FC236}">
                      <a16:creationId xmlns:a16="http://schemas.microsoft.com/office/drawing/2014/main" id="{48FACA92-022B-85F7-966A-8388B7FB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B1">
                  <a:extLst>
                    <a:ext uri="{FF2B5EF4-FFF2-40B4-BE49-F238E27FC236}">
                      <a16:creationId xmlns:a16="http://schemas.microsoft.com/office/drawing/2014/main" id="{7E9E71F0-0DC4-2D39-3761-51C39D44E75E}"/>
                    </a:ext>
                  </a:extLst>
                </p:cNvPr>
                <p:cNvSpPr txBox="1"/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6" name="B1">
                  <a:extLst>
                    <a:ext uri="{FF2B5EF4-FFF2-40B4-BE49-F238E27FC236}">
                      <a16:creationId xmlns:a16="http://schemas.microsoft.com/office/drawing/2014/main" id="{7E9E71F0-0DC4-2D39-3761-51C39D44E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3BEF1BA-520A-AFEF-C7B6-D4CBE998C807}"/>
                </a:ext>
              </a:extLst>
            </p:cNvPr>
            <p:cNvSpPr/>
            <p:nvPr/>
          </p:nvSpPr>
          <p:spPr>
            <a:xfrm>
              <a:off x="2538655" y="5537712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/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A6AB1EF7-7245-4FEF-BABC-562708F70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5747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806697C4-AC12-8B84-2F08-CA6F1FECDEE3}"/>
                    </a:ext>
                  </a:extLst>
                </p:cNvPr>
                <p:cNvSpPr txBox="1"/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806697C4-AC12-8B84-2F08-CA6F1FECD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B1">
                  <a:extLst>
                    <a:ext uri="{FF2B5EF4-FFF2-40B4-BE49-F238E27FC236}">
                      <a16:creationId xmlns:a16="http://schemas.microsoft.com/office/drawing/2014/main" id="{37E1F76D-BB92-676B-043B-A8167A45FD77}"/>
                    </a:ext>
                  </a:extLst>
                </p:cNvPr>
                <p:cNvSpPr txBox="1"/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B1">
                  <a:extLst>
                    <a:ext uri="{FF2B5EF4-FFF2-40B4-BE49-F238E27FC236}">
                      <a16:creationId xmlns:a16="http://schemas.microsoft.com/office/drawing/2014/main" id="{37E1F76D-BB92-676B-043B-A8167A45F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05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D30D-FD89-9E5F-93A8-1AB5222A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11"/>
            <a:ext cx="10515600" cy="1325563"/>
          </a:xfrm>
        </p:spPr>
        <p:txBody>
          <a:bodyPr/>
          <a:lstStyle/>
          <a:p>
            <a:r>
              <a:rPr lang="en-US" dirty="0"/>
              <a:t>Turing machine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head is initially at the cell containing the first bit of the input</a:t>
                </a:r>
              </a:p>
              <a:p>
                <a:r>
                  <a:rPr lang="en-US" dirty="0"/>
                  <a:t>The machine is initially in a special “start state”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25CF0-8D3D-EF19-579A-343451536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28" y="1875514"/>
                <a:ext cx="11015328" cy="2866713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A3358-DEEB-B1E3-6B3C-0AE7F1EC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AF9C1D-CDCA-0913-5E38-CAB717BCFFF5}"/>
              </a:ext>
            </a:extLst>
          </p:cNvPr>
          <p:cNvGrpSpPr/>
          <p:nvPr/>
        </p:nvGrpSpPr>
        <p:grpSpPr>
          <a:xfrm>
            <a:off x="-223526" y="4627993"/>
            <a:ext cx="12727401" cy="1638749"/>
            <a:chOff x="-223526" y="4627993"/>
            <a:chExt cx="12727401" cy="16387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B3B915-EF2B-EE02-B87D-FFBA5C6F83C1}"/>
                </a:ext>
              </a:extLst>
            </p:cNvPr>
            <p:cNvCxnSpPr/>
            <p:nvPr/>
          </p:nvCxnSpPr>
          <p:spPr>
            <a:xfrm>
              <a:off x="1503752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AFD554-3E79-F987-BA39-FD1D771D38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49258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29194A0-A4E9-A48A-B6B0-040DF22E34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38197"/>
              <a:ext cx="5540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A23EC39-03A4-E8AF-05AB-A7BF698AF094}"/>
                </a:ext>
              </a:extLst>
            </p:cNvPr>
            <p:cNvCxnSpPr/>
            <p:nvPr/>
          </p:nvCxnSpPr>
          <p:spPr>
            <a:xfrm>
              <a:off x="2464227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C11179-563D-6E9C-441C-ECEAEA227C25}"/>
                </a:ext>
              </a:extLst>
            </p:cNvPr>
            <p:cNvCxnSpPr/>
            <p:nvPr/>
          </p:nvCxnSpPr>
          <p:spPr>
            <a:xfrm>
              <a:off x="344242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E59B0-B6D8-9B72-B15E-EFB4E7D19819}"/>
                </a:ext>
              </a:extLst>
            </p:cNvPr>
            <p:cNvCxnSpPr/>
            <p:nvPr/>
          </p:nvCxnSpPr>
          <p:spPr>
            <a:xfrm>
              <a:off x="4399352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955704-221A-CD7A-1EA3-E80CB5534695}"/>
                </a:ext>
              </a:extLst>
            </p:cNvPr>
            <p:cNvCxnSpPr/>
            <p:nvPr/>
          </p:nvCxnSpPr>
          <p:spPr>
            <a:xfrm>
              <a:off x="5366915" y="462799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A0">
                  <a:extLst>
                    <a:ext uri="{FF2B5EF4-FFF2-40B4-BE49-F238E27FC236}">
                      <a16:creationId xmlns:a16="http://schemas.microsoft.com/office/drawing/2014/main" id="{3F521DCC-F1EC-3740-A5C1-7CF1113755EE}"/>
                    </a:ext>
                  </a:extLst>
                </p:cNvPr>
                <p:cNvSpPr txBox="1"/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A0">
                  <a:extLst>
                    <a:ext uri="{FF2B5EF4-FFF2-40B4-BE49-F238E27FC236}">
                      <a16:creationId xmlns:a16="http://schemas.microsoft.com/office/drawing/2014/main" id="{3F521DCC-F1EC-3740-A5C1-7CF111375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8779" y="4840706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B1">
                  <a:extLst>
                    <a:ext uri="{FF2B5EF4-FFF2-40B4-BE49-F238E27FC236}">
                      <a16:creationId xmlns:a16="http://schemas.microsoft.com/office/drawing/2014/main" id="{A494BE5C-D193-9AA3-D6C5-4AACAB31D7C2}"/>
                    </a:ext>
                  </a:extLst>
                </p:cNvPr>
                <p:cNvSpPr txBox="1"/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5" name="B1">
                  <a:extLst>
                    <a:ext uri="{FF2B5EF4-FFF2-40B4-BE49-F238E27FC236}">
                      <a16:creationId xmlns:a16="http://schemas.microsoft.com/office/drawing/2014/main" id="{A494BE5C-D193-9AA3-D6C5-4AACAB31D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7985" y="4840706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B1">
                  <a:extLst>
                    <a:ext uri="{FF2B5EF4-FFF2-40B4-BE49-F238E27FC236}">
                      <a16:creationId xmlns:a16="http://schemas.microsoft.com/office/drawing/2014/main" id="{BC88E83C-6767-725A-BAE9-4F9CF8D6E703}"/>
                    </a:ext>
                  </a:extLst>
                </p:cNvPr>
                <p:cNvSpPr txBox="1"/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6" name="B1">
                  <a:extLst>
                    <a:ext uri="{FF2B5EF4-FFF2-40B4-BE49-F238E27FC236}">
                      <a16:creationId xmlns:a16="http://schemas.microsoft.com/office/drawing/2014/main" id="{BC88E83C-6767-725A-BAE9-4F9CF8D6E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88" y="4840705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B1">
                  <a:extLst>
                    <a:ext uri="{FF2B5EF4-FFF2-40B4-BE49-F238E27FC236}">
                      <a16:creationId xmlns:a16="http://schemas.microsoft.com/office/drawing/2014/main" id="{50C1A95B-EF2A-4BFD-C703-CCD8486BC50E}"/>
                    </a:ext>
                  </a:extLst>
                </p:cNvPr>
                <p:cNvSpPr txBox="1"/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0" name="B1">
                  <a:extLst>
                    <a:ext uri="{FF2B5EF4-FFF2-40B4-BE49-F238E27FC236}">
                      <a16:creationId xmlns:a16="http://schemas.microsoft.com/office/drawing/2014/main" id="{50C1A95B-EF2A-4BFD-C703-CCD8486BC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763" y="4854452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FA23146-E425-BA90-DD3F-BADD432AF476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4663010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CE6EBF-3500-9202-8481-374EAA8A933E}"/>
                </a:ext>
              </a:extLst>
            </p:cNvPr>
            <p:cNvCxnSpPr>
              <a:cxnSpLocks/>
            </p:cNvCxnSpPr>
            <p:nvPr/>
          </p:nvCxnSpPr>
          <p:spPr>
            <a:xfrm>
              <a:off x="6570921" y="5655605"/>
              <a:ext cx="562107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9660390-ECF0-CF57-BA97-DE5D5EA64AED}"/>
                </a:ext>
              </a:extLst>
            </p:cNvPr>
            <p:cNvCxnSpPr/>
            <p:nvPr/>
          </p:nvCxnSpPr>
          <p:spPr>
            <a:xfrm>
              <a:off x="6765851" y="46492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B1">
                  <a:extLst>
                    <a:ext uri="{FF2B5EF4-FFF2-40B4-BE49-F238E27FC236}">
                      <a16:creationId xmlns:a16="http://schemas.microsoft.com/office/drawing/2014/main" id="{6C7E1E15-FD28-A560-274C-11B70D1BD946}"/>
                    </a:ext>
                  </a:extLst>
                </p:cNvPr>
                <p:cNvSpPr txBox="1"/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3" name="B1">
                  <a:extLst>
                    <a:ext uri="{FF2B5EF4-FFF2-40B4-BE49-F238E27FC236}">
                      <a16:creationId xmlns:a16="http://schemas.microsoft.com/office/drawing/2014/main" id="{6C7E1E15-FD28-A560-274C-11B70D1BD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122" y="4854455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5DB87D-2085-6369-39C4-AA9AC4874C66}"/>
                </a:ext>
              </a:extLst>
            </p:cNvPr>
            <p:cNvCxnSpPr/>
            <p:nvPr/>
          </p:nvCxnSpPr>
          <p:spPr>
            <a:xfrm>
              <a:off x="7733414" y="4641745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19B0D6-C008-22F4-E201-50229E915453}"/>
                </a:ext>
              </a:extLst>
            </p:cNvPr>
            <p:cNvCxnSpPr/>
            <p:nvPr/>
          </p:nvCxnSpPr>
          <p:spPr>
            <a:xfrm>
              <a:off x="8704521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BCC47B2-09B7-61C3-29B0-A4D6B3F0D413}"/>
                </a:ext>
              </a:extLst>
            </p:cNvPr>
            <p:cNvCxnSpPr/>
            <p:nvPr/>
          </p:nvCxnSpPr>
          <p:spPr>
            <a:xfrm>
              <a:off x="9714615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0B9376-F386-FB0E-D1BA-ED6FA2B2D1C9}"/>
                </a:ext>
              </a:extLst>
            </p:cNvPr>
            <p:cNvCxnSpPr/>
            <p:nvPr/>
          </p:nvCxnSpPr>
          <p:spPr>
            <a:xfrm>
              <a:off x="10714074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F79F27-EBDD-481B-CEF6-5695FE48F2D3}"/>
                </a:ext>
              </a:extLst>
            </p:cNvPr>
            <p:cNvCxnSpPr/>
            <p:nvPr/>
          </p:nvCxnSpPr>
          <p:spPr>
            <a:xfrm>
              <a:off x="11681637" y="4663010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7CB915-EDF8-19A5-ECB4-2B1C17E4D85C}"/>
                </a:ext>
              </a:extLst>
            </p:cNvPr>
            <p:cNvCxnSpPr/>
            <p:nvPr/>
          </p:nvCxnSpPr>
          <p:spPr>
            <a:xfrm>
              <a:off x="525050" y="466014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B1">
                  <a:extLst>
                    <a:ext uri="{FF2B5EF4-FFF2-40B4-BE49-F238E27FC236}">
                      <a16:creationId xmlns:a16="http://schemas.microsoft.com/office/drawing/2014/main" id="{C5D36ABD-E12C-B8C9-FF9D-ED79EFDB5599}"/>
                    </a:ext>
                  </a:extLst>
                </p:cNvPr>
                <p:cNvSpPr txBox="1"/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0" name="B1">
                  <a:extLst>
                    <a:ext uri="{FF2B5EF4-FFF2-40B4-BE49-F238E27FC236}">
                      <a16:creationId xmlns:a16="http://schemas.microsoft.com/office/drawing/2014/main" id="{C5D36ABD-E12C-B8C9-FF9D-ED79EFDB5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684" y="4865682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B1">
                  <a:extLst>
                    <a:ext uri="{FF2B5EF4-FFF2-40B4-BE49-F238E27FC236}">
                      <a16:creationId xmlns:a16="http://schemas.microsoft.com/office/drawing/2014/main" id="{25C10D0D-FD90-513F-BA90-78F9EC6C90B2}"/>
                    </a:ext>
                  </a:extLst>
                </p:cNvPr>
                <p:cNvSpPr txBox="1"/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1" name="B1">
                  <a:extLst>
                    <a:ext uri="{FF2B5EF4-FFF2-40B4-BE49-F238E27FC236}">
                      <a16:creationId xmlns:a16="http://schemas.microsoft.com/office/drawing/2014/main" id="{25C10D0D-FD90-513F-BA90-78F9EC6C9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6287" y="4854454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B1">
                  <a:extLst>
                    <a:ext uri="{FF2B5EF4-FFF2-40B4-BE49-F238E27FC236}">
                      <a16:creationId xmlns:a16="http://schemas.microsoft.com/office/drawing/2014/main" id="{0E69844E-5A3A-A594-5CC3-B4CE91C4DCB3}"/>
                    </a:ext>
                  </a:extLst>
                </p:cNvPr>
                <p:cNvSpPr txBox="1"/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2" name="B1">
                  <a:extLst>
                    <a:ext uri="{FF2B5EF4-FFF2-40B4-BE49-F238E27FC236}">
                      <a16:creationId xmlns:a16="http://schemas.microsoft.com/office/drawing/2014/main" id="{0E69844E-5A3A-A594-5CC3-B4CE91C4D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1058" y="4854454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B1">
                  <a:extLst>
                    <a:ext uri="{FF2B5EF4-FFF2-40B4-BE49-F238E27FC236}">
                      <a16:creationId xmlns:a16="http://schemas.microsoft.com/office/drawing/2014/main" id="{F138FBC7-434E-9B9A-4DAA-77F8AA096F04}"/>
                    </a:ext>
                  </a:extLst>
                </p:cNvPr>
                <p:cNvSpPr txBox="1"/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3" name="B1">
                  <a:extLst>
                    <a:ext uri="{FF2B5EF4-FFF2-40B4-BE49-F238E27FC236}">
                      <a16:creationId xmlns:a16="http://schemas.microsoft.com/office/drawing/2014/main" id="{F138FBC7-434E-9B9A-4DAA-77F8AA096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516" y="4854453"/>
                  <a:ext cx="5316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B1">
                  <a:extLst>
                    <a:ext uri="{FF2B5EF4-FFF2-40B4-BE49-F238E27FC236}">
                      <a16:creationId xmlns:a16="http://schemas.microsoft.com/office/drawing/2014/main" id="{F61656BE-38AF-D5D9-1E01-29EF9A2F04CA}"/>
                    </a:ext>
                  </a:extLst>
                </p:cNvPr>
                <p:cNvSpPr txBox="1"/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4" name="B1">
                  <a:extLst>
                    <a:ext uri="{FF2B5EF4-FFF2-40B4-BE49-F238E27FC236}">
                      <a16:creationId xmlns:a16="http://schemas.microsoft.com/office/drawing/2014/main" id="{F61656BE-38AF-D5D9-1E01-29EF9A2F0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2248" y="4854452"/>
                  <a:ext cx="53162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B1">
                  <a:extLst>
                    <a:ext uri="{FF2B5EF4-FFF2-40B4-BE49-F238E27FC236}">
                      <a16:creationId xmlns:a16="http://schemas.microsoft.com/office/drawing/2014/main" id="{06C8A713-E04C-0168-394B-756DBDD79F0A}"/>
                    </a:ext>
                  </a:extLst>
                </p:cNvPr>
                <p:cNvSpPr txBox="1"/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5" name="B1">
                  <a:extLst>
                    <a:ext uri="{FF2B5EF4-FFF2-40B4-BE49-F238E27FC236}">
                      <a16:creationId xmlns:a16="http://schemas.microsoft.com/office/drawing/2014/main" id="{06C8A713-E04C-0168-394B-756DBDD79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42" y="4840704"/>
                  <a:ext cx="53162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0B63A5D1-B32B-91DC-F53E-1913E556DBE0}"/>
                </a:ext>
              </a:extLst>
            </p:cNvPr>
            <p:cNvSpPr/>
            <p:nvPr/>
          </p:nvSpPr>
          <p:spPr>
            <a:xfrm>
              <a:off x="2538655" y="5537712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D0BB3E70-7BE6-EF56-0D02-4769263C37FE}"/>
                    </a:ext>
                  </a:extLst>
                </p:cNvPr>
                <p:cNvSpPr txBox="1"/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D0BB3E70-7BE6-EF56-0D02-4769263C3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2449" y="5742914"/>
                  <a:ext cx="531627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5747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B1">
                  <a:extLst>
                    <a:ext uri="{FF2B5EF4-FFF2-40B4-BE49-F238E27FC236}">
                      <a16:creationId xmlns:a16="http://schemas.microsoft.com/office/drawing/2014/main" id="{FB62FA0C-7C27-E993-F3DE-A0A6A7E0D60E}"/>
                    </a:ext>
                  </a:extLst>
                </p:cNvPr>
                <p:cNvSpPr txBox="1"/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8" name="B1">
                  <a:extLst>
                    <a:ext uri="{FF2B5EF4-FFF2-40B4-BE49-F238E27FC236}">
                      <a16:creationId xmlns:a16="http://schemas.microsoft.com/office/drawing/2014/main" id="{FB62FA0C-7C27-E993-F3DE-A0A6A7E0D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043" y="4845617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B1">
                  <a:extLst>
                    <a:ext uri="{FF2B5EF4-FFF2-40B4-BE49-F238E27FC236}">
                      <a16:creationId xmlns:a16="http://schemas.microsoft.com/office/drawing/2014/main" id="{33FF2E0C-B5CF-FBD2-1A64-907D2C26315E}"/>
                    </a:ext>
                  </a:extLst>
                </p:cNvPr>
                <p:cNvSpPr txBox="1"/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9" name="B1">
                  <a:extLst>
                    <a:ext uri="{FF2B5EF4-FFF2-40B4-BE49-F238E27FC236}">
                      <a16:creationId xmlns:a16="http://schemas.microsoft.com/office/drawing/2014/main" id="{33FF2E0C-B5CF-FBD2-1A64-907D2C263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3526" y="4833969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08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7" y="116679"/>
            <a:ext cx="10515600" cy="1325563"/>
          </a:xfrm>
        </p:spPr>
        <p:txBody>
          <a:bodyPr/>
          <a:lstStyle/>
          <a:p>
            <a:r>
              <a:rPr lang="en-US" dirty="0"/>
              <a:t>Halting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There are two special “halting states,”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machine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, this means it has </a:t>
                </a:r>
                <a:r>
                  <a:rPr lang="en-US" dirty="0">
                    <a:solidFill>
                      <a:schemeClr val="accent1"/>
                    </a:solidFill>
                  </a:rPr>
                  <a:t>accepted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the machine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, this means it has </a:t>
                </a:r>
                <a:r>
                  <a:rPr lang="en-US" dirty="0">
                    <a:solidFill>
                      <a:schemeClr val="accent1"/>
                    </a:solidFill>
                  </a:rPr>
                  <a:t>rejected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Either way, the computation is finished.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51472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680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77" y="116679"/>
            <a:ext cx="10515600" cy="1325563"/>
          </a:xfrm>
        </p:spPr>
        <p:txBody>
          <a:bodyPr/>
          <a:lstStyle/>
          <a:p>
            <a:r>
              <a:rPr lang="en-US" dirty="0"/>
              <a:t>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It is also possible that the machine runs forever without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case,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halt</a:t>
                </a:r>
                <a:r>
                  <a:rPr lang="en-US" dirty="0"/>
                  <a:t>, does not accept the input, and does not reject the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508743"/>
                <a:ext cx="11449050" cy="3347225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51472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7175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Defining Turing machines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symbols (the “tape alphabet”)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 symbol (the “blank symbol”)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⊔ 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  <a:blipFill>
                <a:blip r:embed="rId2"/>
                <a:stretch>
                  <a:fillRect l="-941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C4194-C14D-55DA-6C48-031297783DEB}"/>
              </a:ext>
            </a:extLst>
          </p:cNvPr>
          <p:cNvSpPr/>
          <p:nvPr/>
        </p:nvSpPr>
        <p:spPr>
          <a:xfrm>
            <a:off x="8114628" y="2543534"/>
            <a:ext cx="3808430" cy="148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⚠️Warning: The definition in the textbook is slightly different. Sorry! (The two models are equivalent.)</a:t>
            </a:r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14CF-D5FE-89C2-CB41-7DF2C3C2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245DC-BB85-6A15-A6A5-9B8707BC4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371" y="1926639"/>
                <a:ext cx="11001903" cy="48582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represents a state</a:t>
                </a:r>
              </a:p>
              <a:p>
                <a:r>
                  <a:rPr lang="en-US" dirty="0"/>
                  <a:t>An arc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dirty="0"/>
                </a:br>
                <a:r>
                  <a:rPr lang="en-US" dirty="0"/>
                  <a:t>labeled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/>
                  <a:t>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label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 </a:t>
                </a:r>
                <a:r>
                  <a:rPr lang="en-US" dirty="0"/>
                  <a:t>is shorthand for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</a:p>
              <a:p>
                <a:r>
                  <a:rPr lang="en-US" dirty="0"/>
                  <a:t>An arc labeled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 </a:t>
                </a:r>
                <a:r>
                  <a:rPr lang="en-US" dirty="0"/>
                  <a:t>represents two arcs (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”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F245DC-BB85-6A15-A6A5-9B8707BC4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371" y="1926639"/>
                <a:ext cx="11001903" cy="4858221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8B4D-62D0-90F5-34A5-F093D1F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D40866-8CBA-A0DB-DEBD-086497BA2F86}"/>
                  </a:ext>
                </a:extLst>
              </p:cNvPr>
              <p:cNvSpPr/>
              <p:nvPr/>
            </p:nvSpPr>
            <p:spPr>
              <a:xfrm>
                <a:off x="6302870" y="200114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6D40866-8CBA-A0DB-DEBD-086497BA2F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870" y="2001147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255B35D-5A0D-CE9D-C3B0-D4FAC6577AD3}"/>
                  </a:ext>
                </a:extLst>
              </p:cNvPr>
              <p:cNvSpPr/>
              <p:nvPr/>
            </p:nvSpPr>
            <p:spPr>
              <a:xfrm>
                <a:off x="7539791" y="86747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255B35D-5A0D-CE9D-C3B0-D4FAC6577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1" y="867477"/>
                <a:ext cx="574159" cy="5741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B4C98D1-43C3-96EB-C95F-AFEA7EF9D2D6}"/>
                  </a:ext>
                </a:extLst>
              </p:cNvPr>
              <p:cNvSpPr/>
              <p:nvPr/>
            </p:nvSpPr>
            <p:spPr>
              <a:xfrm>
                <a:off x="7539791" y="3103859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B4C98D1-43C3-96EB-C95F-AFEA7EF9D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91" y="3103859"/>
                <a:ext cx="574159" cy="5741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8D8666-6CA5-9D56-F898-FAFC64A801AD}"/>
                  </a:ext>
                </a:extLst>
              </p:cNvPr>
              <p:cNvSpPr/>
              <p:nvPr/>
            </p:nvSpPr>
            <p:spPr>
              <a:xfrm>
                <a:off x="9551582" y="886028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58D8666-6CA5-9D56-F898-FAFC64A801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82" y="886028"/>
                <a:ext cx="574159" cy="5741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CCEEFF-31AA-C572-78BB-05E091618130}"/>
                  </a:ext>
                </a:extLst>
              </p:cNvPr>
              <p:cNvSpPr/>
              <p:nvPr/>
            </p:nvSpPr>
            <p:spPr>
              <a:xfrm>
                <a:off x="9551582" y="3103859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CCEEFF-31AA-C572-78BB-05E091618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582" y="3103859"/>
                <a:ext cx="574159" cy="5741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4102A-E773-50A4-F2B7-D82A4F94B967}"/>
                  </a:ext>
                </a:extLst>
              </p:cNvPr>
              <p:cNvSpPr/>
              <p:nvPr/>
            </p:nvSpPr>
            <p:spPr>
              <a:xfrm>
                <a:off x="8070113" y="200114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F4102A-E773-50A4-F2B7-D82A4F94B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113" y="2001147"/>
                <a:ext cx="574159" cy="5741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3E7120-0D84-AE4E-10D1-198A80C077E6}"/>
                  </a:ext>
                </a:extLst>
              </p:cNvPr>
              <p:cNvSpPr/>
              <p:nvPr/>
            </p:nvSpPr>
            <p:spPr>
              <a:xfrm>
                <a:off x="10898373" y="1831025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3E7120-0D84-AE4E-10D1-198A80C07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373" y="1831025"/>
                <a:ext cx="914401" cy="914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4CCCD1-9590-F9F9-4424-7765FF1B0DC4}"/>
                  </a:ext>
                </a:extLst>
              </p:cNvPr>
              <p:cNvSpPr/>
              <p:nvPr/>
            </p:nvSpPr>
            <p:spPr>
              <a:xfrm>
                <a:off x="4977345" y="3220817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4CCCD1-9590-F9F9-4424-7765FF1B0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345" y="3220817"/>
                <a:ext cx="914401" cy="914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75E47A-1976-A458-9784-2B6B405C472F}"/>
              </a:ext>
            </a:extLst>
          </p:cNvPr>
          <p:cNvCxnSpPr>
            <a:stCxn id="40" idx="7"/>
            <a:endCxn id="41" idx="3"/>
          </p:cNvCxnSpPr>
          <p:nvPr/>
        </p:nvCxnSpPr>
        <p:spPr>
          <a:xfrm flipV="1">
            <a:off x="6792945" y="1357552"/>
            <a:ext cx="830930" cy="72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38757-3D14-4C50-C9F6-C4C58E6B53BD}"/>
                  </a:ext>
                </a:extLst>
              </p:cNvPr>
              <p:cNvSpPr txBox="1"/>
              <p:nvPr/>
            </p:nvSpPr>
            <p:spPr>
              <a:xfrm rot="19098075">
                <a:off x="6552244" y="144610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5238757-3D14-4C50-C9F6-C4C58E6B5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6552244" y="1446100"/>
                <a:ext cx="11057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977B6A-230C-3F7F-67EA-D7BDBA25701A}"/>
              </a:ext>
            </a:extLst>
          </p:cNvPr>
          <p:cNvCxnSpPr>
            <a:cxnSpLocks/>
            <a:stCxn id="40" idx="5"/>
            <a:endCxn id="42" idx="1"/>
          </p:cNvCxnSpPr>
          <p:nvPr/>
        </p:nvCxnSpPr>
        <p:spPr>
          <a:xfrm>
            <a:off x="6792945" y="2491222"/>
            <a:ext cx="830930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CA9DC6-AF89-6F7A-4217-52352D5679F6}"/>
                  </a:ext>
                </a:extLst>
              </p:cNvPr>
              <p:cNvSpPr txBox="1"/>
              <p:nvPr/>
            </p:nvSpPr>
            <p:spPr>
              <a:xfrm rot="2464596">
                <a:off x="6737414" y="255476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8CA9DC6-AF89-6F7A-4217-52352D567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6737414" y="2554760"/>
                <a:ext cx="11057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EB77BB-0806-77C1-5E53-C60BCCD0E802}"/>
              </a:ext>
            </a:extLst>
          </p:cNvPr>
          <p:cNvCxnSpPr>
            <a:cxnSpLocks/>
            <a:stCxn id="40" idx="3"/>
            <a:endCxn id="47" idx="7"/>
          </p:cNvCxnSpPr>
          <p:nvPr/>
        </p:nvCxnSpPr>
        <p:spPr>
          <a:xfrm flipH="1">
            <a:off x="5757835" y="2491222"/>
            <a:ext cx="629119" cy="8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B5F6E8-E01F-C605-EC9B-C64E39AFA034}"/>
                  </a:ext>
                </a:extLst>
              </p:cNvPr>
              <p:cNvSpPr txBox="1"/>
              <p:nvPr/>
            </p:nvSpPr>
            <p:spPr>
              <a:xfrm rot="18334807">
                <a:off x="5419776" y="266163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B5F6E8-E01F-C605-EC9B-C64E39AFA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4807">
                <a:off x="5419776" y="2661632"/>
                <a:ext cx="11057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CFC41D-7B0D-2F41-387D-E86EA814E017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>
            <a:off x="8113950" y="1154557"/>
            <a:ext cx="1437632" cy="1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839500-94AD-CCED-511C-439BB97973B8}"/>
              </a:ext>
            </a:extLst>
          </p:cNvPr>
          <p:cNvCxnSpPr>
            <a:cxnSpLocks/>
            <a:stCxn id="42" idx="6"/>
            <a:endCxn id="44" idx="2"/>
          </p:cNvCxnSpPr>
          <p:nvPr/>
        </p:nvCxnSpPr>
        <p:spPr>
          <a:xfrm>
            <a:off x="8113950" y="3390939"/>
            <a:ext cx="1437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714533-BC35-244E-833D-BC407D1B9C7D}"/>
                  </a:ext>
                </a:extLst>
              </p:cNvPr>
              <p:cNvSpPr txBox="1"/>
              <p:nvPr/>
            </p:nvSpPr>
            <p:spPr>
              <a:xfrm>
                <a:off x="8102858" y="86533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8714533-BC35-244E-833D-BC407D1B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58" y="865330"/>
                <a:ext cx="110578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9EF0A5-E4E0-8803-393C-829661B321B6}"/>
                  </a:ext>
                </a:extLst>
              </p:cNvPr>
              <p:cNvSpPr txBox="1"/>
              <p:nvPr/>
            </p:nvSpPr>
            <p:spPr>
              <a:xfrm>
                <a:off x="8191250" y="3072814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9EF0A5-E4E0-8803-393C-829661B32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50" y="3072814"/>
                <a:ext cx="11057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>
            <a:extLst>
              <a:ext uri="{FF2B5EF4-FFF2-40B4-BE49-F238E27FC236}">
                <a16:creationId xmlns:a16="http://schemas.microsoft.com/office/drawing/2014/main" id="{C69113C0-EB05-6D64-9F8B-8EFB9AC13A07}"/>
              </a:ext>
            </a:extLst>
          </p:cNvPr>
          <p:cNvSpPr/>
          <p:nvPr/>
        </p:nvSpPr>
        <p:spPr>
          <a:xfrm>
            <a:off x="7665416" y="513828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DD4541-19B3-FB24-06FF-11F12ACCDA29}"/>
                  </a:ext>
                </a:extLst>
              </p:cNvPr>
              <p:cNvSpPr txBox="1"/>
              <p:nvPr/>
            </p:nvSpPr>
            <p:spPr>
              <a:xfrm>
                <a:off x="7121968" y="174155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BDD4541-19B3-FB24-06FF-11F12ACC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68" y="174155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>
            <a:extLst>
              <a:ext uri="{FF2B5EF4-FFF2-40B4-BE49-F238E27FC236}">
                <a16:creationId xmlns:a16="http://schemas.microsoft.com/office/drawing/2014/main" id="{E5311D09-30B0-A44D-3AAF-391CF8F1A916}"/>
              </a:ext>
            </a:extLst>
          </p:cNvPr>
          <p:cNvSpPr/>
          <p:nvPr/>
        </p:nvSpPr>
        <p:spPr>
          <a:xfrm flipV="1">
            <a:off x="7665416" y="3332066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7CAF51-FE52-6484-7F26-B4261354313B}"/>
                  </a:ext>
                </a:extLst>
              </p:cNvPr>
              <p:cNvSpPr txBox="1"/>
              <p:nvPr/>
            </p:nvSpPr>
            <p:spPr>
              <a:xfrm>
                <a:off x="7121968" y="4112835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7CAF51-FE52-6484-7F26-B42613543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968" y="4112835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91CDCEB-DA34-B286-BABC-91A90BF9ED89}"/>
              </a:ext>
            </a:extLst>
          </p:cNvPr>
          <p:cNvCxnSpPr>
            <a:cxnSpLocks/>
            <a:stCxn id="43" idx="5"/>
            <a:endCxn id="46" idx="1"/>
          </p:cNvCxnSpPr>
          <p:nvPr/>
        </p:nvCxnSpPr>
        <p:spPr>
          <a:xfrm>
            <a:off x="10041657" y="1376103"/>
            <a:ext cx="990627" cy="58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1B7FF0-BE58-D9F2-3F20-E897654D9443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10041657" y="2611515"/>
            <a:ext cx="990627" cy="57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12ADF-6ED3-11FD-A7DB-B13BD213C758}"/>
                  </a:ext>
                </a:extLst>
              </p:cNvPr>
              <p:cNvSpPr txBox="1"/>
              <p:nvPr/>
            </p:nvSpPr>
            <p:spPr>
              <a:xfrm rot="1796515">
                <a:off x="9984076" y="135191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12ADF-6ED3-11FD-A7DB-B13BD213C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515">
                <a:off x="9984076" y="1351910"/>
                <a:ext cx="11057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690838-635E-8AB5-D217-084A797CC453}"/>
                  </a:ext>
                </a:extLst>
              </p:cNvPr>
              <p:cNvSpPr txBox="1"/>
              <p:nvPr/>
            </p:nvSpPr>
            <p:spPr>
              <a:xfrm rot="19819155">
                <a:off x="9900379" y="260810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1690838-635E-8AB5-D217-084A797CC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9155">
                <a:off x="9900379" y="2608109"/>
                <a:ext cx="110578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E703318-E36C-AD68-D19D-82DA1F72B5E6}"/>
              </a:ext>
            </a:extLst>
          </p:cNvPr>
          <p:cNvCxnSpPr>
            <a:cxnSpLocks/>
            <a:stCxn id="43" idx="3"/>
            <a:endCxn id="45" idx="7"/>
          </p:cNvCxnSpPr>
          <p:nvPr/>
        </p:nvCxnSpPr>
        <p:spPr>
          <a:xfrm flipH="1">
            <a:off x="8560188" y="1376103"/>
            <a:ext cx="1075478" cy="7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9A76B2D-6063-BA85-E3C1-CF3367497AE6}"/>
                  </a:ext>
                </a:extLst>
              </p:cNvPr>
              <p:cNvSpPr txBox="1"/>
              <p:nvPr/>
            </p:nvSpPr>
            <p:spPr>
              <a:xfrm rot="19620914">
                <a:off x="8511732" y="144609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9A76B2D-6063-BA85-E3C1-CF3367497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914">
                <a:off x="8511732" y="1446099"/>
                <a:ext cx="11057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464ACC6-2F49-F7BA-A5B9-2675D92C8C63}"/>
              </a:ext>
            </a:extLst>
          </p:cNvPr>
          <p:cNvCxnSpPr>
            <a:cxnSpLocks/>
            <a:stCxn id="44" idx="1"/>
            <a:endCxn id="45" idx="5"/>
          </p:cNvCxnSpPr>
          <p:nvPr/>
        </p:nvCxnSpPr>
        <p:spPr>
          <a:xfrm flipH="1" flipV="1">
            <a:off x="8560188" y="2491222"/>
            <a:ext cx="1075478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B227632-0FAE-1E26-7939-F6E3CF9AD397}"/>
                  </a:ext>
                </a:extLst>
              </p:cNvPr>
              <p:cNvSpPr txBox="1"/>
              <p:nvPr/>
            </p:nvSpPr>
            <p:spPr>
              <a:xfrm rot="1831076">
                <a:off x="8669052" y="2618628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B227632-0FAE-1E26-7939-F6E3CF9AD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076">
                <a:off x="8669052" y="2618628"/>
                <a:ext cx="11057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68D9DE0E-AE7B-1FC0-1A2D-31338D387C36}"/>
              </a:ext>
            </a:extLst>
          </p:cNvPr>
          <p:cNvSpPr/>
          <p:nvPr/>
        </p:nvSpPr>
        <p:spPr>
          <a:xfrm rot="5400000">
            <a:off x="8527175" y="1982493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4B269E-D9A2-4C93-0138-484DB7CE196B}"/>
                  </a:ext>
                </a:extLst>
              </p:cNvPr>
              <p:cNvSpPr txBox="1"/>
              <p:nvPr/>
            </p:nvSpPr>
            <p:spPr>
              <a:xfrm>
                <a:off x="8821470" y="211848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24B269E-D9A2-4C93-0138-484DB7CE1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1470" y="2118483"/>
                <a:ext cx="1105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B04B2DE-487A-E091-02B3-BE66EB4B08EF}"/>
              </a:ext>
            </a:extLst>
          </p:cNvPr>
          <p:cNvCxnSpPr>
            <a:cxnSpLocks/>
            <a:stCxn id="45" idx="2"/>
            <a:endCxn id="40" idx="6"/>
          </p:cNvCxnSpPr>
          <p:nvPr/>
        </p:nvCxnSpPr>
        <p:spPr>
          <a:xfrm flipH="1">
            <a:off x="6877029" y="2288227"/>
            <a:ext cx="119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33C2AC-C66C-6B78-5FB6-11354BF9A133}"/>
                  </a:ext>
                </a:extLst>
              </p:cNvPr>
              <p:cNvSpPr txBox="1"/>
              <p:nvPr/>
            </p:nvSpPr>
            <p:spPr>
              <a:xfrm>
                <a:off x="6995428" y="197411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E33C2AC-C66C-6B78-5FB6-11354BF9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428" y="1974113"/>
                <a:ext cx="110578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45826D-93CB-1091-AF52-50D5077EC07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610088" y="1473731"/>
            <a:ext cx="776866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6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E302-EC9E-8C48-2D7F-6BF49AB6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TM computation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describes the </a:t>
                </a:r>
                <a:r>
                  <a:rPr lang="en-US" dirty="0">
                    <a:solidFill>
                      <a:schemeClr val="accent1"/>
                    </a:solidFill>
                  </a:rPr>
                  <a:t>local</a:t>
                </a:r>
                <a:r>
                  <a:rPr lang="en-US" dirty="0"/>
                  <a:t> evolution of the computation</a:t>
                </a:r>
              </a:p>
              <a:p>
                <a:r>
                  <a:rPr lang="en-US" dirty="0"/>
                  <a:t>What about the </a:t>
                </a:r>
                <a:r>
                  <a:rPr lang="en-US" dirty="0">
                    <a:solidFill>
                      <a:schemeClr val="accent1"/>
                    </a:solidFill>
                  </a:rPr>
                  <a:t>global</a:t>
                </a:r>
                <a:r>
                  <a:rPr lang="en-US" dirty="0"/>
                  <a:t> evolution?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74B574-23F8-F824-2434-ADCD7AE7CE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F34EF-5AE1-55AA-0F3D-F2058934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21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Configurations</a:t>
            </a:r>
            <a:r>
              <a:rPr lang="en-US" dirty="0"/>
              <a:t> of a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Interpretation:</a:t>
                </a:r>
              </a:p>
              <a:p>
                <a:pPr lvl="1"/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⊔⊔⊔⊔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⊔⊔⊔⊔…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the head is pointing at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36549A-1615-F292-6740-FBBC17CF5CA2}"/>
              </a:ext>
            </a:extLst>
          </p:cNvPr>
          <p:cNvGrpSpPr/>
          <p:nvPr/>
        </p:nvGrpSpPr>
        <p:grpSpPr>
          <a:xfrm>
            <a:off x="-215714" y="5001665"/>
            <a:ext cx="12450533" cy="1670154"/>
            <a:chOff x="-215714" y="5001665"/>
            <a:chExt cx="12450533" cy="167015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321857-909E-672B-4449-BB1C395531E3}"/>
                </a:ext>
              </a:extLst>
            </p:cNvPr>
            <p:cNvGrpSpPr/>
            <p:nvPr/>
          </p:nvGrpSpPr>
          <p:grpSpPr>
            <a:xfrm>
              <a:off x="0" y="5001665"/>
              <a:ext cx="12234819" cy="1670154"/>
              <a:chOff x="-110178" y="5001665"/>
              <a:chExt cx="12234819" cy="167015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408E35-9645-C01A-1617-ED0113DCBA04}"/>
                  </a:ext>
                </a:extLst>
              </p:cNvPr>
              <p:cNvCxnSpPr/>
              <p:nvPr/>
            </p:nvCxnSpPr>
            <p:spPr>
              <a:xfrm>
                <a:off x="381000" y="5001665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864BA0-EBCE-C5C3-8022-0C3BB97E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5022930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BF31AB-093E-98C2-B44D-3184EDDD2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6019382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D3F7BA-471C-327D-B161-3CCA9763DE56}"/>
                  </a:ext>
                </a:extLst>
              </p:cNvPr>
              <p:cNvCxnSpPr/>
              <p:nvPr/>
            </p:nvCxnSpPr>
            <p:spPr>
              <a:xfrm>
                <a:off x="1341475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8FF5E81-E91D-7818-1FC0-53AA497B0C4F}"/>
                  </a:ext>
                </a:extLst>
              </p:cNvPr>
              <p:cNvCxnSpPr/>
              <p:nvPr/>
            </p:nvCxnSpPr>
            <p:spPr>
              <a:xfrm>
                <a:off x="231967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2C975F-E3FC-096A-9262-91FFEB2B9F50}"/>
                  </a:ext>
                </a:extLst>
              </p:cNvPr>
              <p:cNvCxnSpPr/>
              <p:nvPr/>
            </p:nvCxnSpPr>
            <p:spPr>
              <a:xfrm>
                <a:off x="327660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38D7E3-A133-DA8C-71C1-8DFF1739ED81}"/>
                  </a:ext>
                </a:extLst>
              </p:cNvPr>
              <p:cNvGrpSpPr/>
              <p:nvPr/>
            </p:nvGrpSpPr>
            <p:grpSpPr>
              <a:xfrm>
                <a:off x="645046" y="5214378"/>
                <a:ext cx="2481814" cy="592290"/>
                <a:chOff x="6491181" y="893197"/>
                <a:chExt cx="2481814" cy="592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/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732895-8E3F-B548-311E-70033263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5040339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8A9A2C6-817C-BCF8-4D68-2A5EE8598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6032934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7E1AD9-1480-CDB3-B0EF-D3489808D13A}"/>
                  </a:ext>
                </a:extLst>
              </p:cNvPr>
              <p:cNvCxnSpPr/>
              <p:nvPr/>
            </p:nvCxnSpPr>
            <p:spPr>
              <a:xfrm>
                <a:off x="4278719" y="5026587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0EABD6-731A-603E-D4C5-C985A6B02547}"/>
                  </a:ext>
                </a:extLst>
              </p:cNvPr>
              <p:cNvCxnSpPr/>
              <p:nvPr/>
            </p:nvCxnSpPr>
            <p:spPr>
              <a:xfrm>
                <a:off x="5246282" y="501907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504A8-A8A1-A8A7-1309-207AE8B1F9E8}"/>
                  </a:ext>
                </a:extLst>
              </p:cNvPr>
              <p:cNvCxnSpPr/>
              <p:nvPr/>
            </p:nvCxnSpPr>
            <p:spPr>
              <a:xfrm>
                <a:off x="6217389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D4C601-AA32-4F50-ECB6-D37858620F65}"/>
                  </a:ext>
                </a:extLst>
              </p:cNvPr>
              <p:cNvCxnSpPr/>
              <p:nvPr/>
            </p:nvCxnSpPr>
            <p:spPr>
              <a:xfrm>
                <a:off x="7227483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0FD3E-249B-7490-BB15-41D8925B983C}"/>
                  </a:ext>
                </a:extLst>
              </p:cNvPr>
              <p:cNvCxnSpPr/>
              <p:nvPr/>
            </p:nvCxnSpPr>
            <p:spPr>
              <a:xfrm>
                <a:off x="8226942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44FBAD8-F579-223F-3100-D1F7D76C800F}"/>
                  </a:ext>
                </a:extLst>
              </p:cNvPr>
              <p:cNvCxnSpPr/>
              <p:nvPr/>
            </p:nvCxnSpPr>
            <p:spPr>
              <a:xfrm>
                <a:off x="9194505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E7D551F-0CC2-76F9-4E73-5ABF9FD25CD2}"/>
                  </a:ext>
                </a:extLst>
              </p:cNvPr>
              <p:cNvCxnSpPr/>
              <p:nvPr/>
            </p:nvCxnSpPr>
            <p:spPr>
              <a:xfrm>
                <a:off x="10193966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/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D3F253E-3BAF-2603-0786-0A7A712C258B}"/>
                  </a:ext>
                </a:extLst>
              </p:cNvPr>
              <p:cNvSpPr/>
              <p:nvPr/>
            </p:nvSpPr>
            <p:spPr>
              <a:xfrm>
                <a:off x="5273884" y="5942789"/>
                <a:ext cx="832882" cy="729030"/>
              </a:xfrm>
              <a:prstGeom prst="triangl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F5FD978-C7BA-0869-7DFF-D4B08A5F9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5040339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7D23B5-535E-BD21-A48C-9556DA892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6036791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C838781-9819-1D98-48AB-08D42A03007B}"/>
                  </a:ext>
                </a:extLst>
              </p:cNvPr>
              <p:cNvCxnSpPr/>
              <p:nvPr/>
            </p:nvCxnSpPr>
            <p:spPr>
              <a:xfrm>
                <a:off x="11270494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/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05AF6-BE74-20C8-981C-75C7FB34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shorthand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we 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as a string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shorthand can only be used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which we can assume without loss of generality by renaming states if necessary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2E8B88-8614-194F-D762-D3C36F14B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699C-4AE4-D654-9E07-AFFAAA90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12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8818-87E2-C8D6-D86F-2087F681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3745-19E3-DE87-763B-A6EB6BBE1C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079803" cy="4351338"/>
              </a:xfrm>
            </p:spPr>
            <p:txBody>
              <a:bodyPr/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are technically two distinct configurations…</a:t>
                </a:r>
              </a:p>
              <a:p>
                <a:r>
                  <a:rPr lang="en-US" dirty="0"/>
                  <a:t>However, they represent the </a:t>
                </a:r>
                <a:r>
                  <a:rPr lang="en-US" dirty="0">
                    <a:solidFill>
                      <a:schemeClr val="accent1"/>
                    </a:solidFill>
                  </a:rPr>
                  <a:t>same scenario</a:t>
                </a:r>
              </a:p>
              <a:p>
                <a:r>
                  <a:rPr lang="en-US" dirty="0"/>
                  <a:t>We can say that they are </a:t>
                </a:r>
                <a:r>
                  <a:rPr lang="en-US" dirty="0">
                    <a:solidFill>
                      <a:schemeClr val="accent1"/>
                    </a:solidFill>
                  </a:rPr>
                  <a:t>“equivalent”</a:t>
                </a:r>
              </a:p>
              <a:p>
                <a:r>
                  <a:rPr lang="en-US" dirty="0"/>
                  <a:t>(A configuration is a finite string, even though the tape is infinitely long)</a:t>
                </a:r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3745-19E3-DE87-763B-A6EB6BBE1C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079803" cy="4351338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92C38-2D5B-459A-31A8-ADAE2C08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88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6E2-2FB3-5043-F8F2-7DAA7ECA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ED54-41EF-65B7-FB91-4563AB6C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80" y="1690688"/>
            <a:ext cx="11052040" cy="488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It’s okay if you don’t consider yourself “theory-oriented”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You belong here</a:t>
            </a:r>
          </a:p>
          <a:p>
            <a:pPr>
              <a:lnSpc>
                <a:spcPct val="150000"/>
              </a:lnSpc>
            </a:pPr>
            <a:r>
              <a:rPr lang="en-US" dirty="0"/>
              <a:t>It’s my job to give you resources so you can </a:t>
            </a:r>
            <a:r>
              <a:rPr lang="en-US" dirty="0">
                <a:solidFill>
                  <a:schemeClr val="accent1"/>
                </a:solidFill>
              </a:rPr>
              <a:t>learn and succeed</a:t>
            </a:r>
          </a:p>
          <a:p>
            <a:pPr>
              <a:lnSpc>
                <a:spcPct val="150000"/>
              </a:lnSpc>
            </a:pPr>
            <a:r>
              <a:rPr lang="en-US" dirty="0"/>
              <a:t>I also consider it my job to </a:t>
            </a:r>
            <a:r>
              <a:rPr lang="en-US" dirty="0">
                <a:solidFill>
                  <a:schemeClr val="accent1"/>
                </a:solidFill>
              </a:rPr>
              <a:t>persuade</a:t>
            </a:r>
            <a:r>
              <a:rPr lang="en-US" dirty="0"/>
              <a:t> you that complexity theory is important, interesting, enlightening, fun, cool, and </a:t>
            </a:r>
            <a:r>
              <a:rPr lang="en-US" dirty="0">
                <a:solidFill>
                  <a:schemeClr val="accent1"/>
                </a:solidFill>
              </a:rPr>
              <a:t>worthy of your attention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7FAE4-3C6D-8AF4-E19C-079C70F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into individual symbols: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not clear from context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F6CB-7EE0-5BBA-1005-42F73B8C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configuration</a:t>
                </a:r>
                <a:r>
                  <a:rPr lang="en-US" dirty="0"/>
                  <a:t> is an accepting or rejecting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F72B-5714-E0AD-AE0F-C6FE859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8EF-B993-A913-5F68-94D71028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D68C-5B9F-2629-190D-A96E8C0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Please ask questions!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“What does that notation mean?”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 forget what a _____ is. Can you remind me?”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“How do we know _____?”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“I’m lost. Can you explain that again?”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025E-5876-594F-FFCC-6890D9F5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3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1F8D-43C0-BDC7-7DE9-6226ABD6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4826-5509-E0B6-40BD-C0AB221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A book cover of a book&#10;&#10;Description automatically generated">
            <a:extLst>
              <a:ext uri="{FF2B5EF4-FFF2-40B4-BE49-F238E27FC236}">
                <a16:creationId xmlns:a16="http://schemas.microsoft.com/office/drawing/2014/main" id="{5DD09F13-2281-B744-0A1C-BC235DD2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2" y="826474"/>
            <a:ext cx="4064438" cy="520505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D7F6A6-C776-F3D9-4DB0-EE7756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58293" cy="4665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Classic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Not free ☹️</a:t>
            </a:r>
          </a:p>
        </p:txBody>
      </p:sp>
    </p:spTree>
    <p:extLst>
      <p:ext uri="{BB962C8B-B14F-4D97-AF65-F5344CB8AC3E}">
        <p14:creationId xmlns:p14="http://schemas.microsoft.com/office/powerpoint/2010/main" val="22002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C9D-0E52-C6A7-3B0A-B84B0A12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128-2324-A3B4-4655-104481C0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28 homework exercises</a:t>
            </a:r>
          </a:p>
          <a:p>
            <a:pPr lvl="1"/>
            <a:r>
              <a:rPr lang="en-US" dirty="0"/>
              <a:t>Exercises 1-4 are due </a:t>
            </a:r>
            <a:r>
              <a:rPr lang="en-US" b="1" dirty="0">
                <a:highlight>
                  <a:srgbClr val="FFFF00"/>
                </a:highlight>
              </a:rPr>
              <a:t>Tuesday</a:t>
            </a:r>
            <a:r>
              <a:rPr lang="en-US" b="1">
                <a:highlight>
                  <a:srgbClr val="FFFF00"/>
                </a:highlight>
              </a:rPr>
              <a:t>, April </a:t>
            </a:r>
            <a:r>
              <a:rPr lang="en-US" b="1" dirty="0">
                <a:highlight>
                  <a:srgbClr val="FFFF00"/>
                </a:highlight>
              </a:rPr>
              <a:t>1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Midterm exam in class on 4/23</a:t>
            </a:r>
          </a:p>
          <a:p>
            <a:pPr>
              <a:lnSpc>
                <a:spcPct val="150000"/>
              </a:lnSpc>
            </a:pPr>
            <a:r>
              <a:rPr lang="en-US" dirty="0"/>
              <a:t>Final exam at the end of the quarter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327F-8B21-6161-D978-57B0685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3BCB-3BB4-68EA-2C43-2CE141AF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9B4E-29A3-E29C-6DF1-3EDF2D73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89" y="2060916"/>
            <a:ext cx="10880188" cy="4429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Mondays (starting next week), 9am to 11am, JCL 205</a:t>
            </a:r>
          </a:p>
          <a:p>
            <a:pPr>
              <a:lnSpc>
                <a:spcPct val="150000"/>
              </a:lnSpc>
            </a:pPr>
            <a:r>
              <a:rPr lang="en-US" dirty="0"/>
              <a:t>Stop by! This is a great time for discussions</a:t>
            </a:r>
          </a:p>
          <a:p>
            <a:pPr lvl="1"/>
            <a:r>
              <a:rPr lang="en-US" dirty="0"/>
              <a:t>If you are </a:t>
            </a:r>
            <a:r>
              <a:rPr lang="en-US" dirty="0">
                <a:solidFill>
                  <a:schemeClr val="accent1"/>
                </a:solidFill>
              </a:rPr>
              <a:t>confused/curious</a:t>
            </a:r>
            <a:r>
              <a:rPr lang="en-US" dirty="0"/>
              <a:t> about something, I’ll try to help you figure it out</a:t>
            </a:r>
          </a:p>
          <a:p>
            <a:pPr lvl="1"/>
            <a:r>
              <a:rPr lang="en-US" dirty="0"/>
              <a:t>If you are </a:t>
            </a:r>
            <a:r>
              <a:rPr lang="en-US" dirty="0">
                <a:solidFill>
                  <a:schemeClr val="accent1"/>
                </a:solidFill>
              </a:rPr>
              <a:t>stuck</a:t>
            </a:r>
            <a:r>
              <a:rPr lang="en-US" dirty="0"/>
              <a:t> on a homework exercise, I’ll try to think of a good hint</a:t>
            </a:r>
          </a:p>
          <a:p>
            <a:pPr lvl="1"/>
            <a:r>
              <a:rPr lang="en-US" dirty="0"/>
              <a:t>If you have a </a:t>
            </a:r>
            <a:r>
              <a:rPr lang="en-US" dirty="0">
                <a:solidFill>
                  <a:schemeClr val="accent1"/>
                </a:solidFill>
              </a:rPr>
              <a:t>complaint</a:t>
            </a:r>
            <a:r>
              <a:rPr lang="en-US" dirty="0"/>
              <a:t>, I’ll listen and try to make things better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E3056-4233-5CBB-6AE2-4C4F122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9BCC-F487-B02F-7D92-39D9D5C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AB39-6621-BBBA-5602-033FBFD2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Zelin </a:t>
            </a:r>
            <a:r>
              <a:rPr lang="en-US" dirty="0" err="1"/>
              <a:t>Lv</a:t>
            </a:r>
            <a:endParaRPr lang="en-US" dirty="0"/>
          </a:p>
          <a:p>
            <a:pPr lvl="1"/>
            <a:r>
              <a:rPr lang="en-US" strike="sngStrike" dirty="0"/>
              <a:t>Office hours: Fridays, 2pm to 3pm, JCL 205</a:t>
            </a:r>
          </a:p>
          <a:p>
            <a:pPr lvl="1"/>
            <a:r>
              <a:rPr lang="en-US" dirty="0"/>
              <a:t>Office hours: Fridays, 10am to 11am, JCL 207</a:t>
            </a:r>
          </a:p>
          <a:p>
            <a:r>
              <a:rPr lang="en-US" dirty="0"/>
              <a:t>Yakov </a:t>
            </a:r>
            <a:r>
              <a:rPr lang="en-US" dirty="0" err="1"/>
              <a:t>Shalunov</a:t>
            </a:r>
            <a:endParaRPr lang="en-US" dirty="0"/>
          </a:p>
          <a:p>
            <a:pPr lvl="1"/>
            <a:r>
              <a:rPr lang="en-US" dirty="0"/>
              <a:t>Office hours: Thursdays, 5pm to 6pm, JCL 205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F23D7-5FA6-523E-1717-8B1DC01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8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173036</TotalTime>
  <Words>2369</Words>
  <Application>Microsoft Office PowerPoint</Application>
  <PresentationFormat>Widescreen</PresentationFormat>
  <Paragraphs>371</Paragraphs>
  <Slides>42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Spring 2025 Instructor: William Hoza</vt:lpstr>
      <vt:lpstr>The nature of this course</vt:lpstr>
      <vt:lpstr>Who this course is designed for</vt:lpstr>
      <vt:lpstr>Who this course is designed for</vt:lpstr>
      <vt:lpstr>Class participation</vt:lpstr>
      <vt:lpstr>Textbook</vt:lpstr>
      <vt:lpstr>Assessment</vt:lpstr>
      <vt:lpstr>My office hours</vt:lpstr>
      <vt:lpstr>Teaching assistants</vt:lpstr>
      <vt:lpstr>Technology</vt:lpstr>
      <vt:lpstr>The central question of this course:  Which problems can be solved through computation?</vt:lpstr>
      <vt:lpstr>Examples</vt:lpstr>
      <vt:lpstr>Impossibility proofs</vt:lpstr>
      <vt:lpstr>Which problems can be solved through computation?</vt:lpstr>
      <vt:lpstr>Computation</vt:lpstr>
      <vt:lpstr>Computation</vt:lpstr>
      <vt:lpstr>Ex: Palindromes</vt:lpstr>
      <vt:lpstr>Ex: Palindromes</vt:lpstr>
      <vt:lpstr>Local decisions</vt:lpstr>
      <vt:lpstr>PowerPoint Presentation</vt:lpstr>
      <vt:lpstr>The Turing machine model</vt:lpstr>
      <vt:lpstr>The Turing machine model</vt:lpstr>
      <vt:lpstr>Turing machines</vt:lpstr>
      <vt:lpstr>Transition function</vt:lpstr>
      <vt:lpstr>The input to a Turing machine</vt:lpstr>
      <vt:lpstr>Symbols and alphabets</vt:lpstr>
      <vt:lpstr>Strings</vt:lpstr>
      <vt:lpstr>The empty string</vt:lpstr>
      <vt:lpstr>Arbitrary-length strings</vt:lpstr>
      <vt:lpstr>Turing machine initialization</vt:lpstr>
      <vt:lpstr>Turing machine initialization</vt:lpstr>
      <vt:lpstr>Halting states</vt:lpstr>
      <vt:lpstr>Looping</vt:lpstr>
      <vt:lpstr>Defining Turing machines rigorously</vt:lpstr>
      <vt:lpstr>State diagram</vt:lpstr>
      <vt:lpstr>Defining TM computation rigorously</vt:lpstr>
      <vt:lpstr>Configurations of a Turing machine</vt:lpstr>
      <vt:lpstr>Configuration shorthand</vt:lpstr>
      <vt:lpstr>Equivalent configurations</vt:lpstr>
      <vt:lpstr>The initial configuration</vt:lpstr>
      <vt:lpstr>The “next” configuration</vt:lpstr>
      <vt:lpstr>Halting configurations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645</cp:revision>
  <dcterms:created xsi:type="dcterms:W3CDTF">2022-12-12T23:26:37Z</dcterms:created>
  <dcterms:modified xsi:type="dcterms:W3CDTF">2025-03-26T21:34:21Z</dcterms:modified>
</cp:coreProperties>
</file>